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Default Extension="jp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media/image41.JPG" ContentType="image/jpeg"/>
  <Override PartName="/ppt/media/image43.jpg" ContentType="image/jpeg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7"/>
  </p:notesMasterIdLst>
  <p:sldIdLst>
    <p:sldId id="256" r:id="rId2"/>
    <p:sldId id="263" r:id="rId3"/>
    <p:sldId id="264" r:id="rId4"/>
    <p:sldId id="265" r:id="rId5"/>
    <p:sldId id="257" r:id="rId6"/>
    <p:sldId id="266" r:id="rId7"/>
    <p:sldId id="267" r:id="rId8"/>
    <p:sldId id="268" r:id="rId9"/>
    <p:sldId id="269" r:id="rId10"/>
    <p:sldId id="270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1001" r:id="rId20"/>
    <p:sldId id="280" r:id="rId21"/>
    <p:sldId id="281" r:id="rId22"/>
    <p:sldId id="282" r:id="rId23"/>
    <p:sldId id="283" r:id="rId24"/>
    <p:sldId id="284" r:id="rId25"/>
    <p:sldId id="286" r:id="rId26"/>
    <p:sldId id="287" r:id="rId27"/>
    <p:sldId id="288" r:id="rId28"/>
    <p:sldId id="289" r:id="rId29"/>
    <p:sldId id="1002" r:id="rId30"/>
    <p:sldId id="258" r:id="rId31"/>
    <p:sldId id="259" r:id="rId32"/>
    <p:sldId id="260" r:id="rId33"/>
    <p:sldId id="261" r:id="rId34"/>
    <p:sldId id="1004" r:id="rId35"/>
    <p:sldId id="1005" r:id="rId36"/>
    <p:sldId id="262" r:id="rId37"/>
    <p:sldId id="1003" r:id="rId38"/>
    <p:sldId id="290" r:id="rId39"/>
    <p:sldId id="291" r:id="rId40"/>
    <p:sldId id="292" r:id="rId41"/>
    <p:sldId id="293" r:id="rId42"/>
    <p:sldId id="294" r:id="rId43"/>
    <p:sldId id="295" r:id="rId44"/>
    <p:sldId id="296" r:id="rId45"/>
    <p:sldId id="297" r:id="rId46"/>
    <p:sldId id="314" r:id="rId47"/>
    <p:sldId id="298" r:id="rId48"/>
    <p:sldId id="315" r:id="rId49"/>
    <p:sldId id="299" r:id="rId50"/>
    <p:sldId id="300" r:id="rId51"/>
    <p:sldId id="1007" r:id="rId52"/>
    <p:sldId id="301" r:id="rId53"/>
    <p:sldId id="302" r:id="rId54"/>
    <p:sldId id="303" r:id="rId55"/>
    <p:sldId id="304" r:id="rId56"/>
    <p:sldId id="305" r:id="rId57"/>
    <p:sldId id="306" r:id="rId58"/>
    <p:sldId id="307" r:id="rId59"/>
    <p:sldId id="308" r:id="rId60"/>
    <p:sldId id="309" r:id="rId61"/>
    <p:sldId id="310" r:id="rId62"/>
    <p:sldId id="313" r:id="rId63"/>
    <p:sldId id="311" r:id="rId64"/>
    <p:sldId id="1006" r:id="rId65"/>
    <p:sldId id="312" r:id="rId66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17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259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notesMaster" Target="notesMasters/notes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image" Target="../media/image55.png"/><Relationship Id="rId4" Type="http://schemas.openxmlformats.org/officeDocument/2006/relationships/image" Target="../media/image58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125B26-0328-47AF-A567-E474C05E8DB9}" type="datetimeFigureOut">
              <a:rPr lang="tr-TR" smtClean="0"/>
              <a:t>14.09.2023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B0C7B0-015A-450D-AB0D-B95B2B650510}" type="slidenum">
              <a:rPr lang="tr-TR" smtClean="0"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485941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76F85B-DAD5-BF4E-9798-FE5249E49A50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89594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Morfolojik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en-US" dirty="0"/>
              <a:t> </a:t>
            </a:r>
            <a:r>
              <a:rPr lang="en-US" dirty="0" err="1"/>
              <a:t>fonksiyonel</a:t>
            </a:r>
            <a:r>
              <a:rPr lang="en-US" dirty="0"/>
              <a:t> </a:t>
            </a:r>
            <a:r>
              <a:rPr lang="en-US" dirty="0" err="1"/>
              <a:t>olarak</a:t>
            </a:r>
            <a:r>
              <a:rPr lang="en-US" baseline="0" dirty="0"/>
              <a:t>  </a:t>
            </a:r>
            <a:r>
              <a:rPr lang="en-US" baseline="0" dirty="0" err="1"/>
              <a:t>dolup</a:t>
            </a:r>
            <a:r>
              <a:rPr lang="en-US" baseline="0" dirty="0"/>
              <a:t>, </a:t>
            </a:r>
            <a:r>
              <a:rPr lang="en-US" baseline="0" dirty="0" err="1"/>
              <a:t>boşalarak</a:t>
            </a:r>
            <a:r>
              <a:rPr lang="en-US" baseline="0" dirty="0"/>
              <a:t> </a:t>
            </a:r>
            <a:r>
              <a:rPr lang="en-US" baseline="0" dirty="0" err="1"/>
              <a:t>sfinkter</a:t>
            </a:r>
            <a:r>
              <a:rPr lang="en-US" baseline="0" dirty="0"/>
              <a:t> </a:t>
            </a:r>
            <a:r>
              <a:rPr lang="en-US" baseline="0" dirty="0" err="1"/>
              <a:t>benzeri</a:t>
            </a:r>
            <a:r>
              <a:rPr lang="en-US" baseline="0" dirty="0"/>
              <a:t> </a:t>
            </a:r>
            <a:r>
              <a:rPr lang="en-US" baseline="0" dirty="0" err="1"/>
              <a:t>büzme</a:t>
            </a:r>
            <a:r>
              <a:rPr lang="en-US" baseline="0" dirty="0"/>
              <a:t> (</a:t>
            </a:r>
            <a:r>
              <a:rPr lang="en-US" baseline="0" dirty="0" err="1"/>
              <a:t>daraltma</a:t>
            </a:r>
            <a:r>
              <a:rPr lang="en-US" baseline="0" dirty="0"/>
              <a:t>) </a:t>
            </a:r>
            <a:r>
              <a:rPr lang="en-US" baseline="0" dirty="0" err="1"/>
              <a:t>işlemi</a:t>
            </a:r>
            <a:r>
              <a:rPr lang="en-US" baseline="0" dirty="0"/>
              <a:t> </a:t>
            </a:r>
            <a:r>
              <a:rPr lang="en-US" baseline="0" dirty="0" err="1"/>
              <a:t>gören</a:t>
            </a:r>
            <a:r>
              <a:rPr lang="en-US" baseline="0" dirty="0"/>
              <a:t> </a:t>
            </a:r>
            <a:r>
              <a:rPr lang="en-US" baseline="0" dirty="0" err="1"/>
              <a:t>belirgin</a:t>
            </a:r>
            <a:r>
              <a:rPr lang="en-US" baseline="0" dirty="0"/>
              <a:t> </a:t>
            </a:r>
            <a:r>
              <a:rPr lang="en-US" baseline="0" dirty="0" err="1"/>
              <a:t>vaskular</a:t>
            </a:r>
            <a:r>
              <a:rPr lang="en-US" baseline="0" dirty="0"/>
              <a:t> </a:t>
            </a:r>
            <a:r>
              <a:rPr lang="en-US" baseline="0" dirty="0" err="1"/>
              <a:t>glomerul</a:t>
            </a:r>
            <a:r>
              <a:rPr lang="en-US" baseline="0" dirty="0"/>
              <a:t>. </a:t>
            </a:r>
          </a:p>
          <a:p>
            <a:r>
              <a:rPr lang="tr-TR" baseline="0" dirty="0"/>
              <a:t>Veriler, </a:t>
            </a:r>
            <a:r>
              <a:rPr lang="tr-TR" baseline="0" dirty="0" err="1"/>
              <a:t>CCR'nin</a:t>
            </a:r>
            <a:r>
              <a:rPr lang="tr-TR" baseline="0" dirty="0"/>
              <a:t>, CCR aracılığıyla etkili kan naklini sağlayabilen </a:t>
            </a:r>
            <a:r>
              <a:rPr lang="tr-TR" baseline="0" dirty="0" err="1"/>
              <a:t>intrensek</a:t>
            </a:r>
            <a:r>
              <a:rPr lang="tr-TR" baseline="0" dirty="0"/>
              <a:t> bir aktif </a:t>
            </a:r>
            <a:r>
              <a:rPr lang="tr-TR" baseline="0" dirty="0" err="1"/>
              <a:t>kontraktil</a:t>
            </a:r>
            <a:r>
              <a:rPr lang="tr-TR" baseline="0" dirty="0"/>
              <a:t> mekanizmaya sahip olduğunu göstermektedir. </a:t>
            </a:r>
          </a:p>
          <a:p>
            <a:r>
              <a:rPr lang="tr-TR" baseline="0" dirty="0"/>
              <a:t>Bu kan akımının </a:t>
            </a:r>
            <a:r>
              <a:rPr lang="tr-TR" baseline="0" dirty="0" err="1"/>
              <a:t>düzenlenmeindeki</a:t>
            </a:r>
            <a:r>
              <a:rPr lang="tr-TR" baseline="0" dirty="0"/>
              <a:t> bozulma ve düz kasların yerini </a:t>
            </a:r>
            <a:r>
              <a:rPr lang="tr-TR" baseline="0" dirty="0" err="1"/>
              <a:t>konnektif</a:t>
            </a:r>
            <a:r>
              <a:rPr lang="tr-TR" baseline="0" dirty="0"/>
              <a:t> yumuşak doku alması </a:t>
            </a:r>
            <a:r>
              <a:rPr lang="tr-TR" baseline="0" dirty="0" err="1"/>
              <a:t>hemoroidal</a:t>
            </a:r>
            <a:r>
              <a:rPr lang="tr-TR" baseline="0" dirty="0"/>
              <a:t> hastalıktaki ana patolojidir. </a:t>
            </a:r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76F85B-DAD5-BF4E-9798-FE5249E49A50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35420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err="1"/>
              <a:t>Hiperplazi</a:t>
            </a:r>
            <a:r>
              <a:rPr lang="en-US" dirty="0"/>
              <a:t>: </a:t>
            </a:r>
            <a:r>
              <a:rPr lang="en-US" dirty="0" err="1"/>
              <a:t>Artmış</a:t>
            </a:r>
            <a:r>
              <a:rPr lang="en-US" baseline="0" dirty="0"/>
              <a:t> </a:t>
            </a:r>
            <a:r>
              <a:rPr lang="en-US" baseline="0" dirty="0" err="1"/>
              <a:t>sfinkter</a:t>
            </a:r>
            <a:r>
              <a:rPr lang="en-US" baseline="0" dirty="0"/>
              <a:t> </a:t>
            </a:r>
            <a:r>
              <a:rPr lang="en-US" baseline="0" dirty="0" err="1"/>
              <a:t>tonusuna</a:t>
            </a:r>
            <a:r>
              <a:rPr lang="en-US" baseline="0" dirty="0"/>
              <a:t> </a:t>
            </a:r>
            <a:r>
              <a:rPr lang="en-US" baseline="0" dirty="0" err="1"/>
              <a:t>bağlı</a:t>
            </a:r>
            <a:r>
              <a:rPr lang="en-US" baseline="0" dirty="0"/>
              <a:t> </a:t>
            </a:r>
            <a:r>
              <a:rPr lang="en-US" baseline="0" dirty="0" err="1"/>
              <a:t>olarak</a:t>
            </a:r>
            <a:r>
              <a:rPr lang="en-US" baseline="0" dirty="0"/>
              <a:t> CCR </a:t>
            </a:r>
            <a:r>
              <a:rPr lang="en-US" baseline="0" dirty="0" err="1"/>
              <a:t>drenajında</a:t>
            </a:r>
            <a:r>
              <a:rPr lang="en-US" baseline="0" dirty="0"/>
              <a:t> </a:t>
            </a:r>
            <a:r>
              <a:rPr lang="en-US" baseline="0" dirty="0" err="1"/>
              <a:t>bozulma</a:t>
            </a:r>
            <a:r>
              <a:rPr lang="en-US" baseline="0" dirty="0"/>
              <a:t> </a:t>
            </a:r>
            <a:r>
              <a:rPr lang="en-US" baseline="0" dirty="0" err="1"/>
              <a:t>ve</a:t>
            </a:r>
            <a:r>
              <a:rPr lang="en-US" baseline="0" dirty="0"/>
              <a:t> </a:t>
            </a:r>
            <a:r>
              <a:rPr lang="en-US" baseline="0" dirty="0" err="1"/>
              <a:t>bunların</a:t>
            </a:r>
            <a:r>
              <a:rPr lang="en-US" baseline="0" dirty="0"/>
              <a:t> anal </a:t>
            </a:r>
            <a:r>
              <a:rPr lang="en-US" baseline="0" dirty="0" err="1"/>
              <a:t>kanaldan</a:t>
            </a:r>
            <a:r>
              <a:rPr lang="en-US" baseline="0" dirty="0"/>
              <a:t> </a:t>
            </a:r>
            <a:r>
              <a:rPr lang="en-US" baseline="0" dirty="0" err="1"/>
              <a:t>prolabe</a:t>
            </a:r>
            <a:r>
              <a:rPr lang="en-US" baseline="0" dirty="0"/>
              <a:t> </a:t>
            </a:r>
            <a:r>
              <a:rPr lang="en-US" baseline="0" dirty="0" err="1"/>
              <a:t>olmaları</a:t>
            </a:r>
            <a:r>
              <a:rPr lang="en-US" baseline="0" dirty="0"/>
              <a:t> </a:t>
            </a:r>
          </a:p>
          <a:p>
            <a:r>
              <a:rPr lang="en-US" baseline="0" dirty="0"/>
              <a:t>Anal </a:t>
            </a:r>
            <a:r>
              <a:rPr lang="en-US" baseline="0" dirty="0" err="1"/>
              <a:t>kayma</a:t>
            </a:r>
            <a:r>
              <a:rPr lang="en-US" baseline="0" dirty="0"/>
              <a:t> </a:t>
            </a:r>
            <a:r>
              <a:rPr lang="en-US" baseline="0" dirty="0" err="1"/>
              <a:t>teorisi</a:t>
            </a:r>
            <a:r>
              <a:rPr lang="en-US" baseline="0" dirty="0"/>
              <a:t>: </a:t>
            </a:r>
            <a:r>
              <a:rPr lang="en-US" baseline="0" dirty="0" err="1"/>
              <a:t>Uzun</a:t>
            </a:r>
            <a:r>
              <a:rPr lang="en-US" baseline="0" dirty="0"/>
              <a:t> </a:t>
            </a:r>
            <a:r>
              <a:rPr lang="en-US" baseline="0" dirty="0" err="1"/>
              <a:t>süreli</a:t>
            </a:r>
            <a:r>
              <a:rPr lang="en-US" baseline="0" dirty="0"/>
              <a:t> </a:t>
            </a:r>
            <a:r>
              <a:rPr lang="en-US" baseline="0" dirty="0" err="1"/>
              <a:t>ıkınma</a:t>
            </a:r>
            <a:r>
              <a:rPr lang="en-US" baseline="0" dirty="0"/>
              <a:t> </a:t>
            </a:r>
            <a:r>
              <a:rPr lang="en-US" baseline="0" dirty="0" err="1"/>
              <a:t>nedeniyle</a:t>
            </a:r>
            <a:r>
              <a:rPr lang="en-US" baseline="0" dirty="0"/>
              <a:t> </a:t>
            </a:r>
            <a:r>
              <a:rPr lang="en-US" baseline="0" dirty="0" err="1"/>
              <a:t>düz</a:t>
            </a:r>
            <a:r>
              <a:rPr lang="en-US" baseline="0" dirty="0"/>
              <a:t> </a:t>
            </a:r>
            <a:r>
              <a:rPr lang="en-US" baseline="0" dirty="0" err="1"/>
              <a:t>kas</a:t>
            </a:r>
            <a:r>
              <a:rPr lang="en-US" baseline="0" dirty="0"/>
              <a:t> </a:t>
            </a:r>
            <a:r>
              <a:rPr lang="en-US" baseline="0" dirty="0" err="1"/>
              <a:t>ve</a:t>
            </a:r>
            <a:r>
              <a:rPr lang="en-US" baseline="0" dirty="0"/>
              <a:t> </a:t>
            </a:r>
            <a:r>
              <a:rPr lang="en-US" baseline="0" dirty="0" err="1"/>
              <a:t>liflerin</a:t>
            </a:r>
            <a:r>
              <a:rPr lang="en-US" baseline="0" dirty="0"/>
              <a:t>  </a:t>
            </a:r>
            <a:r>
              <a:rPr lang="en-US" baseline="0" dirty="0" err="1"/>
              <a:t>gerilip</a:t>
            </a:r>
            <a:r>
              <a:rPr lang="en-US" baseline="0" dirty="0"/>
              <a:t> </a:t>
            </a:r>
            <a:r>
              <a:rPr lang="en-US" baseline="0" dirty="0" err="1"/>
              <a:t>ve</a:t>
            </a:r>
            <a:r>
              <a:rPr lang="en-US" baseline="0" dirty="0"/>
              <a:t> </a:t>
            </a:r>
            <a:r>
              <a:rPr lang="en-US" baseline="0" dirty="0" err="1"/>
              <a:t>kopması</a:t>
            </a:r>
            <a:r>
              <a:rPr lang="en-US" baseline="0" dirty="0"/>
              <a:t> </a:t>
            </a:r>
            <a:r>
              <a:rPr lang="en-US" baseline="0" dirty="0" err="1"/>
              <a:t>sonrası</a:t>
            </a:r>
            <a:r>
              <a:rPr lang="en-US" baseline="0" dirty="0"/>
              <a:t> anal </a:t>
            </a:r>
            <a:r>
              <a:rPr lang="en-US" baseline="0" dirty="0" err="1"/>
              <a:t>kanaldan</a:t>
            </a:r>
            <a:r>
              <a:rPr lang="en-US" baseline="0" dirty="0"/>
              <a:t> </a:t>
            </a:r>
            <a:r>
              <a:rPr lang="en-US" baseline="0" dirty="0" err="1"/>
              <a:t>sarkmaları</a:t>
            </a:r>
            <a:r>
              <a:rPr lang="en-US" baseline="0" dirty="0"/>
              <a:t>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76F85B-DAD5-BF4E-9798-FE5249E49A50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4154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ama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prolabe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olan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hemoroidlerin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yerine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itilerek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ödemin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çözülmesi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sağlanmalıdır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baseline="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Bunun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yanı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sıra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konsevatif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tedavi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yöntemleri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</a:t>
            </a:r>
            <a:r>
              <a:rPr lang="en-US" sz="1200" kern="1200" baseline="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analjezik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, anti-</a:t>
            </a:r>
            <a:r>
              <a:rPr lang="en-US" sz="1200" kern="1200" baseline="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inflamatuar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gibi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soğutucu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tedaviler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tercih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edilerek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cerrahi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tedavi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geciktirilmelidir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. </a:t>
            </a:r>
            <a:r>
              <a:rPr lang="en-US" sz="1200" kern="1200" baseline="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Cerrehi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tedavi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</a:t>
            </a:r>
            <a:r>
              <a:rPr lang="en-US" sz="1200" kern="1200" baseline="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gerekmeyebilir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bile.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Perianal thrombosis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originat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- </a:t>
            </a:r>
            <a:r>
              <a:rPr lang="en-US" sz="1200" kern="1200" dirty="0" err="1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ing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from the anal verge frequently occur during pregnancy and can be treated with excision under local anesthesia or conservatively. </a:t>
            </a:r>
            <a:endParaRPr lang="en-US" dirty="0"/>
          </a:p>
          <a:p>
            <a:pPr marL="0" marR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baseline="0" dirty="0"/>
              <a:t>Anal </a:t>
            </a:r>
            <a:r>
              <a:rPr lang="en-US" baseline="0" dirty="0" err="1"/>
              <a:t>vergde</a:t>
            </a:r>
            <a:r>
              <a:rPr lang="en-US" baseline="0" dirty="0"/>
              <a:t> </a:t>
            </a:r>
            <a:r>
              <a:rPr lang="en-US" baseline="0" dirty="0" err="1"/>
              <a:t>lokalize</a:t>
            </a:r>
            <a:r>
              <a:rPr lang="en-US" baseline="0" dirty="0"/>
              <a:t> </a:t>
            </a:r>
            <a:r>
              <a:rPr lang="en-US" baseline="0" dirty="0" err="1"/>
              <a:t>olan</a:t>
            </a:r>
            <a:r>
              <a:rPr lang="en-US" baseline="0" dirty="0"/>
              <a:t> p</a:t>
            </a:r>
            <a:r>
              <a:rPr lang="en-US" dirty="0"/>
              <a:t>erianal </a:t>
            </a:r>
            <a:r>
              <a:rPr lang="en-US" dirty="0" err="1"/>
              <a:t>tromboz</a:t>
            </a:r>
            <a:r>
              <a:rPr lang="en-US" dirty="0"/>
              <a:t> </a:t>
            </a:r>
            <a:r>
              <a:rPr lang="en-US" dirty="0" err="1"/>
              <a:t>trombektomi</a:t>
            </a:r>
            <a:r>
              <a:rPr lang="en-US" dirty="0"/>
              <a:t> </a:t>
            </a:r>
            <a:r>
              <a:rPr lang="en-US" dirty="0" err="1"/>
              <a:t>veya</a:t>
            </a:r>
            <a:r>
              <a:rPr lang="en-US" dirty="0"/>
              <a:t> </a:t>
            </a:r>
            <a:r>
              <a:rPr lang="en-US" dirty="0" err="1"/>
              <a:t>lokal</a:t>
            </a:r>
            <a:r>
              <a:rPr lang="en-US" dirty="0"/>
              <a:t> </a:t>
            </a:r>
            <a:r>
              <a:rPr lang="en-US" dirty="0" err="1"/>
              <a:t>eksiyon</a:t>
            </a:r>
            <a:r>
              <a:rPr lang="en-US" dirty="0"/>
              <a:t> </a:t>
            </a:r>
            <a:r>
              <a:rPr lang="en-US" dirty="0" err="1"/>
              <a:t>ile</a:t>
            </a:r>
            <a:r>
              <a:rPr lang="en-US" dirty="0"/>
              <a:t> </a:t>
            </a:r>
            <a:r>
              <a:rPr lang="en-US" dirty="0" err="1"/>
              <a:t>tedavi</a:t>
            </a:r>
            <a:r>
              <a:rPr lang="en-US" dirty="0"/>
              <a:t> </a:t>
            </a:r>
            <a:r>
              <a:rPr lang="en-US" dirty="0" err="1"/>
              <a:t>edilir</a:t>
            </a:r>
            <a:r>
              <a:rPr lang="en-US" dirty="0"/>
              <a:t>.</a:t>
            </a:r>
            <a:r>
              <a:rPr lang="en-US" baseline="0" dirty="0"/>
              <a:t> </a:t>
            </a:r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876F85B-DAD5-BF4E-9798-FE5249E49A50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12184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ayt Görüntüsü Yer Tutucus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 Yer Tutucusu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1BBA58-35C2-44D2-830F-AE9FA08CD752}" type="slidenum">
              <a:rPr lang="tr-TR" smtClean="0"/>
              <a:t>45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41707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14.09.2023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14.09.2023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14.09.2023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14.09.2023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14.09.2023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14.09.2023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14.09.2023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14.09.2023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14.09.2023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14.09.2023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14.09.2023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lipArtAndTx">
  <p:cSld name="Başlık, Küçük Resim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Küçük Resim Yer Tutucusu 2"/>
          <p:cNvSpPr>
            <a:spLocks noGrp="1"/>
          </p:cNvSpPr>
          <p:nvPr>
            <p:ph type="clipArt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endParaRPr lang="tr-TR" alt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tr-TR" alt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fld id="{7DACF1FD-676E-483E-A02A-3138103811A0}" type="slidenum">
              <a:rPr lang="tr-TR" altLang="tr-TR"/>
              <a:pPr/>
              <a:t>‹#›</a:t>
            </a:fld>
            <a:endParaRPr lang="tr-TR" altLang="tr-TR"/>
          </a:p>
        </p:txBody>
      </p:sp>
    </p:spTree>
    <p:extLst>
      <p:ext uri="{BB962C8B-B14F-4D97-AF65-F5344CB8AC3E}">
        <p14:creationId xmlns:p14="http://schemas.microsoft.com/office/powerpoint/2010/main" val="35023639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7813"/>
            <a:ext cx="8229600" cy="58531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r-T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tr-T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FDC9948B-EE31-4F15-B4B3-8C4DC5D63225}" type="slidenum">
              <a:rPr lang="tr-TR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644651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720DD-5B6D-40BF-8493-A6B52D484E6B}" type="datetimeFigureOut">
              <a:rPr lang="tr-TR" smtClean="0"/>
              <a:t>14.09.2023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em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0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g"/><Relationship Id="rId3" Type="http://schemas.openxmlformats.org/officeDocument/2006/relationships/image" Target="../media/image33.jpg"/><Relationship Id="rId7" Type="http://schemas.openxmlformats.org/officeDocument/2006/relationships/image" Target="../media/image37.jp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11" Type="http://schemas.openxmlformats.org/officeDocument/2006/relationships/image" Target="../media/image40.png"/><Relationship Id="rId5" Type="http://schemas.openxmlformats.org/officeDocument/2006/relationships/image" Target="../media/image35.jpg"/><Relationship Id="rId10" Type="http://schemas.openxmlformats.org/officeDocument/2006/relationships/image" Target="../media/image1.png"/><Relationship Id="rId4" Type="http://schemas.openxmlformats.org/officeDocument/2006/relationships/image" Target="../media/image34.jpg"/><Relationship Id="rId9" Type="http://schemas.openxmlformats.org/officeDocument/2006/relationships/image" Target="../media/image3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1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2.png"/><Relationship Id="rId4" Type="http://schemas.openxmlformats.org/officeDocument/2006/relationships/image" Target="../media/image51.jpe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6.png"/><Relationship Id="rId11" Type="http://schemas.openxmlformats.org/officeDocument/2006/relationships/image" Target="../media/image59.jpeg"/><Relationship Id="rId5" Type="http://schemas.openxmlformats.org/officeDocument/2006/relationships/oleObject" Target="../embeddings/oleObject3.bin"/><Relationship Id="rId10" Type="http://schemas.openxmlformats.org/officeDocument/2006/relationships/image" Target="../media/image58.png"/><Relationship Id="rId4" Type="http://schemas.openxmlformats.org/officeDocument/2006/relationships/image" Target="../media/image55.png"/><Relationship Id="rId9" Type="http://schemas.openxmlformats.org/officeDocument/2006/relationships/oleObject" Target="../embeddings/oleObject5.bin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6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6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6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6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6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2.png"/><Relationship Id="rId4" Type="http://schemas.openxmlformats.org/officeDocument/2006/relationships/image" Target="../media/image71.jpe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0" y="2130425"/>
            <a:ext cx="9144000" cy="1470025"/>
          </a:xfrm>
        </p:spPr>
        <p:txBody>
          <a:bodyPr/>
          <a:lstStyle/>
          <a:p>
            <a:r>
              <a:rPr lang="tr-TR"/>
              <a:t>Semiology and Physical Examination of the Anorectum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3886199"/>
            <a:ext cx="7905750" cy="2384425"/>
          </a:xfrm>
        </p:spPr>
        <p:txBody>
          <a:bodyPr>
            <a:normAutofit/>
          </a:bodyPr>
          <a:lstStyle/>
          <a:p>
            <a:r>
              <a:rPr lang="tr-TR" dirty="0">
                <a:solidFill>
                  <a:schemeClr val="tx1"/>
                </a:solidFill>
              </a:rPr>
              <a:t>Türker Bulut, MD</a:t>
            </a:r>
          </a:p>
          <a:p>
            <a:r>
              <a:rPr lang="tr-TR" sz="2800" dirty="0" err="1">
                <a:solidFill>
                  <a:schemeClr val="tx1"/>
                </a:solidFill>
              </a:rPr>
              <a:t>Professor</a:t>
            </a:r>
            <a:r>
              <a:rPr lang="tr-TR" sz="2800" dirty="0">
                <a:solidFill>
                  <a:schemeClr val="tx1"/>
                </a:solidFill>
              </a:rPr>
              <a:t> of </a:t>
            </a:r>
            <a:r>
              <a:rPr lang="tr-TR" sz="2800" dirty="0" err="1">
                <a:solidFill>
                  <a:schemeClr val="tx1"/>
                </a:solidFill>
              </a:rPr>
              <a:t>Surgery</a:t>
            </a:r>
            <a:endParaRPr lang="tr-TR" sz="2800" dirty="0">
              <a:solidFill>
                <a:schemeClr val="tx1"/>
              </a:solidFill>
            </a:endParaRPr>
          </a:p>
          <a:p>
            <a:r>
              <a:rPr lang="tr-TR" sz="2800" dirty="0">
                <a:solidFill>
                  <a:schemeClr val="tx1"/>
                </a:solidFill>
              </a:rPr>
              <a:t>I</a:t>
            </a:r>
            <a:r>
              <a:rPr lang="en-US" sz="2800" dirty="0" err="1">
                <a:solidFill>
                  <a:schemeClr val="tx1"/>
                </a:solidFill>
              </a:rPr>
              <a:t>stanbul</a:t>
            </a:r>
            <a:r>
              <a:rPr lang="en-US" sz="2800" dirty="0">
                <a:solidFill>
                  <a:schemeClr val="tx1"/>
                </a:solidFill>
              </a:rPr>
              <a:t> </a:t>
            </a:r>
            <a:r>
              <a:rPr lang="tr-TR" sz="2800" dirty="0" err="1">
                <a:solidFill>
                  <a:schemeClr val="tx1"/>
                </a:solidFill>
              </a:rPr>
              <a:t>Medical</a:t>
            </a:r>
            <a:r>
              <a:rPr lang="tr-TR" sz="2800" dirty="0">
                <a:solidFill>
                  <a:schemeClr val="tx1"/>
                </a:solidFill>
              </a:rPr>
              <a:t> School</a:t>
            </a:r>
            <a:endParaRPr lang="en-US" sz="2800" dirty="0">
              <a:solidFill>
                <a:schemeClr val="tx1"/>
              </a:solidFill>
            </a:endParaRPr>
          </a:p>
          <a:p>
            <a:r>
              <a:rPr lang="tr-TR" sz="2800" dirty="0" err="1">
                <a:solidFill>
                  <a:schemeClr val="tx1"/>
                </a:solidFill>
              </a:rPr>
              <a:t>Department</a:t>
            </a:r>
            <a:r>
              <a:rPr lang="tr-TR" sz="2800" dirty="0">
                <a:solidFill>
                  <a:schemeClr val="tx1"/>
                </a:solidFill>
              </a:rPr>
              <a:t> of </a:t>
            </a:r>
            <a:r>
              <a:rPr lang="tr-TR" sz="2800" dirty="0" err="1">
                <a:solidFill>
                  <a:schemeClr val="tx1"/>
                </a:solidFill>
              </a:rPr>
              <a:t>Surgery</a:t>
            </a:r>
            <a:endParaRPr lang="en-US" sz="2800" dirty="0">
              <a:solidFill>
                <a:schemeClr val="tx1"/>
              </a:solidFill>
            </a:endParaRPr>
          </a:p>
        </p:txBody>
      </p:sp>
      <p:pic>
        <p:nvPicPr>
          <p:cNvPr id="4" name="3 Resim" descr="itf-logo-201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172400" y="188640"/>
            <a:ext cx="765600" cy="7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22651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1026" name="Picture 2" descr="C:\Users\Hosp\Desktop\ANOREK FİZ\Cloaca 4 6 7 wk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24000" y="57330"/>
            <a:ext cx="5410199" cy="675538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956459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4808" y="0"/>
            <a:ext cx="9144000" cy="57876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21892" name="Rectangle 4"/>
          <p:cNvSpPr>
            <a:spLocks noGrp="1" noChangeArrowheads="1"/>
          </p:cNvSpPr>
          <p:nvPr>
            <p:ph type="title"/>
          </p:nvPr>
        </p:nvSpPr>
        <p:spPr>
          <a:xfrm>
            <a:off x="6876256" y="980728"/>
            <a:ext cx="2267744" cy="720080"/>
          </a:xfrm>
        </p:spPr>
        <p:txBody>
          <a:bodyPr/>
          <a:lstStyle/>
          <a:p>
            <a:r>
              <a:rPr lang="tr-TR" altLang="tr-TR" sz="2800" dirty="0">
                <a:latin typeface="Comic Sans MS" pitchFamily="66" charset="0"/>
              </a:rPr>
              <a:t>ANATOMY</a:t>
            </a:r>
          </a:p>
        </p:txBody>
      </p:sp>
      <p:sp>
        <p:nvSpPr>
          <p:cNvPr id="421894" name="Rectangle 6"/>
          <p:cNvSpPr>
            <a:spLocks noGrp="1" noChangeArrowheads="1"/>
          </p:cNvSpPr>
          <p:nvPr>
            <p:ph type="body" sz="half" idx="2"/>
          </p:nvPr>
        </p:nvSpPr>
        <p:spPr>
          <a:xfrm>
            <a:off x="251520" y="5661248"/>
            <a:ext cx="8580040" cy="1196752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80000"/>
              </a:lnSpc>
              <a:buNone/>
            </a:pPr>
            <a:r>
              <a:rPr lang="tr-TR" altLang="tr-TR" sz="2400" u="sng" dirty="0" err="1"/>
              <a:t>Rectum</a:t>
            </a:r>
            <a:r>
              <a:rPr lang="tr-TR" altLang="tr-TR" sz="2400" dirty="0"/>
              <a:t>: (12-15 cm) </a:t>
            </a:r>
            <a:endParaRPr lang="en-US" altLang="tr-TR" sz="2400" dirty="0"/>
          </a:p>
          <a:p>
            <a:pPr marL="0" indent="0">
              <a:lnSpc>
                <a:spcPct val="80000"/>
              </a:lnSpc>
              <a:buNone/>
            </a:pPr>
            <a:r>
              <a:rPr lang="tr-TR" altLang="tr-TR" sz="2400" dirty="0" err="1"/>
              <a:t>From</a:t>
            </a:r>
            <a:r>
              <a:rPr lang="tr-TR" altLang="tr-TR" sz="2400" dirty="0"/>
              <a:t> </a:t>
            </a:r>
            <a:r>
              <a:rPr lang="tr-TR" altLang="tr-TR" sz="2400" dirty="0" err="1"/>
              <a:t>rectosigmoid</a:t>
            </a:r>
            <a:endParaRPr lang="en-US" altLang="tr-TR" sz="2400" dirty="0"/>
          </a:p>
          <a:p>
            <a:pPr marL="0" indent="0">
              <a:lnSpc>
                <a:spcPct val="80000"/>
              </a:lnSpc>
              <a:buNone/>
            </a:pPr>
            <a:r>
              <a:rPr lang="tr-TR" altLang="tr-TR" sz="2400" dirty="0" err="1"/>
              <a:t>junction</a:t>
            </a:r>
            <a:r>
              <a:rPr lang="tr-TR" altLang="tr-TR" sz="2400" dirty="0"/>
              <a:t> </a:t>
            </a:r>
            <a:r>
              <a:rPr lang="tr-TR" altLang="tr-TR" sz="2400" dirty="0" err="1"/>
              <a:t>to</a:t>
            </a:r>
            <a:r>
              <a:rPr lang="tr-TR" altLang="tr-TR" sz="2400" dirty="0"/>
              <a:t> </a:t>
            </a:r>
            <a:r>
              <a:rPr lang="tr-TR" altLang="tr-TR" sz="2400" dirty="0" err="1"/>
              <a:t>the</a:t>
            </a:r>
            <a:r>
              <a:rPr lang="tr-TR" altLang="tr-TR" sz="2400" dirty="0"/>
              <a:t> </a:t>
            </a:r>
            <a:r>
              <a:rPr lang="tr-TR" altLang="tr-TR" sz="2400" dirty="0" err="1"/>
              <a:t>proximal</a:t>
            </a:r>
            <a:r>
              <a:rPr lang="tr-TR" altLang="tr-TR" sz="2400" dirty="0"/>
              <a:t> anal </a:t>
            </a:r>
            <a:r>
              <a:rPr lang="tr-TR" altLang="tr-TR" sz="2400" dirty="0" err="1"/>
              <a:t>canal</a:t>
            </a:r>
            <a:endParaRPr lang="tr-TR" altLang="tr-TR" sz="2400" dirty="0"/>
          </a:p>
          <a:p>
            <a:pPr marL="0" indent="0">
              <a:lnSpc>
                <a:spcPct val="80000"/>
              </a:lnSpc>
              <a:buNone/>
            </a:pPr>
            <a:r>
              <a:rPr lang="tr-TR" altLang="tr-TR" sz="2400" u="sng" dirty="0"/>
              <a:t>Anal Canal</a:t>
            </a:r>
            <a:r>
              <a:rPr lang="tr-TR" altLang="tr-TR" sz="2400" dirty="0"/>
              <a:t>: 3-4 cm </a:t>
            </a:r>
            <a:r>
              <a:rPr lang="tr-TR" altLang="tr-TR" sz="2400" dirty="0" err="1"/>
              <a:t>segment</a:t>
            </a:r>
            <a:r>
              <a:rPr lang="tr-TR" altLang="tr-TR" sz="2400" dirty="0"/>
              <a:t> of </a:t>
            </a:r>
            <a:r>
              <a:rPr lang="tr-TR" altLang="tr-TR" sz="2400" dirty="0" err="1"/>
              <a:t>the</a:t>
            </a:r>
            <a:r>
              <a:rPr lang="tr-TR" altLang="tr-TR" sz="2400" dirty="0"/>
              <a:t> </a:t>
            </a:r>
            <a:r>
              <a:rPr lang="tr-TR" altLang="tr-TR" sz="2400" dirty="0" err="1"/>
              <a:t>most</a:t>
            </a:r>
            <a:r>
              <a:rPr lang="tr-TR" altLang="tr-TR" sz="2400" dirty="0"/>
              <a:t> </a:t>
            </a:r>
            <a:r>
              <a:rPr lang="tr-TR" altLang="tr-TR" sz="2400" dirty="0" err="1"/>
              <a:t>distal</a:t>
            </a:r>
            <a:r>
              <a:rPr lang="tr-TR" altLang="tr-TR" sz="2400" dirty="0"/>
              <a:t> </a:t>
            </a:r>
            <a:r>
              <a:rPr lang="tr-TR" altLang="tr-TR" sz="2400" dirty="0" err="1"/>
              <a:t>end</a:t>
            </a:r>
            <a:r>
              <a:rPr lang="tr-TR" altLang="tr-TR" sz="2400" dirty="0"/>
              <a:t> of </a:t>
            </a:r>
            <a:r>
              <a:rPr lang="tr-TR" altLang="tr-TR" sz="2400" dirty="0" err="1"/>
              <a:t>the</a:t>
            </a:r>
            <a:r>
              <a:rPr lang="tr-TR" altLang="tr-TR" sz="2400" dirty="0"/>
              <a:t> GI </a:t>
            </a:r>
            <a:r>
              <a:rPr lang="tr-TR" altLang="tr-TR" sz="2400" dirty="0" err="1"/>
              <a:t>system</a:t>
            </a:r>
            <a:endParaRPr lang="en-US" altLang="tr-TR" sz="2400" dirty="0"/>
          </a:p>
        </p:txBody>
      </p:sp>
    </p:spTree>
    <p:extLst>
      <p:ext uri="{BB962C8B-B14F-4D97-AF65-F5344CB8AC3E}">
        <p14:creationId xmlns:p14="http://schemas.microsoft.com/office/powerpoint/2010/main" val="31980754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09800" y="251414"/>
            <a:ext cx="4267199" cy="6524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075240" cy="692696"/>
          </a:xfrm>
        </p:spPr>
        <p:txBody>
          <a:bodyPr>
            <a:normAutofit fontScale="90000"/>
          </a:bodyPr>
          <a:lstStyle/>
          <a:p>
            <a:r>
              <a:rPr lang="tr-TR" dirty="0"/>
              <a:t>ANATOMY OF THE ANUS</a:t>
            </a:r>
          </a:p>
        </p:txBody>
      </p:sp>
      <p:sp>
        <p:nvSpPr>
          <p:cNvPr id="3" name="Metin kutusu 2"/>
          <p:cNvSpPr txBox="1"/>
          <p:nvPr/>
        </p:nvSpPr>
        <p:spPr>
          <a:xfrm>
            <a:off x="6876256" y="5877272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/>
              <a:t>Anal </a:t>
            </a:r>
            <a:r>
              <a:rPr lang="tr-TR" dirty="0" err="1"/>
              <a:t>verge</a:t>
            </a:r>
            <a:endParaRPr lang="tr-TR" dirty="0"/>
          </a:p>
        </p:txBody>
      </p:sp>
      <p:sp>
        <p:nvSpPr>
          <p:cNvPr id="4" name="Metin kutusu 3"/>
          <p:cNvSpPr txBox="1"/>
          <p:nvPr/>
        </p:nvSpPr>
        <p:spPr>
          <a:xfrm>
            <a:off x="6732240" y="4221088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err="1"/>
              <a:t>Dentate</a:t>
            </a:r>
            <a:r>
              <a:rPr lang="tr-TR" dirty="0"/>
              <a:t> </a:t>
            </a:r>
            <a:r>
              <a:rPr lang="tr-TR" dirty="0" err="1"/>
              <a:t>line</a:t>
            </a:r>
            <a:endParaRPr lang="tr-TR" dirty="0"/>
          </a:p>
        </p:txBody>
      </p:sp>
      <p:sp>
        <p:nvSpPr>
          <p:cNvPr id="5" name="Metin kutusu 4"/>
          <p:cNvSpPr txBox="1"/>
          <p:nvPr/>
        </p:nvSpPr>
        <p:spPr>
          <a:xfrm>
            <a:off x="539552" y="4797152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err="1"/>
              <a:t>External</a:t>
            </a:r>
            <a:r>
              <a:rPr lang="tr-TR" dirty="0"/>
              <a:t> </a:t>
            </a:r>
            <a:r>
              <a:rPr lang="tr-TR" dirty="0" err="1"/>
              <a:t>sphincter</a:t>
            </a:r>
            <a:endParaRPr lang="tr-TR" dirty="0"/>
          </a:p>
        </p:txBody>
      </p:sp>
      <p:sp>
        <p:nvSpPr>
          <p:cNvPr id="6" name="Metin kutusu 5"/>
          <p:cNvSpPr txBox="1"/>
          <p:nvPr/>
        </p:nvSpPr>
        <p:spPr>
          <a:xfrm>
            <a:off x="539552" y="3645024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err="1"/>
              <a:t>Internal</a:t>
            </a:r>
            <a:r>
              <a:rPr lang="tr-TR" dirty="0"/>
              <a:t> </a:t>
            </a:r>
            <a:r>
              <a:rPr lang="tr-TR" dirty="0" err="1"/>
              <a:t>sphincter</a:t>
            </a:r>
            <a:endParaRPr lang="tr-TR" dirty="0"/>
          </a:p>
        </p:txBody>
      </p:sp>
      <p:cxnSp>
        <p:nvCxnSpPr>
          <p:cNvPr id="8" name="Düz Bağlayıcı 7"/>
          <p:cNvCxnSpPr/>
          <p:nvPr/>
        </p:nvCxnSpPr>
        <p:spPr>
          <a:xfrm>
            <a:off x="2411760" y="3829690"/>
            <a:ext cx="2304256" cy="46340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Düz Bağlayıcı 9"/>
          <p:cNvCxnSpPr/>
          <p:nvPr/>
        </p:nvCxnSpPr>
        <p:spPr>
          <a:xfrm>
            <a:off x="2555776" y="4981818"/>
            <a:ext cx="108012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Düz Bağlayıcı 11"/>
          <p:cNvCxnSpPr>
            <a:endCxn id="4" idx="1"/>
          </p:cNvCxnSpPr>
          <p:nvPr/>
        </p:nvCxnSpPr>
        <p:spPr>
          <a:xfrm>
            <a:off x="6084168" y="4405754"/>
            <a:ext cx="648072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Düz Bağlayıcı 13"/>
          <p:cNvCxnSpPr>
            <a:endCxn id="3" idx="1"/>
          </p:cNvCxnSpPr>
          <p:nvPr/>
        </p:nvCxnSpPr>
        <p:spPr>
          <a:xfrm flipV="1">
            <a:off x="6228184" y="6061938"/>
            <a:ext cx="648072" cy="18466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Metin kutusu 14"/>
          <p:cNvSpPr txBox="1"/>
          <p:nvPr/>
        </p:nvSpPr>
        <p:spPr>
          <a:xfrm>
            <a:off x="6876256" y="4981818"/>
            <a:ext cx="1872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/>
              <a:t>Anal </a:t>
            </a:r>
            <a:r>
              <a:rPr lang="tr-TR" dirty="0" err="1"/>
              <a:t>crypta</a:t>
            </a:r>
            <a:endParaRPr lang="tr-TR" dirty="0"/>
          </a:p>
        </p:txBody>
      </p:sp>
      <p:cxnSp>
        <p:nvCxnSpPr>
          <p:cNvPr id="17" name="Düz Bağlayıcı 16"/>
          <p:cNvCxnSpPr>
            <a:stCxn id="15" idx="1"/>
          </p:cNvCxnSpPr>
          <p:nvPr/>
        </p:nvCxnSpPr>
        <p:spPr>
          <a:xfrm flipH="1" flipV="1">
            <a:off x="5508104" y="4797152"/>
            <a:ext cx="1368152" cy="36933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Metin kutusu 17"/>
          <p:cNvSpPr txBox="1"/>
          <p:nvPr/>
        </p:nvSpPr>
        <p:spPr>
          <a:xfrm>
            <a:off x="6876256" y="3429000"/>
            <a:ext cx="1872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err="1"/>
              <a:t>Internal</a:t>
            </a:r>
            <a:r>
              <a:rPr lang="tr-TR" dirty="0"/>
              <a:t> </a:t>
            </a:r>
            <a:r>
              <a:rPr lang="tr-TR" dirty="0" err="1"/>
              <a:t>hemorrhoid</a:t>
            </a:r>
            <a:endParaRPr lang="tr-TR" dirty="0"/>
          </a:p>
        </p:txBody>
      </p:sp>
      <p:cxnSp>
        <p:nvCxnSpPr>
          <p:cNvPr id="20" name="Düz Bağlayıcı 19"/>
          <p:cNvCxnSpPr>
            <a:stCxn id="18" idx="1"/>
          </p:cNvCxnSpPr>
          <p:nvPr/>
        </p:nvCxnSpPr>
        <p:spPr>
          <a:xfrm flipH="1">
            <a:off x="5292080" y="3752166"/>
            <a:ext cx="1584176" cy="7752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Düz Bağlayıcı 22"/>
          <p:cNvCxnSpPr/>
          <p:nvPr/>
        </p:nvCxnSpPr>
        <p:spPr>
          <a:xfrm flipV="1">
            <a:off x="2555776" y="3284984"/>
            <a:ext cx="864096" cy="169683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Düz Bağlayıcı 24"/>
          <p:cNvCxnSpPr>
            <a:stCxn id="5" idx="3"/>
          </p:cNvCxnSpPr>
          <p:nvPr/>
        </p:nvCxnSpPr>
        <p:spPr>
          <a:xfrm>
            <a:off x="2555776" y="4981818"/>
            <a:ext cx="2016224" cy="89545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75644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1600" y="1412776"/>
            <a:ext cx="8229600" cy="5099050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en-US" dirty="0"/>
              <a:t> </a:t>
            </a:r>
            <a:r>
              <a:rPr lang="tr-TR" i="1" dirty="0" err="1"/>
              <a:t>Submucosal</a:t>
            </a:r>
            <a:r>
              <a:rPr lang="tr-TR" i="1" dirty="0"/>
              <a:t> </a:t>
            </a:r>
            <a:r>
              <a:rPr lang="tr-TR" i="1" dirty="0" err="1"/>
              <a:t>cushions</a:t>
            </a:r>
            <a:r>
              <a:rPr lang="tr-TR" i="1" dirty="0"/>
              <a:t> </a:t>
            </a:r>
            <a:r>
              <a:rPr lang="tr-TR" i="1" dirty="0" err="1"/>
              <a:t>rich</a:t>
            </a:r>
            <a:r>
              <a:rPr lang="tr-TR" i="1" dirty="0"/>
              <a:t> in </a:t>
            </a:r>
            <a:r>
              <a:rPr lang="tr-TR" i="1" dirty="0" err="1"/>
              <a:t>arterioles</a:t>
            </a:r>
            <a:r>
              <a:rPr lang="tr-TR" i="1" dirty="0"/>
              <a:t>, </a:t>
            </a:r>
            <a:r>
              <a:rPr lang="tr-TR" i="1" dirty="0" err="1"/>
              <a:t>venulles</a:t>
            </a:r>
            <a:r>
              <a:rPr lang="tr-TR" i="1" dirty="0"/>
              <a:t> </a:t>
            </a:r>
            <a:r>
              <a:rPr lang="tr-TR" i="1" dirty="0" err="1"/>
              <a:t>and</a:t>
            </a:r>
            <a:r>
              <a:rPr lang="en-US" i="1" dirty="0"/>
              <a:t> </a:t>
            </a:r>
            <a:r>
              <a:rPr lang="tr-TR" i="1" dirty="0" err="1"/>
              <a:t>convective</a:t>
            </a:r>
            <a:r>
              <a:rPr lang="tr-TR" i="1" dirty="0"/>
              <a:t> </a:t>
            </a:r>
            <a:r>
              <a:rPr lang="tr-TR" i="1" dirty="0" err="1"/>
              <a:t>tissue</a:t>
            </a:r>
            <a:endParaRPr lang="en-US" i="1" dirty="0"/>
          </a:p>
          <a:p>
            <a:pPr lvl="1">
              <a:lnSpc>
                <a:spcPct val="160000"/>
              </a:lnSpc>
            </a:pPr>
            <a:r>
              <a:rPr lang="en-US" dirty="0"/>
              <a:t>Anal </a:t>
            </a:r>
            <a:r>
              <a:rPr lang="tr-TR" dirty="0" err="1"/>
              <a:t>transitional</a:t>
            </a:r>
            <a:r>
              <a:rPr lang="tr-TR" dirty="0"/>
              <a:t> </a:t>
            </a:r>
            <a:r>
              <a:rPr lang="tr-TR" dirty="0" err="1"/>
              <a:t>zone</a:t>
            </a:r>
            <a:endParaRPr lang="en-US" dirty="0"/>
          </a:p>
          <a:p>
            <a:pPr lvl="1">
              <a:lnSpc>
                <a:spcPct val="160000"/>
              </a:lnSpc>
            </a:pPr>
            <a:r>
              <a:rPr lang="en-US" dirty="0"/>
              <a:t>Superior </a:t>
            </a:r>
            <a:r>
              <a:rPr lang="tr-TR" dirty="0"/>
              <a:t> </a:t>
            </a:r>
            <a:r>
              <a:rPr lang="tr-TR" dirty="0" err="1"/>
              <a:t>rectal</a:t>
            </a:r>
            <a:r>
              <a:rPr lang="tr-TR" dirty="0"/>
              <a:t> </a:t>
            </a:r>
            <a:r>
              <a:rPr lang="tr-TR" dirty="0" err="1"/>
              <a:t>and</a:t>
            </a:r>
            <a:r>
              <a:rPr lang="tr-TR" dirty="0"/>
              <a:t> </a:t>
            </a:r>
            <a:r>
              <a:rPr lang="tr-TR" dirty="0" err="1"/>
              <a:t>iliac</a:t>
            </a:r>
            <a:r>
              <a:rPr lang="tr-TR" dirty="0"/>
              <a:t> </a:t>
            </a:r>
            <a:r>
              <a:rPr lang="tr-TR" dirty="0" err="1"/>
              <a:t>artery</a:t>
            </a:r>
            <a:r>
              <a:rPr lang="tr-TR" dirty="0"/>
              <a:t> (</a:t>
            </a:r>
            <a:r>
              <a:rPr lang="tr-TR" dirty="0" err="1"/>
              <a:t>vein</a:t>
            </a:r>
            <a:r>
              <a:rPr lang="tr-TR" dirty="0"/>
              <a:t>)</a:t>
            </a:r>
            <a:endParaRPr lang="en-US" dirty="0"/>
          </a:p>
          <a:p>
            <a:pPr lvl="1">
              <a:lnSpc>
                <a:spcPct val="160000"/>
              </a:lnSpc>
            </a:pPr>
            <a:r>
              <a:rPr lang="en-US" dirty="0"/>
              <a:t>Port</a:t>
            </a:r>
            <a:r>
              <a:rPr lang="tr-TR" dirty="0"/>
              <a:t>o-</a:t>
            </a:r>
            <a:r>
              <a:rPr lang="tr-TR" dirty="0" err="1"/>
              <a:t>caval</a:t>
            </a:r>
            <a:r>
              <a:rPr lang="en-US" dirty="0"/>
              <a:t> </a:t>
            </a:r>
            <a:r>
              <a:rPr lang="tr-TR" dirty="0" err="1"/>
              <a:t>anastomosis</a:t>
            </a:r>
            <a:endParaRPr lang="en-US" dirty="0"/>
          </a:p>
          <a:p>
            <a:pPr>
              <a:lnSpc>
                <a:spcPct val="160000"/>
              </a:lnSpc>
            </a:pPr>
            <a:r>
              <a:rPr lang="tr-TR" dirty="0" err="1"/>
              <a:t>Erectile</a:t>
            </a:r>
            <a:r>
              <a:rPr lang="en-US" dirty="0"/>
              <a:t> </a:t>
            </a:r>
            <a:r>
              <a:rPr lang="tr-TR" dirty="0" err="1"/>
              <a:t>structure</a:t>
            </a:r>
            <a:r>
              <a:rPr lang="en-US" dirty="0"/>
              <a:t> !!!!</a:t>
            </a:r>
          </a:p>
          <a:p>
            <a:pPr lvl="1">
              <a:lnSpc>
                <a:spcPct val="160000"/>
              </a:lnSpc>
            </a:pPr>
            <a:r>
              <a:rPr lang="en-US" dirty="0"/>
              <a:t>Corpus </a:t>
            </a:r>
            <a:r>
              <a:rPr lang="en-US" dirty="0" err="1"/>
              <a:t>cavernosum</a:t>
            </a:r>
            <a:r>
              <a:rPr lang="en-US" dirty="0"/>
              <a:t> recti (</a:t>
            </a:r>
            <a:r>
              <a:rPr lang="en-US" dirty="0" err="1"/>
              <a:t>hemoroidalis</a:t>
            </a:r>
            <a:r>
              <a:rPr lang="en-US" dirty="0"/>
              <a:t>)</a:t>
            </a:r>
          </a:p>
          <a:p>
            <a:pPr lvl="1">
              <a:lnSpc>
                <a:spcPct val="160000"/>
              </a:lnSpc>
            </a:pPr>
            <a:r>
              <a:rPr lang="tr-TR" dirty="0" err="1"/>
              <a:t>Thin</a:t>
            </a:r>
            <a:r>
              <a:rPr lang="tr-TR" dirty="0"/>
              <a:t> </a:t>
            </a:r>
            <a:r>
              <a:rPr lang="tr-TR" dirty="0" err="1"/>
              <a:t>walled</a:t>
            </a:r>
            <a:r>
              <a:rPr lang="tr-TR" dirty="0"/>
              <a:t>  </a:t>
            </a:r>
            <a:r>
              <a:rPr lang="tr-TR" dirty="0" err="1"/>
              <a:t>torteous</a:t>
            </a:r>
            <a:r>
              <a:rPr lang="en-US" dirty="0"/>
              <a:t> </a:t>
            </a:r>
            <a:r>
              <a:rPr lang="en-US" dirty="0" err="1"/>
              <a:t>ve</a:t>
            </a:r>
            <a:r>
              <a:rPr lang="tr-TR" dirty="0"/>
              <a:t>in</a:t>
            </a:r>
            <a:endParaRPr lang="en-US" dirty="0"/>
          </a:p>
          <a:p>
            <a:pPr lvl="1">
              <a:lnSpc>
                <a:spcPct val="160000"/>
              </a:lnSpc>
            </a:pPr>
            <a:r>
              <a:rPr lang="tr-TR" dirty="0" err="1"/>
              <a:t>Smooth</a:t>
            </a:r>
            <a:r>
              <a:rPr lang="tr-TR" dirty="0"/>
              <a:t> </a:t>
            </a:r>
            <a:r>
              <a:rPr lang="tr-TR" dirty="0" err="1"/>
              <a:t>muscle</a:t>
            </a:r>
            <a:r>
              <a:rPr lang="en-US" dirty="0"/>
              <a:t> </a:t>
            </a:r>
            <a:r>
              <a:rPr lang="tr-TR" dirty="0" err="1"/>
              <a:t>and</a:t>
            </a:r>
            <a:r>
              <a:rPr lang="en-US" dirty="0"/>
              <a:t> </a:t>
            </a:r>
            <a:r>
              <a:rPr lang="tr-TR" dirty="0" err="1"/>
              <a:t>fibromuscular</a:t>
            </a:r>
            <a:r>
              <a:rPr lang="tr-TR" dirty="0"/>
              <a:t>  </a:t>
            </a:r>
            <a:r>
              <a:rPr lang="tr-TR" dirty="0" err="1"/>
              <a:t>tissue</a:t>
            </a:r>
            <a:r>
              <a:rPr lang="en-US" dirty="0"/>
              <a:t> (anal </a:t>
            </a:r>
            <a:r>
              <a:rPr lang="tr-TR" dirty="0" err="1"/>
              <a:t>glomerulus</a:t>
            </a:r>
            <a:r>
              <a:rPr lang="en-US" dirty="0"/>
              <a:t>)</a:t>
            </a:r>
          </a:p>
          <a:p>
            <a:pPr>
              <a:lnSpc>
                <a:spcPct val="160000"/>
              </a:lnSpc>
            </a:pPr>
            <a:r>
              <a:rPr lang="tr-TR" dirty="0" err="1"/>
              <a:t>Passive</a:t>
            </a:r>
            <a:r>
              <a:rPr lang="en-US" dirty="0"/>
              <a:t> </a:t>
            </a:r>
            <a:r>
              <a:rPr lang="tr-TR" dirty="0" err="1"/>
              <a:t>incontinence</a:t>
            </a:r>
            <a:r>
              <a:rPr lang="tr-TR" dirty="0"/>
              <a:t> </a:t>
            </a:r>
            <a:r>
              <a:rPr lang="en-US" dirty="0"/>
              <a:t>?</a:t>
            </a:r>
          </a:p>
          <a:p>
            <a:pPr>
              <a:lnSpc>
                <a:spcPct val="160000"/>
              </a:lnSpc>
            </a:pPr>
            <a:endParaRPr lang="en-US" dirty="0"/>
          </a:p>
        </p:txBody>
      </p:sp>
      <p:pic>
        <p:nvPicPr>
          <p:cNvPr id="4" name="Picture 1028" descr="DSC0000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51574" y="2696109"/>
            <a:ext cx="2800302" cy="2290935"/>
          </a:xfrm>
          <a:prstGeom prst="rect">
            <a:avLst/>
          </a:prstGeom>
          <a:noFill/>
        </p:spPr>
      </p:pic>
      <p:pic>
        <p:nvPicPr>
          <p:cNvPr id="5" name="3 Resim" descr="itf-logo-201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78400" y="0"/>
            <a:ext cx="765600" cy="768000"/>
          </a:xfrm>
          <a:prstGeom prst="rect">
            <a:avLst/>
          </a:prstGeom>
        </p:spPr>
      </p:pic>
      <p:sp>
        <p:nvSpPr>
          <p:cNvPr id="8" name="Başlık 7">
            <a:extLst>
              <a:ext uri="{FF2B5EF4-FFF2-40B4-BE49-F238E27FC236}">
                <a16:creationId xmlns:a16="http://schemas.microsoft.com/office/drawing/2014/main" id="{F9E78559-4244-ED42-8BC7-F1E0FB952F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tr-TR" dirty="0" err="1"/>
              <a:t>Hemorrhoids</a:t>
            </a:r>
            <a:r>
              <a:rPr lang="tr-T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959867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114" name="Rectangle 3074"/>
          <p:cNvSpPr>
            <a:spLocks noGrp="1" noChangeArrowheads="1"/>
          </p:cNvSpPr>
          <p:nvPr>
            <p:ph type="title"/>
          </p:nvPr>
        </p:nvSpPr>
        <p:spPr>
          <a:xfrm>
            <a:off x="611560" y="188640"/>
            <a:ext cx="7772400" cy="667544"/>
          </a:xfrm>
        </p:spPr>
        <p:txBody>
          <a:bodyPr/>
          <a:lstStyle/>
          <a:p>
            <a:r>
              <a:rPr lang="tr-TR" altLang="tr-TR" sz="3600" dirty="0">
                <a:latin typeface="Comic Sans MS" pitchFamily="66" charset="0"/>
              </a:rPr>
              <a:t>Anal </a:t>
            </a:r>
            <a:r>
              <a:rPr lang="tr-TR" altLang="tr-TR" sz="3600" dirty="0" err="1">
                <a:latin typeface="Comic Sans MS" pitchFamily="66" charset="0"/>
              </a:rPr>
              <a:t>Glands</a:t>
            </a:r>
            <a:r>
              <a:rPr lang="tr-TR" altLang="tr-TR" sz="3600" dirty="0">
                <a:latin typeface="Comic Sans MS" pitchFamily="66" charset="0"/>
              </a:rPr>
              <a:t> (</a:t>
            </a:r>
            <a:r>
              <a:rPr lang="tr-TR" altLang="tr-TR" sz="3600" dirty="0" err="1">
                <a:latin typeface="Comic Sans MS" pitchFamily="66" charset="0"/>
              </a:rPr>
              <a:t>Morgagni</a:t>
            </a:r>
            <a:r>
              <a:rPr lang="tr-TR" altLang="tr-TR" sz="3600" dirty="0">
                <a:latin typeface="Comic Sans MS" pitchFamily="66" charset="0"/>
              </a:rPr>
              <a:t>) - </a:t>
            </a:r>
            <a:r>
              <a:rPr lang="tr-TR" altLang="tr-TR" sz="3600" dirty="0" err="1">
                <a:latin typeface="Comic Sans MS" pitchFamily="66" charset="0"/>
              </a:rPr>
              <a:t>Crypts</a:t>
            </a:r>
            <a:endParaRPr lang="tr-TR" altLang="tr-TR" sz="3600" dirty="0">
              <a:latin typeface="Comic Sans MS" pitchFamily="66" charset="0"/>
            </a:endParaRPr>
          </a:p>
        </p:txBody>
      </p:sp>
      <p:pic>
        <p:nvPicPr>
          <p:cNvPr id="346115" name="Picture 3075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1520" y="908720"/>
            <a:ext cx="8229600" cy="5562600"/>
          </a:xfrm>
        </p:spPr>
      </p:pic>
    </p:spTree>
    <p:extLst>
      <p:ext uri="{BB962C8B-B14F-4D97-AF65-F5344CB8AC3E}">
        <p14:creationId xmlns:p14="http://schemas.microsoft.com/office/powerpoint/2010/main" val="28487887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73704" y="2348880"/>
            <a:ext cx="4170296" cy="35436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5762"/>
            <a:ext cx="5724128" cy="6765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5736" y="152400"/>
            <a:ext cx="6491064" cy="868362"/>
          </a:xfrm>
        </p:spPr>
        <p:txBody>
          <a:bodyPr/>
          <a:lstStyle/>
          <a:p>
            <a:r>
              <a:rPr lang="tr-TR" dirty="0" err="1"/>
              <a:t>Perianal</a:t>
            </a:r>
            <a:r>
              <a:rPr lang="tr-TR" dirty="0"/>
              <a:t> </a:t>
            </a:r>
            <a:r>
              <a:rPr lang="tr-TR" dirty="0" err="1"/>
              <a:t>spaces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4799166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573" name="Picture 5" descr="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827" y="908719"/>
            <a:ext cx="7879573" cy="5827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9570" name="Rectangle 2"/>
          <p:cNvSpPr>
            <a:spLocks noGrp="1" noChangeArrowheads="1"/>
          </p:cNvSpPr>
          <p:nvPr>
            <p:ph type="title"/>
          </p:nvPr>
        </p:nvSpPr>
        <p:spPr>
          <a:xfrm>
            <a:off x="3851920" y="53023"/>
            <a:ext cx="4495800" cy="864096"/>
          </a:xfrm>
        </p:spPr>
        <p:txBody>
          <a:bodyPr>
            <a:normAutofit/>
          </a:bodyPr>
          <a:lstStyle/>
          <a:p>
            <a:r>
              <a:rPr lang="tr-TR" altLang="tr-TR" sz="3600" dirty="0" err="1">
                <a:latin typeface="Comic Sans MS" pitchFamily="66" charset="0"/>
              </a:rPr>
              <a:t>Anorectum</a:t>
            </a:r>
            <a:r>
              <a:rPr lang="tr-TR" altLang="tr-TR" sz="3600" dirty="0">
                <a:latin typeface="Comic Sans MS" pitchFamily="66" charset="0"/>
              </a:rPr>
              <a:t> </a:t>
            </a:r>
            <a:r>
              <a:rPr lang="tr-TR" altLang="tr-TR" sz="3600" dirty="0" err="1">
                <a:solidFill>
                  <a:srgbClr val="FF0000"/>
                </a:solidFill>
                <a:latin typeface="Comic Sans MS" pitchFamily="66" charset="0"/>
              </a:rPr>
              <a:t>Arteries</a:t>
            </a:r>
            <a:endParaRPr lang="tr-TR" altLang="tr-TR" sz="3600" dirty="0">
              <a:solidFill>
                <a:srgbClr val="FF0000"/>
              </a:solidFill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1940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>
          <a:xfrm>
            <a:off x="723900" y="0"/>
            <a:ext cx="7772400" cy="609600"/>
          </a:xfrm>
        </p:spPr>
        <p:txBody>
          <a:bodyPr>
            <a:normAutofit fontScale="90000"/>
          </a:bodyPr>
          <a:lstStyle/>
          <a:p>
            <a:r>
              <a:rPr lang="tr-TR" altLang="tr-TR" sz="3600" dirty="0" err="1">
                <a:latin typeface="Comic Sans MS" pitchFamily="66" charset="0"/>
              </a:rPr>
              <a:t>Anorectum</a:t>
            </a:r>
            <a:r>
              <a:rPr lang="tr-TR" altLang="tr-TR" sz="3600" dirty="0">
                <a:latin typeface="Comic Sans MS" pitchFamily="66" charset="0"/>
              </a:rPr>
              <a:t> </a:t>
            </a:r>
            <a:r>
              <a:rPr lang="tr-TR" altLang="tr-TR" sz="3600" dirty="0" err="1">
                <a:solidFill>
                  <a:schemeClr val="tx2"/>
                </a:solidFill>
                <a:latin typeface="Comic Sans MS" pitchFamily="66" charset="0"/>
              </a:rPr>
              <a:t>Veins</a:t>
            </a:r>
            <a:endParaRPr lang="tr-TR" altLang="tr-TR" sz="3600" dirty="0">
              <a:solidFill>
                <a:schemeClr val="tx2"/>
              </a:solidFill>
              <a:latin typeface="Comic Sans MS" pitchFamily="66" charset="0"/>
            </a:endParaRPr>
          </a:p>
        </p:txBody>
      </p:sp>
      <p:pic>
        <p:nvPicPr>
          <p:cNvPr id="107525" name="Picture 5" descr="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564482"/>
            <a:ext cx="8153400" cy="6237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158432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7" name="Picture 5" descr="tb11"/>
          <p:cNvPicPr>
            <a:picLocks noGrp="1" noChangeAspect="1" noChangeArrowheads="1"/>
          </p:cNvPicPr>
          <p:nvPr>
            <p:ph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1371600" y="85725"/>
            <a:ext cx="6781800" cy="6599238"/>
          </a:xfrm>
        </p:spPr>
      </p:pic>
      <p:sp>
        <p:nvSpPr>
          <p:cNvPr id="2" name="Metin kutusu 1"/>
          <p:cNvSpPr txBox="1"/>
          <p:nvPr/>
        </p:nvSpPr>
        <p:spPr>
          <a:xfrm>
            <a:off x="1835696" y="0"/>
            <a:ext cx="52565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200" dirty="0" err="1"/>
              <a:t>Anorectum</a:t>
            </a:r>
            <a:r>
              <a:rPr lang="tr-TR" sz="3200" dirty="0"/>
              <a:t> </a:t>
            </a:r>
            <a:r>
              <a:rPr lang="tr-TR" sz="3200" dirty="0" err="1"/>
              <a:t>Nerves</a:t>
            </a:r>
            <a:endParaRPr lang="tr-TR" sz="3200" dirty="0"/>
          </a:p>
        </p:txBody>
      </p:sp>
      <p:sp>
        <p:nvSpPr>
          <p:cNvPr id="4" name="Rectangle 4"/>
          <p:cNvSpPr/>
          <p:nvPr/>
        </p:nvSpPr>
        <p:spPr>
          <a:xfrm>
            <a:off x="4549097" y="593467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hangingPunct="0"/>
            <a:r>
              <a:rPr lang="tr-TR" dirty="0" err="1"/>
              <a:t>Sympathetic</a:t>
            </a:r>
            <a:r>
              <a:rPr lang="tr-TR" dirty="0"/>
              <a:t> </a:t>
            </a:r>
            <a:r>
              <a:rPr lang="tr-TR" dirty="0" err="1"/>
              <a:t>fibers</a:t>
            </a:r>
            <a:r>
              <a:rPr lang="tr-TR" dirty="0"/>
              <a:t> </a:t>
            </a:r>
            <a:r>
              <a:rPr lang="tr-TR" dirty="0" err="1"/>
              <a:t>comes</a:t>
            </a:r>
            <a:r>
              <a:rPr lang="tr-TR" dirty="0"/>
              <a:t> </a:t>
            </a:r>
            <a:r>
              <a:rPr lang="tr-TR" dirty="0" err="1"/>
              <a:t>from</a:t>
            </a:r>
            <a:r>
              <a:rPr lang="tr-TR" dirty="0"/>
              <a:t> </a:t>
            </a:r>
            <a:r>
              <a:rPr lang="tr-TR" dirty="0" err="1"/>
              <a:t>hypogastric</a:t>
            </a:r>
            <a:r>
              <a:rPr lang="tr-TR" dirty="0"/>
              <a:t> </a:t>
            </a:r>
            <a:r>
              <a:rPr lang="tr-TR" dirty="0" err="1"/>
              <a:t>nerve</a:t>
            </a:r>
            <a:r>
              <a:rPr lang="tr-TR" dirty="0"/>
              <a:t>, </a:t>
            </a:r>
            <a:r>
              <a:rPr lang="tr-TR" dirty="0" err="1"/>
              <a:t>parasympathetic</a:t>
            </a:r>
            <a:r>
              <a:rPr lang="tr-TR" dirty="0"/>
              <a:t> </a:t>
            </a:r>
            <a:r>
              <a:rPr lang="tr-TR" dirty="0" err="1"/>
              <a:t>fibers</a:t>
            </a:r>
            <a:r>
              <a:rPr lang="tr-TR" dirty="0"/>
              <a:t> </a:t>
            </a:r>
            <a:r>
              <a:rPr lang="tr-TR" dirty="0" err="1"/>
              <a:t>from</a:t>
            </a:r>
            <a:r>
              <a:rPr lang="tr-TR" dirty="0"/>
              <a:t> </a:t>
            </a:r>
            <a:r>
              <a:rPr lang="tr-TR" dirty="0" err="1"/>
              <a:t>pudental</a:t>
            </a:r>
            <a:r>
              <a:rPr lang="tr-TR" dirty="0"/>
              <a:t> </a:t>
            </a:r>
            <a:r>
              <a:rPr lang="tr-TR" dirty="0" err="1"/>
              <a:t>nerve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7136090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tr-TR" dirty="0" err="1"/>
              <a:t>Physiology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err="1"/>
              <a:t>The</a:t>
            </a:r>
            <a:r>
              <a:rPr lang="tr-TR" dirty="0"/>
              <a:t> </a:t>
            </a:r>
            <a:r>
              <a:rPr lang="tr-TR" dirty="0" err="1"/>
              <a:t>colon</a:t>
            </a:r>
            <a:r>
              <a:rPr lang="tr-TR" dirty="0"/>
              <a:t> </a:t>
            </a:r>
            <a:r>
              <a:rPr lang="tr-TR" dirty="0" err="1"/>
              <a:t>gets</a:t>
            </a:r>
            <a:r>
              <a:rPr lang="tr-TR" dirty="0"/>
              <a:t> </a:t>
            </a:r>
            <a:r>
              <a:rPr lang="tr-TR" dirty="0" err="1"/>
              <a:t>around</a:t>
            </a:r>
            <a:r>
              <a:rPr lang="tr-TR" dirty="0"/>
              <a:t> 900 – 1500 ml of </a:t>
            </a:r>
            <a:r>
              <a:rPr lang="tr-TR" dirty="0" err="1"/>
              <a:t>ileal</a:t>
            </a:r>
            <a:r>
              <a:rPr lang="tr-TR" dirty="0"/>
              <a:t> </a:t>
            </a:r>
            <a:r>
              <a:rPr lang="tr-TR" dirty="0" err="1"/>
              <a:t>content</a:t>
            </a:r>
            <a:r>
              <a:rPr lang="tr-TR" dirty="0"/>
              <a:t> </a:t>
            </a:r>
            <a:r>
              <a:rPr lang="tr-TR" dirty="0" err="1"/>
              <a:t>per</a:t>
            </a:r>
            <a:r>
              <a:rPr lang="tr-TR" dirty="0"/>
              <a:t> </a:t>
            </a:r>
            <a:r>
              <a:rPr lang="tr-TR" dirty="0" err="1"/>
              <a:t>day</a:t>
            </a:r>
            <a:r>
              <a:rPr lang="tr-TR" dirty="0"/>
              <a:t>, </a:t>
            </a:r>
            <a:r>
              <a:rPr lang="tr-TR" dirty="0" err="1"/>
              <a:t>the</a:t>
            </a:r>
            <a:r>
              <a:rPr lang="tr-TR" dirty="0"/>
              <a:t> </a:t>
            </a:r>
            <a:r>
              <a:rPr lang="tr-TR" dirty="0" err="1"/>
              <a:t>amount</a:t>
            </a:r>
            <a:r>
              <a:rPr lang="tr-TR" dirty="0"/>
              <a:t> </a:t>
            </a:r>
            <a:r>
              <a:rPr lang="tr-TR" dirty="0" err="1"/>
              <a:t>excreted</a:t>
            </a:r>
            <a:r>
              <a:rPr lang="tr-TR" dirty="0"/>
              <a:t> is 100 – 200 ml</a:t>
            </a:r>
          </a:p>
          <a:p>
            <a:r>
              <a:rPr lang="tr-TR" dirty="0" err="1"/>
              <a:t>Absorbtive</a:t>
            </a:r>
            <a:r>
              <a:rPr lang="tr-TR" dirty="0"/>
              <a:t> </a:t>
            </a:r>
            <a:r>
              <a:rPr lang="tr-TR" dirty="0" err="1"/>
              <a:t>function</a:t>
            </a:r>
            <a:r>
              <a:rPr lang="tr-TR" dirty="0"/>
              <a:t> is on </a:t>
            </a:r>
            <a:r>
              <a:rPr lang="tr-TR" dirty="0" err="1"/>
              <a:t>the</a:t>
            </a:r>
            <a:r>
              <a:rPr lang="tr-TR" dirty="0"/>
              <a:t> </a:t>
            </a:r>
            <a:r>
              <a:rPr lang="tr-TR" dirty="0" err="1"/>
              <a:t>right</a:t>
            </a:r>
            <a:r>
              <a:rPr lang="tr-TR" dirty="0"/>
              <a:t> </a:t>
            </a:r>
            <a:r>
              <a:rPr lang="tr-TR" dirty="0" err="1"/>
              <a:t>colon</a:t>
            </a:r>
            <a:r>
              <a:rPr lang="tr-TR" dirty="0"/>
              <a:t> </a:t>
            </a:r>
            <a:r>
              <a:rPr lang="tr-TR" dirty="0" err="1"/>
              <a:t>and</a:t>
            </a:r>
            <a:r>
              <a:rPr lang="tr-TR" dirty="0"/>
              <a:t> </a:t>
            </a:r>
            <a:r>
              <a:rPr lang="tr-TR" dirty="0" err="1"/>
              <a:t>capable</a:t>
            </a:r>
            <a:r>
              <a:rPr lang="tr-TR" dirty="0"/>
              <a:t> of </a:t>
            </a:r>
            <a:r>
              <a:rPr lang="tr-TR" dirty="0" err="1"/>
              <a:t>up</a:t>
            </a:r>
            <a:r>
              <a:rPr lang="tr-TR" dirty="0"/>
              <a:t> </a:t>
            </a:r>
            <a:r>
              <a:rPr lang="tr-TR" dirty="0" err="1"/>
              <a:t>to</a:t>
            </a:r>
            <a:r>
              <a:rPr lang="tr-TR" dirty="0"/>
              <a:t> 5 </a:t>
            </a:r>
            <a:r>
              <a:rPr lang="tr-TR" dirty="0" err="1"/>
              <a:t>lt</a:t>
            </a:r>
            <a:r>
              <a:rPr lang="tr-TR" dirty="0"/>
              <a:t> a </a:t>
            </a:r>
            <a:r>
              <a:rPr lang="tr-TR" dirty="0" err="1"/>
              <a:t>day</a:t>
            </a:r>
            <a:endParaRPr lang="tr-TR" dirty="0"/>
          </a:p>
          <a:p>
            <a:r>
              <a:rPr lang="tr-TR" dirty="0" err="1"/>
              <a:t>Na</a:t>
            </a:r>
            <a:r>
              <a:rPr lang="tr-TR" baseline="30000" dirty="0"/>
              <a:t>+</a:t>
            </a:r>
            <a:r>
              <a:rPr lang="tr-TR" dirty="0"/>
              <a:t>, Cl</a:t>
            </a:r>
            <a:r>
              <a:rPr lang="tr-TR" baseline="30000" dirty="0"/>
              <a:t>-</a:t>
            </a:r>
            <a:r>
              <a:rPr lang="tr-TR" dirty="0"/>
              <a:t> </a:t>
            </a:r>
            <a:r>
              <a:rPr lang="tr-TR" dirty="0" err="1"/>
              <a:t>and</a:t>
            </a:r>
            <a:r>
              <a:rPr lang="tr-TR" dirty="0"/>
              <a:t> </a:t>
            </a:r>
            <a:r>
              <a:rPr lang="tr-TR" dirty="0" err="1"/>
              <a:t>water</a:t>
            </a:r>
            <a:r>
              <a:rPr lang="tr-TR" dirty="0"/>
              <a:t> is </a:t>
            </a:r>
            <a:r>
              <a:rPr lang="tr-TR" dirty="0" err="1"/>
              <a:t>absorbed</a:t>
            </a:r>
            <a:r>
              <a:rPr lang="tr-TR" dirty="0"/>
              <a:t> </a:t>
            </a:r>
            <a:r>
              <a:rPr lang="tr-TR" dirty="0" err="1"/>
              <a:t>and</a:t>
            </a:r>
            <a:r>
              <a:rPr lang="tr-TR" dirty="0"/>
              <a:t> K</a:t>
            </a:r>
            <a:r>
              <a:rPr lang="tr-TR" baseline="30000" dirty="0"/>
              <a:t>+</a:t>
            </a:r>
            <a:r>
              <a:rPr lang="tr-TR" dirty="0"/>
              <a:t>, HCO3</a:t>
            </a:r>
            <a:r>
              <a:rPr lang="tr-TR" baseline="30000" dirty="0"/>
              <a:t>-</a:t>
            </a:r>
            <a:r>
              <a:rPr lang="tr-TR" dirty="0"/>
              <a:t> </a:t>
            </a:r>
            <a:r>
              <a:rPr lang="tr-TR" dirty="0" err="1"/>
              <a:t>and</a:t>
            </a:r>
            <a:r>
              <a:rPr lang="tr-TR" dirty="0"/>
              <a:t> </a:t>
            </a:r>
            <a:r>
              <a:rPr lang="tr-TR" dirty="0" err="1"/>
              <a:t>mucus</a:t>
            </a:r>
            <a:r>
              <a:rPr lang="tr-TR" dirty="0"/>
              <a:t> is </a:t>
            </a:r>
            <a:r>
              <a:rPr lang="tr-TR" dirty="0" err="1"/>
              <a:t>secreted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1001673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tr-TR" dirty="0" err="1"/>
              <a:t>Unique</a:t>
            </a:r>
            <a:r>
              <a:rPr lang="tr-TR" dirty="0"/>
              <a:t> </a:t>
            </a:r>
            <a:r>
              <a:rPr lang="tr-TR" dirty="0" err="1"/>
              <a:t>function</a:t>
            </a:r>
            <a:r>
              <a:rPr lang="tr-TR" dirty="0"/>
              <a:t> !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tr-TR" dirty="0" err="1"/>
              <a:t>To</a:t>
            </a:r>
            <a:r>
              <a:rPr lang="tr-TR" dirty="0"/>
              <a:t> </a:t>
            </a:r>
            <a:r>
              <a:rPr lang="tr-TR" dirty="0" err="1"/>
              <a:t>regulate</a:t>
            </a:r>
            <a:r>
              <a:rPr lang="tr-TR" dirty="0"/>
              <a:t> </a:t>
            </a:r>
            <a:r>
              <a:rPr lang="tr-TR" dirty="0" err="1"/>
              <a:t>the</a:t>
            </a:r>
            <a:r>
              <a:rPr lang="tr-TR" dirty="0"/>
              <a:t> </a:t>
            </a:r>
            <a:r>
              <a:rPr lang="tr-TR" dirty="0" err="1"/>
              <a:t>energy</a:t>
            </a:r>
            <a:r>
              <a:rPr lang="tr-TR" dirty="0"/>
              <a:t> </a:t>
            </a:r>
            <a:r>
              <a:rPr lang="tr-TR" dirty="0" err="1"/>
              <a:t>required</a:t>
            </a:r>
            <a:r>
              <a:rPr lang="tr-TR" dirty="0"/>
              <a:t> </a:t>
            </a:r>
            <a:r>
              <a:rPr lang="tr-TR" dirty="0" err="1"/>
              <a:t>for</a:t>
            </a:r>
            <a:r>
              <a:rPr lang="tr-TR" dirty="0"/>
              <a:t> </a:t>
            </a:r>
            <a:r>
              <a:rPr lang="tr-TR" dirty="0" err="1"/>
              <a:t>the</a:t>
            </a:r>
            <a:r>
              <a:rPr lang="tr-TR" dirty="0"/>
              <a:t> </a:t>
            </a:r>
            <a:r>
              <a:rPr lang="tr-TR" dirty="0" err="1"/>
              <a:t>active</a:t>
            </a:r>
            <a:r>
              <a:rPr lang="tr-TR" dirty="0"/>
              <a:t> transport of </a:t>
            </a:r>
            <a:r>
              <a:rPr lang="tr-TR" dirty="0" err="1"/>
              <a:t>water</a:t>
            </a:r>
            <a:r>
              <a:rPr lang="tr-TR" dirty="0"/>
              <a:t> </a:t>
            </a:r>
            <a:r>
              <a:rPr lang="tr-TR" dirty="0" err="1"/>
              <a:t>and</a:t>
            </a:r>
            <a:r>
              <a:rPr lang="tr-TR" dirty="0"/>
              <a:t> </a:t>
            </a:r>
            <a:r>
              <a:rPr lang="tr-TR" dirty="0" err="1"/>
              <a:t>electrolytes</a:t>
            </a:r>
            <a:r>
              <a:rPr lang="tr-TR" dirty="0"/>
              <a:t>, </a:t>
            </a:r>
            <a:r>
              <a:rPr lang="tr-TR" dirty="0" err="1"/>
              <a:t>short-chain</a:t>
            </a:r>
            <a:r>
              <a:rPr lang="tr-TR" dirty="0"/>
              <a:t> </a:t>
            </a:r>
            <a:r>
              <a:rPr lang="tr-TR" dirty="0" err="1"/>
              <a:t>fatty</a:t>
            </a:r>
            <a:r>
              <a:rPr lang="tr-TR" dirty="0"/>
              <a:t> </a:t>
            </a:r>
            <a:r>
              <a:rPr lang="tr-TR" dirty="0" err="1"/>
              <a:t>acids</a:t>
            </a:r>
            <a:r>
              <a:rPr lang="tr-TR" dirty="0"/>
              <a:t> </a:t>
            </a:r>
            <a:r>
              <a:rPr lang="tr-TR" dirty="0" err="1"/>
              <a:t>are</a:t>
            </a:r>
            <a:r>
              <a:rPr lang="tr-TR" dirty="0"/>
              <a:t> </a:t>
            </a:r>
            <a:r>
              <a:rPr lang="tr-TR" dirty="0" err="1"/>
              <a:t>used</a:t>
            </a:r>
            <a:r>
              <a:rPr lang="tr-TR" dirty="0"/>
              <a:t> </a:t>
            </a:r>
            <a:r>
              <a:rPr lang="tr-TR" dirty="0" err="1"/>
              <a:t>which</a:t>
            </a:r>
            <a:r>
              <a:rPr lang="tr-TR" dirty="0"/>
              <a:t> </a:t>
            </a:r>
            <a:r>
              <a:rPr lang="tr-TR" dirty="0" err="1"/>
              <a:t>arise</a:t>
            </a:r>
            <a:r>
              <a:rPr lang="tr-TR" dirty="0"/>
              <a:t> </a:t>
            </a:r>
            <a:r>
              <a:rPr lang="tr-TR" dirty="0" err="1"/>
              <a:t>from</a:t>
            </a:r>
            <a:r>
              <a:rPr lang="tr-TR" dirty="0"/>
              <a:t> </a:t>
            </a:r>
            <a:r>
              <a:rPr lang="tr-TR" dirty="0" err="1"/>
              <a:t>bacterial</a:t>
            </a:r>
            <a:r>
              <a:rPr lang="tr-TR" dirty="0"/>
              <a:t> </a:t>
            </a:r>
            <a:r>
              <a:rPr lang="tr-TR" dirty="0" err="1"/>
              <a:t>fermentation</a:t>
            </a:r>
            <a:r>
              <a:rPr lang="tr-TR" dirty="0"/>
              <a:t> of </a:t>
            </a:r>
            <a:r>
              <a:rPr lang="tr-TR" dirty="0" err="1"/>
              <a:t>nondigestible</a:t>
            </a:r>
            <a:r>
              <a:rPr lang="tr-TR" dirty="0"/>
              <a:t> </a:t>
            </a:r>
            <a:r>
              <a:rPr lang="tr-TR" dirty="0" err="1"/>
              <a:t>carbohydrates</a:t>
            </a:r>
            <a:r>
              <a:rPr lang="tr-TR" dirty="0"/>
              <a:t> </a:t>
            </a:r>
            <a:r>
              <a:rPr lang="tr-TR" dirty="0" err="1"/>
              <a:t>such</a:t>
            </a:r>
            <a:r>
              <a:rPr lang="tr-TR" dirty="0"/>
              <a:t> as </a:t>
            </a:r>
            <a:r>
              <a:rPr lang="tr-TR" dirty="0" err="1"/>
              <a:t>cellulose</a:t>
            </a:r>
            <a:endParaRPr lang="tr-TR" dirty="0"/>
          </a:p>
          <a:p>
            <a:r>
              <a:rPr lang="tr-TR" dirty="0" err="1"/>
              <a:t>Colonic</a:t>
            </a:r>
            <a:r>
              <a:rPr lang="tr-TR" dirty="0"/>
              <a:t> </a:t>
            </a:r>
            <a:r>
              <a:rPr lang="tr-TR" dirty="0" err="1"/>
              <a:t>bacteria</a:t>
            </a:r>
            <a:r>
              <a:rPr lang="tr-TR" dirty="0"/>
              <a:t> </a:t>
            </a:r>
            <a:r>
              <a:rPr lang="tr-TR" dirty="0" err="1"/>
              <a:t>also</a:t>
            </a:r>
            <a:r>
              <a:rPr lang="tr-TR" dirty="0"/>
              <a:t> break </a:t>
            </a:r>
            <a:r>
              <a:rPr lang="tr-TR" dirty="0" err="1"/>
              <a:t>down</a:t>
            </a:r>
            <a:r>
              <a:rPr lang="tr-TR" dirty="0"/>
              <a:t> </a:t>
            </a:r>
            <a:r>
              <a:rPr lang="tr-TR" dirty="0" err="1"/>
              <a:t>urea</a:t>
            </a:r>
            <a:r>
              <a:rPr lang="tr-TR" dirty="0"/>
              <a:t> </a:t>
            </a:r>
            <a:r>
              <a:rPr lang="tr-TR" dirty="0" err="1"/>
              <a:t>and</a:t>
            </a:r>
            <a:r>
              <a:rPr lang="tr-TR" dirty="0"/>
              <a:t> </a:t>
            </a:r>
            <a:r>
              <a:rPr lang="tr-TR" dirty="0" err="1"/>
              <a:t>proteins</a:t>
            </a:r>
            <a:r>
              <a:rPr lang="tr-TR" dirty="0"/>
              <a:t> </a:t>
            </a:r>
            <a:r>
              <a:rPr lang="tr-TR" dirty="0" err="1"/>
              <a:t>and</a:t>
            </a:r>
            <a:r>
              <a:rPr lang="tr-TR" dirty="0"/>
              <a:t> </a:t>
            </a:r>
            <a:r>
              <a:rPr lang="tr-TR" dirty="0" err="1"/>
              <a:t>convert</a:t>
            </a:r>
            <a:r>
              <a:rPr lang="tr-TR" dirty="0"/>
              <a:t> </a:t>
            </a:r>
            <a:r>
              <a:rPr lang="tr-TR" dirty="0" err="1"/>
              <a:t>them</a:t>
            </a:r>
            <a:r>
              <a:rPr lang="tr-TR" dirty="0"/>
              <a:t> </a:t>
            </a:r>
            <a:r>
              <a:rPr lang="tr-TR" dirty="0" err="1"/>
              <a:t>into</a:t>
            </a:r>
            <a:r>
              <a:rPr lang="tr-TR" dirty="0"/>
              <a:t> </a:t>
            </a:r>
            <a:r>
              <a:rPr lang="tr-TR" dirty="0" err="1"/>
              <a:t>ammonia</a:t>
            </a:r>
            <a:endParaRPr lang="tr-TR" dirty="0"/>
          </a:p>
          <a:p>
            <a:r>
              <a:rPr lang="tr-TR" dirty="0" err="1"/>
              <a:t>All</a:t>
            </a:r>
            <a:r>
              <a:rPr lang="tr-TR" dirty="0"/>
              <a:t> </a:t>
            </a:r>
            <a:r>
              <a:rPr lang="tr-TR" dirty="0" err="1"/>
              <a:t>absorbed</a:t>
            </a:r>
            <a:r>
              <a:rPr lang="tr-TR" dirty="0"/>
              <a:t> </a:t>
            </a:r>
            <a:r>
              <a:rPr lang="tr-TR" dirty="0" err="1"/>
              <a:t>ammonia</a:t>
            </a:r>
            <a:r>
              <a:rPr lang="tr-TR" dirty="0"/>
              <a:t> is </a:t>
            </a:r>
            <a:r>
              <a:rPr lang="tr-TR" dirty="0" err="1"/>
              <a:t>metabolized</a:t>
            </a:r>
            <a:r>
              <a:rPr lang="tr-TR" dirty="0"/>
              <a:t> in </a:t>
            </a:r>
            <a:r>
              <a:rPr lang="tr-TR" dirty="0" err="1"/>
              <a:t>the</a:t>
            </a:r>
            <a:r>
              <a:rPr lang="tr-TR" dirty="0"/>
              <a:t> </a:t>
            </a:r>
            <a:r>
              <a:rPr lang="tr-TR" dirty="0" err="1"/>
              <a:t>liver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6326099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err="1"/>
              <a:t>Intestinal</a:t>
            </a:r>
            <a:r>
              <a:rPr lang="tr-TR" dirty="0"/>
              <a:t> </a:t>
            </a:r>
            <a:r>
              <a:rPr lang="tr-TR" dirty="0" err="1"/>
              <a:t>gas</a:t>
            </a:r>
            <a:r>
              <a:rPr lang="tr-TR" dirty="0"/>
              <a:t> is </a:t>
            </a:r>
            <a:r>
              <a:rPr lang="tr-TR" dirty="0" err="1"/>
              <a:t>about</a:t>
            </a:r>
            <a:r>
              <a:rPr lang="tr-TR" dirty="0"/>
              <a:t> 100 ml/</a:t>
            </a:r>
            <a:r>
              <a:rPr lang="tr-TR" dirty="0" err="1"/>
              <a:t>day</a:t>
            </a:r>
            <a:endParaRPr lang="tr-TR" dirty="0"/>
          </a:p>
          <a:p>
            <a:r>
              <a:rPr lang="tr-TR" dirty="0" err="1"/>
              <a:t>It</a:t>
            </a:r>
            <a:r>
              <a:rPr lang="tr-TR" dirty="0"/>
              <a:t> is </a:t>
            </a:r>
            <a:r>
              <a:rPr lang="tr-TR" dirty="0" err="1"/>
              <a:t>comprised</a:t>
            </a:r>
            <a:r>
              <a:rPr lang="tr-TR" dirty="0"/>
              <a:t> of </a:t>
            </a:r>
            <a:r>
              <a:rPr lang="tr-TR" dirty="0" err="1"/>
              <a:t>nitrogen</a:t>
            </a:r>
            <a:r>
              <a:rPr lang="tr-TR" dirty="0"/>
              <a:t> (98%), O</a:t>
            </a:r>
            <a:r>
              <a:rPr lang="tr-TR" baseline="30000" dirty="0"/>
              <a:t>2</a:t>
            </a:r>
            <a:r>
              <a:rPr lang="tr-TR" dirty="0"/>
              <a:t>, CO</a:t>
            </a:r>
            <a:r>
              <a:rPr lang="tr-TR" baseline="30000" dirty="0"/>
              <a:t>2</a:t>
            </a:r>
            <a:r>
              <a:rPr lang="tr-TR" dirty="0"/>
              <a:t>, H</a:t>
            </a:r>
            <a:r>
              <a:rPr lang="tr-TR" baseline="30000" dirty="0"/>
              <a:t>2</a:t>
            </a:r>
            <a:r>
              <a:rPr lang="tr-TR" dirty="0"/>
              <a:t>, </a:t>
            </a:r>
            <a:r>
              <a:rPr lang="tr-TR" dirty="0" err="1"/>
              <a:t>methane</a:t>
            </a:r>
            <a:r>
              <a:rPr lang="tr-TR" dirty="0"/>
              <a:t>, </a:t>
            </a:r>
            <a:r>
              <a:rPr lang="tr-TR" dirty="0" err="1"/>
              <a:t>trace</a:t>
            </a:r>
            <a:r>
              <a:rPr lang="tr-TR" dirty="0"/>
              <a:t> </a:t>
            </a:r>
            <a:r>
              <a:rPr lang="tr-TR" dirty="0" err="1"/>
              <a:t>gases</a:t>
            </a:r>
            <a:r>
              <a:rPr lang="tr-TR" dirty="0"/>
              <a:t> </a:t>
            </a:r>
            <a:r>
              <a:rPr lang="tr-TR" dirty="0" err="1"/>
              <a:t>that</a:t>
            </a:r>
            <a:r>
              <a:rPr lang="tr-TR" dirty="0"/>
              <a:t> </a:t>
            </a:r>
            <a:r>
              <a:rPr lang="tr-TR" dirty="0" err="1"/>
              <a:t>gives</a:t>
            </a:r>
            <a:r>
              <a:rPr lang="tr-TR" dirty="0"/>
              <a:t> </a:t>
            </a:r>
            <a:r>
              <a:rPr lang="tr-TR" dirty="0" err="1"/>
              <a:t>smell</a:t>
            </a:r>
            <a:r>
              <a:rPr lang="tr-TR" dirty="0"/>
              <a:t> (</a:t>
            </a:r>
            <a:r>
              <a:rPr lang="tr-TR" dirty="0" err="1"/>
              <a:t>hydrogen</a:t>
            </a:r>
            <a:r>
              <a:rPr lang="tr-TR" dirty="0"/>
              <a:t> </a:t>
            </a:r>
            <a:r>
              <a:rPr lang="tr-TR" dirty="0" err="1"/>
              <a:t>sulphide</a:t>
            </a:r>
            <a:r>
              <a:rPr lang="tr-TR" dirty="0"/>
              <a:t>, </a:t>
            </a:r>
            <a:r>
              <a:rPr lang="tr-TR" dirty="0" err="1"/>
              <a:t>indol</a:t>
            </a:r>
            <a:r>
              <a:rPr lang="tr-TR" dirty="0"/>
              <a:t>, </a:t>
            </a:r>
            <a:r>
              <a:rPr lang="tr-TR" dirty="0" err="1"/>
              <a:t>scatol</a:t>
            </a:r>
            <a:r>
              <a:rPr lang="tr-TR" dirty="0"/>
              <a:t> </a:t>
            </a:r>
            <a:r>
              <a:rPr lang="tr-TR" dirty="0" err="1"/>
              <a:t>etc</a:t>
            </a:r>
            <a:r>
              <a:rPr lang="tr-TR" dirty="0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6749495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5599" y="1844824"/>
            <a:ext cx="2818401" cy="20608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23528" y="1124744"/>
            <a:ext cx="8229600" cy="4525963"/>
          </a:xfrm>
        </p:spPr>
        <p:txBody>
          <a:bodyPr/>
          <a:lstStyle/>
          <a:p>
            <a:r>
              <a:rPr lang="tr-TR" dirty="0"/>
              <a:t>Three </a:t>
            </a:r>
            <a:r>
              <a:rPr lang="tr-TR" dirty="0" err="1"/>
              <a:t>types</a:t>
            </a:r>
            <a:r>
              <a:rPr lang="tr-TR" dirty="0"/>
              <a:t> of </a:t>
            </a:r>
            <a:r>
              <a:rPr lang="tr-TR" dirty="0" err="1"/>
              <a:t>colonic</a:t>
            </a:r>
            <a:r>
              <a:rPr lang="tr-TR" dirty="0"/>
              <a:t> </a:t>
            </a:r>
            <a:r>
              <a:rPr lang="tr-TR" dirty="0" err="1"/>
              <a:t>motility</a:t>
            </a:r>
            <a:r>
              <a:rPr lang="tr-TR" dirty="0"/>
              <a:t>:</a:t>
            </a:r>
          </a:p>
          <a:p>
            <a:pPr lvl="1"/>
            <a:r>
              <a:rPr lang="tr-TR" dirty="0" err="1"/>
              <a:t>Segmentation</a:t>
            </a:r>
            <a:endParaRPr lang="tr-TR" dirty="0"/>
          </a:p>
          <a:p>
            <a:pPr lvl="1"/>
            <a:r>
              <a:rPr lang="tr-TR" dirty="0" err="1"/>
              <a:t>Mass</a:t>
            </a:r>
            <a:r>
              <a:rPr lang="tr-TR" dirty="0"/>
              <a:t> </a:t>
            </a:r>
            <a:r>
              <a:rPr lang="tr-TR" dirty="0" err="1"/>
              <a:t>movements</a:t>
            </a:r>
            <a:endParaRPr lang="tr-TR" dirty="0"/>
          </a:p>
          <a:p>
            <a:pPr lvl="1"/>
            <a:r>
              <a:rPr lang="tr-TR" dirty="0"/>
              <a:t>Counter </a:t>
            </a:r>
            <a:r>
              <a:rPr lang="tr-TR" dirty="0" err="1"/>
              <a:t>peristaltism</a:t>
            </a:r>
            <a:r>
              <a:rPr lang="tr-TR" dirty="0"/>
              <a:t> (sigmoid </a:t>
            </a:r>
            <a:r>
              <a:rPr lang="tr-TR" dirty="0" err="1"/>
              <a:t>colon</a:t>
            </a:r>
            <a:r>
              <a:rPr lang="tr-TR" dirty="0"/>
              <a:t>)</a:t>
            </a:r>
          </a:p>
          <a:p>
            <a:r>
              <a:rPr lang="tr-TR" dirty="0" err="1"/>
              <a:t>Passage</a:t>
            </a:r>
            <a:r>
              <a:rPr lang="tr-TR" dirty="0"/>
              <a:t> time of </a:t>
            </a:r>
            <a:r>
              <a:rPr lang="tr-TR" dirty="0" err="1"/>
              <a:t>nutrients</a:t>
            </a:r>
            <a:r>
              <a:rPr lang="tr-TR" dirty="0"/>
              <a:t>:</a:t>
            </a:r>
          </a:p>
          <a:p>
            <a:pPr lvl="1"/>
            <a:r>
              <a:rPr lang="tr-TR" dirty="0" err="1"/>
              <a:t>Duodenum</a:t>
            </a:r>
            <a:r>
              <a:rPr lang="tr-TR" dirty="0"/>
              <a:t> </a:t>
            </a:r>
            <a:r>
              <a:rPr lang="tr-TR" dirty="0" err="1"/>
              <a:t>to</a:t>
            </a:r>
            <a:r>
              <a:rPr lang="tr-TR" dirty="0"/>
              <a:t> </a:t>
            </a:r>
            <a:r>
              <a:rPr lang="tr-TR" dirty="0" err="1"/>
              <a:t>caecum</a:t>
            </a:r>
            <a:r>
              <a:rPr lang="tr-TR" dirty="0"/>
              <a:t> is 4 </a:t>
            </a:r>
            <a:r>
              <a:rPr lang="tr-TR" dirty="0" err="1"/>
              <a:t>hours</a:t>
            </a:r>
            <a:endParaRPr lang="tr-TR" dirty="0"/>
          </a:p>
          <a:p>
            <a:pPr lvl="1"/>
            <a:r>
              <a:rPr lang="tr-TR" dirty="0" err="1"/>
              <a:t>Caecum</a:t>
            </a:r>
            <a:r>
              <a:rPr lang="tr-TR" dirty="0"/>
              <a:t> </a:t>
            </a:r>
            <a:r>
              <a:rPr lang="tr-TR" dirty="0" err="1"/>
              <a:t>to</a:t>
            </a:r>
            <a:r>
              <a:rPr lang="tr-TR" dirty="0"/>
              <a:t> </a:t>
            </a:r>
            <a:r>
              <a:rPr lang="tr-TR" dirty="0" err="1"/>
              <a:t>rectum</a:t>
            </a:r>
            <a:r>
              <a:rPr lang="tr-TR" dirty="0"/>
              <a:t> is 24 </a:t>
            </a:r>
            <a:r>
              <a:rPr lang="tr-TR" dirty="0" err="1"/>
              <a:t>hours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2408991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95536" y="1022002"/>
            <a:ext cx="8229600" cy="4525963"/>
          </a:xfrm>
        </p:spPr>
        <p:txBody>
          <a:bodyPr/>
          <a:lstStyle/>
          <a:p>
            <a:r>
              <a:rPr lang="tr-TR" dirty="0" err="1"/>
              <a:t>Colonic</a:t>
            </a:r>
            <a:r>
              <a:rPr lang="tr-TR" dirty="0"/>
              <a:t> flora </a:t>
            </a:r>
            <a:r>
              <a:rPr lang="tr-TR" dirty="0" err="1"/>
              <a:t>harbours</a:t>
            </a:r>
            <a:r>
              <a:rPr lang="tr-TR" dirty="0"/>
              <a:t> </a:t>
            </a:r>
            <a:r>
              <a:rPr lang="tr-TR" dirty="0" err="1"/>
              <a:t>Bacteroides</a:t>
            </a:r>
            <a:r>
              <a:rPr lang="tr-TR" dirty="0"/>
              <a:t> 10</a:t>
            </a:r>
            <a:r>
              <a:rPr lang="tr-TR" baseline="30000" dirty="0"/>
              <a:t>12</a:t>
            </a:r>
            <a:r>
              <a:rPr lang="tr-TR" dirty="0"/>
              <a:t>, E. </a:t>
            </a:r>
            <a:r>
              <a:rPr lang="tr-TR" dirty="0" err="1"/>
              <a:t>coli</a:t>
            </a:r>
            <a:r>
              <a:rPr lang="tr-TR" dirty="0"/>
              <a:t> 10</a:t>
            </a:r>
            <a:r>
              <a:rPr lang="tr-TR" baseline="30000" dirty="0"/>
              <a:t>10</a:t>
            </a:r>
            <a:r>
              <a:rPr lang="tr-TR" dirty="0"/>
              <a:t>, </a:t>
            </a:r>
            <a:r>
              <a:rPr lang="tr-TR" dirty="0" err="1"/>
              <a:t>aerobes</a:t>
            </a:r>
            <a:r>
              <a:rPr lang="tr-TR" dirty="0"/>
              <a:t> 10</a:t>
            </a:r>
            <a:r>
              <a:rPr lang="tr-TR" baseline="30000" dirty="0"/>
              <a:t>4</a:t>
            </a:r>
            <a:r>
              <a:rPr lang="tr-TR" dirty="0"/>
              <a:t> / mm</a:t>
            </a:r>
            <a:r>
              <a:rPr lang="tr-TR" baseline="30000" dirty="0"/>
              <a:t>3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1911" y="3068960"/>
            <a:ext cx="4995033" cy="3645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421270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712968" cy="1143000"/>
          </a:xfrm>
        </p:spPr>
        <p:txBody>
          <a:bodyPr>
            <a:normAutofit fontScale="90000"/>
          </a:bodyPr>
          <a:lstStyle/>
          <a:p>
            <a:r>
              <a:rPr lang="tr-TR" dirty="0" err="1"/>
              <a:t>Symtoms</a:t>
            </a:r>
            <a:r>
              <a:rPr lang="tr-TR" dirty="0"/>
              <a:t> </a:t>
            </a:r>
            <a:r>
              <a:rPr lang="tr-TR" dirty="0" err="1"/>
              <a:t>and</a:t>
            </a:r>
            <a:r>
              <a:rPr lang="tr-TR" dirty="0"/>
              <a:t> </a:t>
            </a:r>
            <a:r>
              <a:rPr lang="tr-TR" dirty="0" err="1"/>
              <a:t>Signs</a:t>
            </a:r>
            <a:r>
              <a:rPr lang="tr-TR" dirty="0"/>
              <a:t> of </a:t>
            </a:r>
            <a:r>
              <a:rPr lang="tr-TR" dirty="0" err="1"/>
              <a:t>Anorectal</a:t>
            </a:r>
            <a:r>
              <a:rPr lang="tr-TR" dirty="0"/>
              <a:t> </a:t>
            </a:r>
            <a:r>
              <a:rPr lang="tr-TR" dirty="0" err="1"/>
              <a:t>Diseases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err="1"/>
              <a:t>Rectal</a:t>
            </a:r>
            <a:r>
              <a:rPr lang="tr-TR" dirty="0"/>
              <a:t> </a:t>
            </a:r>
            <a:r>
              <a:rPr lang="tr-TR" dirty="0" err="1"/>
              <a:t>bleeding</a:t>
            </a:r>
            <a:endParaRPr lang="tr-TR" dirty="0"/>
          </a:p>
          <a:p>
            <a:r>
              <a:rPr lang="tr-TR" dirty="0"/>
              <a:t>Anal </a:t>
            </a:r>
            <a:r>
              <a:rPr lang="tr-TR" dirty="0" err="1"/>
              <a:t>pain</a:t>
            </a:r>
            <a:endParaRPr lang="tr-TR" dirty="0"/>
          </a:p>
          <a:p>
            <a:r>
              <a:rPr lang="tr-TR" dirty="0" err="1"/>
              <a:t>Purulent</a:t>
            </a:r>
            <a:r>
              <a:rPr lang="tr-TR" dirty="0"/>
              <a:t> </a:t>
            </a:r>
            <a:r>
              <a:rPr lang="tr-TR" dirty="0" err="1"/>
              <a:t>discharge</a:t>
            </a:r>
            <a:endParaRPr lang="tr-TR" dirty="0"/>
          </a:p>
          <a:p>
            <a:r>
              <a:rPr lang="tr-TR" dirty="0" err="1"/>
              <a:t>Alteration</a:t>
            </a:r>
            <a:r>
              <a:rPr lang="tr-TR" dirty="0"/>
              <a:t> in </a:t>
            </a:r>
            <a:r>
              <a:rPr lang="tr-TR" dirty="0" err="1"/>
              <a:t>defecation</a:t>
            </a:r>
            <a:endParaRPr lang="tr-TR" dirty="0"/>
          </a:p>
          <a:p>
            <a:r>
              <a:rPr lang="tr-TR" dirty="0" err="1"/>
              <a:t>Alteration</a:t>
            </a:r>
            <a:r>
              <a:rPr lang="tr-TR" dirty="0"/>
              <a:t> in </a:t>
            </a:r>
            <a:r>
              <a:rPr lang="tr-TR" dirty="0" err="1"/>
              <a:t>stool</a:t>
            </a:r>
            <a:r>
              <a:rPr lang="tr-TR" dirty="0"/>
              <a:t> </a:t>
            </a:r>
            <a:r>
              <a:rPr lang="tr-TR" dirty="0" err="1"/>
              <a:t>calibre</a:t>
            </a:r>
            <a:endParaRPr lang="tr-TR" dirty="0"/>
          </a:p>
          <a:p>
            <a:r>
              <a:rPr lang="tr-TR" dirty="0" err="1"/>
              <a:t>Obstruction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1314102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188640"/>
            <a:ext cx="8229600" cy="778098"/>
          </a:xfrm>
        </p:spPr>
        <p:txBody>
          <a:bodyPr/>
          <a:lstStyle/>
          <a:p>
            <a:pPr eaLnBrk="1" hangingPunct="1"/>
            <a:r>
              <a:rPr lang="tr-TR" altLang="tr-TR" sz="4000" dirty="0" err="1">
                <a:latin typeface="Arial" charset="0"/>
              </a:rPr>
              <a:t>Rectal</a:t>
            </a:r>
            <a:r>
              <a:rPr lang="tr-TR" altLang="tr-TR" sz="4000" dirty="0">
                <a:latin typeface="Arial" charset="0"/>
              </a:rPr>
              <a:t> </a:t>
            </a:r>
            <a:r>
              <a:rPr lang="tr-TR" altLang="tr-TR" sz="4000" dirty="0" err="1">
                <a:latin typeface="Arial" charset="0"/>
              </a:rPr>
              <a:t>exam</a:t>
            </a:r>
            <a:endParaRPr lang="en-US" altLang="tr-TR" sz="4000" dirty="0">
              <a:latin typeface="Arial" charset="0"/>
            </a:endParaRPr>
          </a:p>
        </p:txBody>
      </p:sp>
      <p:graphicFrame>
        <p:nvGraphicFramePr>
          <p:cNvPr id="102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49846429"/>
              </p:ext>
            </p:extLst>
          </p:nvPr>
        </p:nvGraphicFramePr>
        <p:xfrm>
          <a:off x="827584" y="1115138"/>
          <a:ext cx="7344816" cy="539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Image" r:id="rId3" imgW="17269841" imgH="12685714" progId="Photoshop.Image.6">
                  <p:embed/>
                </p:oleObj>
              </mc:Choice>
              <mc:Fallback>
                <p:oleObj name="Image" r:id="rId3" imgW="17269841" imgH="12685714" progId="Photoshop.Image.6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27584" y="1115138"/>
                        <a:ext cx="7344816" cy="5395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9996111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altLang="tr-TR" sz="4000" dirty="0" err="1">
                <a:latin typeface="Arial" charset="0"/>
              </a:rPr>
              <a:t>Patient</a:t>
            </a:r>
            <a:r>
              <a:rPr lang="tr-TR" altLang="tr-TR" sz="4000" dirty="0">
                <a:latin typeface="Arial" charset="0"/>
              </a:rPr>
              <a:t> </a:t>
            </a:r>
            <a:r>
              <a:rPr lang="tr-TR" altLang="tr-TR" sz="4000" dirty="0" err="1">
                <a:latin typeface="Arial" charset="0"/>
              </a:rPr>
              <a:t>position</a:t>
            </a:r>
            <a:r>
              <a:rPr lang="tr-TR" altLang="tr-TR" sz="4000" dirty="0">
                <a:latin typeface="Arial" charset="0"/>
              </a:rPr>
              <a:t> </a:t>
            </a:r>
            <a:r>
              <a:rPr lang="tr-TR" altLang="tr-TR" sz="4000" dirty="0" err="1">
                <a:latin typeface="Arial" charset="0"/>
              </a:rPr>
              <a:t>during</a:t>
            </a:r>
            <a:r>
              <a:rPr lang="tr-TR" altLang="tr-TR" sz="4000" dirty="0">
                <a:latin typeface="Arial" charset="0"/>
              </a:rPr>
              <a:t> </a:t>
            </a:r>
            <a:r>
              <a:rPr lang="tr-TR" altLang="tr-TR" sz="4000" dirty="0" err="1">
                <a:latin typeface="Arial" charset="0"/>
              </a:rPr>
              <a:t>rectal</a:t>
            </a:r>
            <a:r>
              <a:rPr lang="tr-TR" altLang="tr-TR" sz="4000" dirty="0">
                <a:latin typeface="Arial" charset="0"/>
              </a:rPr>
              <a:t> </a:t>
            </a:r>
            <a:r>
              <a:rPr lang="tr-TR" altLang="tr-TR" sz="4000" dirty="0" err="1">
                <a:latin typeface="Arial" charset="0"/>
              </a:rPr>
              <a:t>exam</a:t>
            </a:r>
            <a:endParaRPr lang="en-US" altLang="tr-TR" sz="4000" dirty="0">
              <a:latin typeface="Arial" charset="0"/>
            </a:endParaRPr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303" y="1412776"/>
            <a:ext cx="7495105" cy="5301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Metin kutusu 1"/>
          <p:cNvSpPr txBox="1"/>
          <p:nvPr/>
        </p:nvSpPr>
        <p:spPr>
          <a:xfrm>
            <a:off x="251520" y="5733256"/>
            <a:ext cx="31683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b="1" dirty="0" err="1"/>
              <a:t>Lateral</a:t>
            </a:r>
            <a:r>
              <a:rPr lang="tr-TR" sz="2000" b="1" dirty="0"/>
              <a:t> </a:t>
            </a:r>
            <a:r>
              <a:rPr lang="tr-TR" sz="2000" b="1" dirty="0" err="1"/>
              <a:t>Simms</a:t>
            </a:r>
            <a:endParaRPr lang="tr-TR" sz="2000" b="1" dirty="0"/>
          </a:p>
        </p:txBody>
      </p:sp>
      <p:sp>
        <p:nvSpPr>
          <p:cNvPr id="3" name="Metin kutusu 2"/>
          <p:cNvSpPr txBox="1"/>
          <p:nvPr/>
        </p:nvSpPr>
        <p:spPr>
          <a:xfrm>
            <a:off x="5148064" y="3212976"/>
            <a:ext cx="208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b="1" dirty="0" err="1"/>
              <a:t>Knee</a:t>
            </a:r>
            <a:r>
              <a:rPr lang="tr-TR" sz="2000" b="1" dirty="0"/>
              <a:t> </a:t>
            </a:r>
            <a:r>
              <a:rPr lang="tr-TR" sz="2000" b="1" dirty="0" err="1"/>
              <a:t>elbow</a:t>
            </a:r>
            <a:endParaRPr lang="tr-TR" sz="2000" b="1" dirty="0"/>
          </a:p>
        </p:txBody>
      </p:sp>
      <p:sp>
        <p:nvSpPr>
          <p:cNvPr id="4" name="Metin kutusu 3"/>
          <p:cNvSpPr txBox="1"/>
          <p:nvPr/>
        </p:nvSpPr>
        <p:spPr>
          <a:xfrm>
            <a:off x="6372200" y="6102588"/>
            <a:ext cx="2016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2000" b="1" dirty="0" err="1"/>
              <a:t>Prone</a:t>
            </a:r>
            <a:r>
              <a:rPr lang="tr-TR" sz="2000" b="1" dirty="0"/>
              <a:t> </a:t>
            </a:r>
            <a:r>
              <a:rPr lang="tr-TR" sz="2000" b="1" dirty="0" err="1"/>
              <a:t>jackknife</a:t>
            </a:r>
            <a:endParaRPr lang="tr-TR" sz="2000" b="1" dirty="0"/>
          </a:p>
        </p:txBody>
      </p:sp>
    </p:spTree>
    <p:extLst>
      <p:ext uri="{BB962C8B-B14F-4D97-AF65-F5344CB8AC3E}">
        <p14:creationId xmlns:p14="http://schemas.microsoft.com/office/powerpoint/2010/main" val="25229718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0E7571-9C3D-4FA4-AE7E-025B73080F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49B12F-06E1-42BC-B96C-776ACB21C1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5898"/>
            <a:ext cx="6881789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EA73FC0-BAF5-4474-87AA-09F56AA4380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2080" y="3663559"/>
            <a:ext cx="3649752" cy="2919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77492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647700" y="188640"/>
            <a:ext cx="7772400" cy="831270"/>
          </a:xfrm>
        </p:spPr>
        <p:txBody>
          <a:bodyPr/>
          <a:lstStyle/>
          <a:p>
            <a:pPr eaLnBrk="1" hangingPunct="1"/>
            <a:r>
              <a:rPr lang="tr-TR" altLang="tr-TR" sz="4000" dirty="0" err="1">
                <a:latin typeface="Arial" charset="0"/>
              </a:rPr>
              <a:t>Rigid</a:t>
            </a:r>
            <a:r>
              <a:rPr lang="tr-TR" altLang="tr-TR" sz="4000" dirty="0">
                <a:latin typeface="Arial" charset="0"/>
              </a:rPr>
              <a:t> </a:t>
            </a:r>
            <a:r>
              <a:rPr lang="tr-TR" altLang="tr-TR" sz="4000" dirty="0" err="1">
                <a:latin typeface="Arial" charset="0"/>
              </a:rPr>
              <a:t>Anoscopy</a:t>
            </a:r>
            <a:r>
              <a:rPr lang="tr-TR" altLang="tr-TR" sz="4000" dirty="0">
                <a:latin typeface="Arial" charset="0"/>
              </a:rPr>
              <a:t> - </a:t>
            </a:r>
            <a:r>
              <a:rPr lang="tr-TR" altLang="tr-TR" sz="4000" dirty="0" err="1">
                <a:latin typeface="Arial" charset="0"/>
              </a:rPr>
              <a:t>Rectoscopy</a:t>
            </a:r>
            <a:endParaRPr lang="en-US" altLang="tr-TR" sz="4000" dirty="0">
              <a:latin typeface="Arial" charset="0"/>
            </a:endParaRPr>
          </a:p>
        </p:txBody>
      </p:sp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411" y="1019910"/>
            <a:ext cx="7700005" cy="58380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451922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altLang="tr-TR" sz="4000" dirty="0" err="1">
                <a:latin typeface="Arial" charset="0"/>
              </a:rPr>
              <a:t>Rectoscopy</a:t>
            </a:r>
            <a:r>
              <a:rPr lang="tr-TR" altLang="tr-TR" sz="4000" dirty="0">
                <a:latin typeface="Arial" charset="0"/>
              </a:rPr>
              <a:t>, </a:t>
            </a:r>
            <a:r>
              <a:rPr lang="tr-TR" altLang="tr-TR" sz="4000" dirty="0" err="1">
                <a:latin typeface="Arial" charset="0"/>
              </a:rPr>
              <a:t>biopsy</a:t>
            </a:r>
            <a:r>
              <a:rPr lang="tr-TR" altLang="tr-TR" sz="4000" dirty="0">
                <a:latin typeface="Arial" charset="0"/>
              </a:rPr>
              <a:t> </a:t>
            </a:r>
            <a:endParaRPr lang="en-US" altLang="tr-TR" sz="4000" dirty="0">
              <a:latin typeface="Arial" charset="0"/>
            </a:endParaRPr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905000"/>
            <a:ext cx="7391400" cy="417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848229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altLang="tr-TR" sz="4000" dirty="0" err="1">
                <a:latin typeface="Arial" charset="0"/>
              </a:rPr>
              <a:t>Flexible</a:t>
            </a:r>
            <a:r>
              <a:rPr lang="tr-TR" altLang="tr-TR" sz="4000" dirty="0">
                <a:latin typeface="Arial" charset="0"/>
              </a:rPr>
              <a:t> </a:t>
            </a:r>
            <a:r>
              <a:rPr lang="tr-TR" altLang="tr-TR" sz="4000" dirty="0" err="1">
                <a:latin typeface="Arial" charset="0"/>
              </a:rPr>
              <a:t>colonoscopy</a:t>
            </a:r>
            <a:endParaRPr lang="en-US" altLang="tr-TR" sz="4000" dirty="0">
              <a:latin typeface="Arial" charset="0"/>
            </a:endParaRPr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112" y="1916832"/>
            <a:ext cx="8815536" cy="440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9814627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323528" y="0"/>
            <a:ext cx="8229600" cy="778098"/>
          </a:xfrm>
        </p:spPr>
        <p:txBody>
          <a:bodyPr/>
          <a:lstStyle/>
          <a:p>
            <a:pPr eaLnBrk="1" hangingPunct="1"/>
            <a:r>
              <a:rPr lang="tr-TR" altLang="tr-TR" sz="4000" dirty="0" err="1">
                <a:latin typeface="Arial" charset="0"/>
              </a:rPr>
              <a:t>Barium</a:t>
            </a:r>
            <a:r>
              <a:rPr lang="tr-TR" altLang="tr-TR" sz="4000" dirty="0">
                <a:latin typeface="Arial" charset="0"/>
              </a:rPr>
              <a:t> </a:t>
            </a:r>
            <a:r>
              <a:rPr lang="tr-TR" altLang="tr-TR" sz="4000" dirty="0" err="1">
                <a:latin typeface="Arial" charset="0"/>
              </a:rPr>
              <a:t>enema</a:t>
            </a:r>
            <a:r>
              <a:rPr lang="tr-TR" altLang="tr-TR" sz="4000" dirty="0">
                <a:latin typeface="Arial" charset="0"/>
              </a:rPr>
              <a:t> </a:t>
            </a:r>
            <a:r>
              <a:rPr lang="tr-TR" altLang="tr-TR" sz="4000" dirty="0" err="1">
                <a:latin typeface="Arial" charset="0"/>
              </a:rPr>
              <a:t>colonography</a:t>
            </a:r>
            <a:endParaRPr lang="en-US" altLang="tr-TR" sz="4000" dirty="0">
              <a:latin typeface="Arial" charset="0"/>
            </a:endParaRPr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749967"/>
            <a:ext cx="6264696" cy="60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2667000" y="5180013"/>
            <a:ext cx="10652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tr-TR" altLang="tr-TR">
                <a:solidFill>
                  <a:srgbClr val="CC0000"/>
                </a:solidFill>
              </a:rPr>
              <a:t>Tümör</a:t>
            </a:r>
            <a:endParaRPr lang="en-US" altLang="tr-TR">
              <a:solidFill>
                <a:srgbClr val="CC0000"/>
              </a:solidFill>
            </a:endParaRPr>
          </a:p>
        </p:txBody>
      </p:sp>
      <p:sp>
        <p:nvSpPr>
          <p:cNvPr id="21509" name="Line 5"/>
          <p:cNvSpPr>
            <a:spLocks noChangeShapeType="1"/>
          </p:cNvSpPr>
          <p:nvPr/>
        </p:nvSpPr>
        <p:spPr bwMode="auto">
          <a:xfrm>
            <a:off x="3657600" y="5410200"/>
            <a:ext cx="533400" cy="0"/>
          </a:xfrm>
          <a:prstGeom prst="line">
            <a:avLst/>
          </a:prstGeom>
          <a:noFill/>
          <a:ln w="28575">
            <a:solidFill>
              <a:srgbClr val="CC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tr-TR"/>
          </a:p>
        </p:txBody>
      </p:sp>
      <p:sp>
        <p:nvSpPr>
          <p:cNvPr id="21510" name="Text Box 6"/>
          <p:cNvSpPr txBox="1">
            <a:spLocks noChangeArrowheads="1"/>
          </p:cNvSpPr>
          <p:nvPr/>
        </p:nvSpPr>
        <p:spPr bwMode="auto">
          <a:xfrm>
            <a:off x="2209800" y="1600200"/>
            <a:ext cx="946150" cy="457200"/>
          </a:xfrm>
          <a:prstGeom prst="rect">
            <a:avLst/>
          </a:prstGeom>
          <a:solidFill>
            <a:srgbClr val="00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tr-TR" altLang="tr-TR">
                <a:latin typeface="Times New Roman" charset="0"/>
              </a:rPr>
              <a:t>          </a:t>
            </a:r>
            <a:endParaRPr lang="en-US" altLang="tr-TR">
              <a:latin typeface="Times New Roma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060836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36838"/>
            <a:ext cx="4681538" cy="1143000"/>
          </a:xfrm>
        </p:spPr>
        <p:txBody>
          <a:bodyPr/>
          <a:lstStyle/>
          <a:p>
            <a:pPr eaLnBrk="1" hangingPunct="1"/>
            <a:r>
              <a:rPr lang="tr-TR" altLang="tr-TR" sz="4000" dirty="0">
                <a:latin typeface="Arial" charset="0"/>
              </a:rPr>
              <a:t>Virtual </a:t>
            </a:r>
            <a:r>
              <a:rPr lang="tr-TR" altLang="tr-TR" sz="4000" dirty="0" err="1">
                <a:latin typeface="Arial" charset="0"/>
              </a:rPr>
              <a:t>colonoscopy</a:t>
            </a:r>
            <a:endParaRPr lang="tr-TR" altLang="tr-TR" sz="4000" dirty="0">
              <a:latin typeface="Arial" charset="0"/>
            </a:endParaRPr>
          </a:p>
        </p:txBody>
      </p:sp>
      <p:pic>
        <p:nvPicPr>
          <p:cNvPr id="22531" name="Picture 4" descr="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864"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366094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err="1"/>
              <a:t>Every</a:t>
            </a:r>
            <a:r>
              <a:rPr lang="tr-TR" dirty="0"/>
              <a:t> </a:t>
            </a:r>
            <a:r>
              <a:rPr lang="tr-TR" dirty="0" err="1"/>
              <a:t>patient</a:t>
            </a:r>
            <a:r>
              <a:rPr lang="tr-TR" dirty="0"/>
              <a:t> </a:t>
            </a:r>
            <a:r>
              <a:rPr lang="tr-TR" dirty="0" err="1"/>
              <a:t>with</a:t>
            </a:r>
            <a:r>
              <a:rPr lang="tr-TR" dirty="0"/>
              <a:t> anal / </a:t>
            </a:r>
            <a:r>
              <a:rPr lang="tr-TR" dirty="0" err="1"/>
              <a:t>perianal</a:t>
            </a:r>
            <a:r>
              <a:rPr lang="tr-TR" dirty="0"/>
              <a:t> </a:t>
            </a:r>
            <a:r>
              <a:rPr lang="tr-TR" dirty="0" err="1"/>
              <a:t>complaints</a:t>
            </a:r>
            <a:r>
              <a:rPr lang="tr-TR" dirty="0"/>
              <a:t> </a:t>
            </a:r>
            <a:r>
              <a:rPr lang="tr-TR" dirty="0" err="1"/>
              <a:t>should</a:t>
            </a:r>
            <a:r>
              <a:rPr lang="tr-TR" dirty="0"/>
              <a:t> </a:t>
            </a:r>
            <a:r>
              <a:rPr lang="tr-TR" dirty="0" err="1"/>
              <a:t>undergo</a:t>
            </a:r>
            <a:r>
              <a:rPr lang="tr-TR" dirty="0"/>
              <a:t> a </a:t>
            </a:r>
            <a:r>
              <a:rPr lang="tr-TR" dirty="0" err="1"/>
              <a:t>careful</a:t>
            </a:r>
            <a:r>
              <a:rPr lang="tr-TR" dirty="0"/>
              <a:t> </a:t>
            </a:r>
            <a:r>
              <a:rPr lang="tr-TR" dirty="0" err="1"/>
              <a:t>anamnesis</a:t>
            </a:r>
            <a:r>
              <a:rPr lang="tr-TR" dirty="0"/>
              <a:t>, </a:t>
            </a:r>
            <a:r>
              <a:rPr lang="tr-TR" dirty="0" err="1"/>
              <a:t>physical</a:t>
            </a:r>
            <a:r>
              <a:rPr lang="tr-TR" dirty="0"/>
              <a:t> </a:t>
            </a:r>
            <a:r>
              <a:rPr lang="tr-TR" dirty="0" err="1"/>
              <a:t>examination</a:t>
            </a:r>
            <a:r>
              <a:rPr lang="tr-TR" dirty="0"/>
              <a:t> </a:t>
            </a:r>
            <a:r>
              <a:rPr lang="tr-TR" dirty="0" err="1"/>
              <a:t>and</a:t>
            </a:r>
            <a:r>
              <a:rPr lang="tr-TR" dirty="0"/>
              <a:t> </a:t>
            </a:r>
            <a:r>
              <a:rPr lang="tr-TR" dirty="0" err="1"/>
              <a:t>rectal</a:t>
            </a:r>
            <a:r>
              <a:rPr lang="tr-TR" dirty="0"/>
              <a:t> </a:t>
            </a:r>
            <a:r>
              <a:rPr lang="tr-TR" dirty="0" err="1"/>
              <a:t>exam</a:t>
            </a:r>
            <a:endParaRPr lang="tr-TR" dirty="0"/>
          </a:p>
          <a:p>
            <a:r>
              <a:rPr lang="tr-TR" dirty="0" err="1"/>
              <a:t>Defecography</a:t>
            </a:r>
            <a:r>
              <a:rPr lang="tr-TR" dirty="0"/>
              <a:t>, anal </a:t>
            </a:r>
            <a:r>
              <a:rPr lang="tr-TR" dirty="0" err="1"/>
              <a:t>manometry</a:t>
            </a:r>
            <a:r>
              <a:rPr lang="tr-TR" dirty="0"/>
              <a:t>, CT </a:t>
            </a:r>
            <a:r>
              <a:rPr lang="tr-TR" dirty="0" err="1"/>
              <a:t>and</a:t>
            </a:r>
            <a:r>
              <a:rPr lang="tr-TR" dirty="0"/>
              <a:t> MRI, </a:t>
            </a:r>
            <a:r>
              <a:rPr lang="tr-TR" dirty="0" err="1"/>
              <a:t>endoanal</a:t>
            </a:r>
            <a:r>
              <a:rPr lang="tr-TR" dirty="0"/>
              <a:t> </a:t>
            </a:r>
            <a:r>
              <a:rPr lang="tr-TR" dirty="0" err="1"/>
              <a:t>ultrasonography</a:t>
            </a:r>
            <a:r>
              <a:rPr lang="tr-TR" dirty="0"/>
              <a:t> can be </a:t>
            </a:r>
            <a:r>
              <a:rPr lang="tr-TR" dirty="0" err="1"/>
              <a:t>used</a:t>
            </a:r>
            <a:r>
              <a:rPr lang="tr-TR" dirty="0"/>
              <a:t> </a:t>
            </a:r>
            <a:r>
              <a:rPr lang="tr-TR" dirty="0" err="1"/>
              <a:t>for</a:t>
            </a:r>
            <a:r>
              <a:rPr lang="tr-TR" dirty="0"/>
              <a:t> </a:t>
            </a:r>
            <a:r>
              <a:rPr lang="tr-TR" dirty="0" err="1"/>
              <a:t>further</a:t>
            </a:r>
            <a:r>
              <a:rPr lang="tr-TR" dirty="0"/>
              <a:t> </a:t>
            </a:r>
            <a:r>
              <a:rPr lang="tr-TR" dirty="0" err="1"/>
              <a:t>diagnosis</a:t>
            </a:r>
            <a:endParaRPr lang="tr-TR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E9AA2EB-910E-4970-832D-F1A80CC7EB2C}"/>
              </a:ext>
            </a:extLst>
          </p:cNvPr>
          <p:cNvSpPr txBox="1"/>
          <p:nvPr/>
        </p:nvSpPr>
        <p:spPr>
          <a:xfrm>
            <a:off x="323528" y="5373216"/>
            <a:ext cx="66967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4000" b="1" dirty="0"/>
              <a:t>DO NOT MISS A CANCER</a:t>
            </a:r>
          </a:p>
        </p:txBody>
      </p:sp>
    </p:spTree>
    <p:extLst>
      <p:ext uri="{BB962C8B-B14F-4D97-AF65-F5344CB8AC3E}">
        <p14:creationId xmlns:p14="http://schemas.microsoft.com/office/powerpoint/2010/main" val="36744046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4"/>
          <p:cNvSpPr>
            <a:spLocks noGrp="1" noChangeArrowheads="1"/>
          </p:cNvSpPr>
          <p:nvPr>
            <p:ph type="title"/>
          </p:nvPr>
        </p:nvSpPr>
        <p:spPr>
          <a:xfrm>
            <a:off x="755650" y="260350"/>
            <a:ext cx="7772400" cy="1143000"/>
          </a:xfrm>
        </p:spPr>
        <p:txBody>
          <a:bodyPr/>
          <a:lstStyle/>
          <a:p>
            <a:pPr eaLnBrk="1" hangingPunct="1"/>
            <a:r>
              <a:rPr lang="tr-TR" altLang="tr-TR">
                <a:latin typeface="Arial" charset="0"/>
              </a:rPr>
              <a:t>ERUS</a:t>
            </a:r>
          </a:p>
        </p:txBody>
      </p:sp>
      <p:pic>
        <p:nvPicPr>
          <p:cNvPr id="68611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1438"/>
            <a:ext cx="7885113" cy="4649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2" name="Picture 8" descr="eruspro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3978275"/>
            <a:ext cx="3810000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9391065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>
          <a:xfrm>
            <a:off x="3131840" y="274638"/>
            <a:ext cx="5554960" cy="1143000"/>
          </a:xfrm>
        </p:spPr>
        <p:txBody>
          <a:bodyPr/>
          <a:lstStyle/>
          <a:p>
            <a:pPr eaLnBrk="1" hangingPunct="1"/>
            <a:r>
              <a:rPr lang="tr-TR" altLang="tr-TR" sz="4000" dirty="0">
                <a:latin typeface="Arial" charset="0"/>
              </a:rPr>
              <a:t>ERUS</a:t>
            </a:r>
            <a:endParaRPr lang="en-US" altLang="tr-TR" sz="4000" dirty="0">
              <a:latin typeface="Arial" charset="0"/>
            </a:endParaRPr>
          </a:p>
        </p:txBody>
      </p:sp>
      <p:pic>
        <p:nvPicPr>
          <p:cNvPr id="6963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56" y="287164"/>
            <a:ext cx="4173575" cy="3672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268760"/>
            <a:ext cx="4772025" cy="538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9" y="3993852"/>
            <a:ext cx="4772025" cy="294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36109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229600" cy="850106"/>
          </a:xfrm>
        </p:spPr>
        <p:txBody>
          <a:bodyPr/>
          <a:lstStyle/>
          <a:p>
            <a:r>
              <a:rPr lang="tr-TR" dirty="0" err="1"/>
              <a:t>Haemorrhoidal</a:t>
            </a:r>
            <a:r>
              <a:rPr lang="tr-TR" dirty="0"/>
              <a:t> </a:t>
            </a:r>
            <a:r>
              <a:rPr lang="tr-TR" dirty="0" err="1"/>
              <a:t>Disease</a:t>
            </a:r>
            <a:endParaRPr lang="tr-TR" dirty="0"/>
          </a:p>
        </p:txBody>
      </p:sp>
      <p:pic>
        <p:nvPicPr>
          <p:cNvPr id="3" name="Picture 6" descr="HEMOROI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7" descr="hemoroidal hastalık (1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908720"/>
            <a:ext cx="4067944" cy="3050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4" descr="C:\My Documents\My Pictures\Hemorrhoids\Hem pic for slides\LOC.T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645024"/>
            <a:ext cx="3429000" cy="3066636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36631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99050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en-US"/>
              <a:t> </a:t>
            </a:r>
            <a:r>
              <a:rPr lang="tr-TR" i="1"/>
              <a:t>Submucosal cushions rich in arterioles, venulles and</a:t>
            </a:r>
            <a:r>
              <a:rPr lang="en-US" i="1"/>
              <a:t> </a:t>
            </a:r>
            <a:r>
              <a:rPr lang="tr-TR" i="1"/>
              <a:t>convective tissue</a:t>
            </a:r>
            <a:endParaRPr lang="en-US" i="1" dirty="0"/>
          </a:p>
          <a:p>
            <a:pPr lvl="1">
              <a:lnSpc>
                <a:spcPct val="160000"/>
              </a:lnSpc>
            </a:pPr>
            <a:r>
              <a:rPr lang="en-US"/>
              <a:t>Anal </a:t>
            </a:r>
            <a:r>
              <a:rPr lang="tr-TR"/>
              <a:t>transitional zone</a:t>
            </a:r>
            <a:endParaRPr lang="en-US" dirty="0"/>
          </a:p>
          <a:p>
            <a:pPr lvl="1">
              <a:lnSpc>
                <a:spcPct val="160000"/>
              </a:lnSpc>
            </a:pPr>
            <a:r>
              <a:rPr lang="en-US"/>
              <a:t>Superior </a:t>
            </a:r>
            <a:r>
              <a:rPr lang="tr-TR"/>
              <a:t> rectal and iliac artery (vein)</a:t>
            </a:r>
            <a:endParaRPr lang="en-US" dirty="0"/>
          </a:p>
          <a:p>
            <a:pPr lvl="1">
              <a:lnSpc>
                <a:spcPct val="160000"/>
              </a:lnSpc>
            </a:pPr>
            <a:r>
              <a:rPr lang="en-US"/>
              <a:t>Port</a:t>
            </a:r>
            <a:r>
              <a:rPr lang="tr-TR"/>
              <a:t>ocaval</a:t>
            </a:r>
            <a:r>
              <a:rPr lang="en-US"/>
              <a:t> </a:t>
            </a:r>
            <a:r>
              <a:rPr lang="tr-TR"/>
              <a:t>anastomosis</a:t>
            </a:r>
            <a:endParaRPr lang="en-US" dirty="0"/>
          </a:p>
          <a:p>
            <a:pPr>
              <a:lnSpc>
                <a:spcPct val="160000"/>
              </a:lnSpc>
            </a:pPr>
            <a:r>
              <a:rPr lang="tr-TR"/>
              <a:t>Erectile</a:t>
            </a:r>
            <a:r>
              <a:rPr lang="en-US"/>
              <a:t> </a:t>
            </a:r>
            <a:r>
              <a:rPr lang="tr-TR"/>
              <a:t>structure</a:t>
            </a:r>
            <a:r>
              <a:rPr lang="en-US"/>
              <a:t> </a:t>
            </a:r>
            <a:r>
              <a:rPr lang="en-US" dirty="0"/>
              <a:t>!!!!</a:t>
            </a:r>
          </a:p>
          <a:p>
            <a:pPr lvl="1">
              <a:lnSpc>
                <a:spcPct val="160000"/>
              </a:lnSpc>
            </a:pPr>
            <a:r>
              <a:rPr lang="en-US" dirty="0"/>
              <a:t>Corpus </a:t>
            </a:r>
            <a:r>
              <a:rPr lang="en-US" dirty="0" err="1"/>
              <a:t>cavernosum</a:t>
            </a:r>
            <a:r>
              <a:rPr lang="en-US" dirty="0"/>
              <a:t> recti (</a:t>
            </a:r>
            <a:r>
              <a:rPr lang="en-US" dirty="0" err="1"/>
              <a:t>hemoroidalis</a:t>
            </a:r>
            <a:r>
              <a:rPr lang="en-US" dirty="0"/>
              <a:t>)</a:t>
            </a:r>
          </a:p>
          <a:p>
            <a:pPr lvl="1">
              <a:lnSpc>
                <a:spcPct val="160000"/>
              </a:lnSpc>
            </a:pPr>
            <a:r>
              <a:rPr lang="tr-TR"/>
              <a:t>Thin walled  thortious</a:t>
            </a:r>
            <a:r>
              <a:rPr lang="en-US"/>
              <a:t> ve</a:t>
            </a:r>
            <a:r>
              <a:rPr lang="tr-TR"/>
              <a:t>in</a:t>
            </a:r>
            <a:endParaRPr lang="en-US" dirty="0"/>
          </a:p>
          <a:p>
            <a:pPr lvl="1">
              <a:lnSpc>
                <a:spcPct val="160000"/>
              </a:lnSpc>
            </a:pPr>
            <a:r>
              <a:rPr lang="tr-TR"/>
              <a:t>Smooth muscle</a:t>
            </a:r>
            <a:r>
              <a:rPr lang="en-US"/>
              <a:t> </a:t>
            </a:r>
            <a:r>
              <a:rPr lang="tr-TR"/>
              <a:t>and</a:t>
            </a:r>
            <a:r>
              <a:rPr lang="en-US"/>
              <a:t> </a:t>
            </a:r>
            <a:r>
              <a:rPr lang="tr-TR"/>
              <a:t>fibromuscular  tissue</a:t>
            </a:r>
            <a:r>
              <a:rPr lang="en-US"/>
              <a:t> </a:t>
            </a:r>
            <a:r>
              <a:rPr lang="en-US" dirty="0"/>
              <a:t>(</a:t>
            </a:r>
            <a:r>
              <a:rPr lang="en-US"/>
              <a:t>anal </a:t>
            </a:r>
            <a:r>
              <a:rPr lang="tr-TR"/>
              <a:t>glomerulus</a:t>
            </a:r>
            <a:r>
              <a:rPr lang="en-US"/>
              <a:t>)</a:t>
            </a:r>
            <a:endParaRPr lang="en-US" dirty="0"/>
          </a:p>
          <a:p>
            <a:pPr>
              <a:lnSpc>
                <a:spcPct val="160000"/>
              </a:lnSpc>
            </a:pPr>
            <a:r>
              <a:rPr lang="tr-TR"/>
              <a:t>Passive</a:t>
            </a:r>
            <a:r>
              <a:rPr lang="en-US"/>
              <a:t> </a:t>
            </a:r>
            <a:r>
              <a:rPr lang="tr-TR"/>
              <a:t>incontinence </a:t>
            </a:r>
            <a:r>
              <a:rPr lang="en-US"/>
              <a:t>?</a:t>
            </a:r>
            <a:endParaRPr lang="en-US" dirty="0"/>
          </a:p>
          <a:p>
            <a:pPr>
              <a:lnSpc>
                <a:spcPct val="160000"/>
              </a:lnSpc>
            </a:pPr>
            <a:endParaRPr lang="en-US" dirty="0"/>
          </a:p>
        </p:txBody>
      </p:sp>
      <p:pic>
        <p:nvPicPr>
          <p:cNvPr id="4" name="Picture 1028" descr="DSC0000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51574" y="2696109"/>
            <a:ext cx="2800302" cy="2290935"/>
          </a:xfrm>
          <a:prstGeom prst="rect">
            <a:avLst/>
          </a:prstGeom>
          <a:noFill/>
        </p:spPr>
      </p:pic>
      <p:pic>
        <p:nvPicPr>
          <p:cNvPr id="5" name="3 Resim" descr="itf-logo-201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78400" y="0"/>
            <a:ext cx="765600" cy="768000"/>
          </a:xfrm>
          <a:prstGeom prst="rect">
            <a:avLst/>
          </a:prstGeom>
        </p:spPr>
      </p:pic>
      <p:sp>
        <p:nvSpPr>
          <p:cNvPr id="8" name="Başlık 7">
            <a:extLst>
              <a:ext uri="{FF2B5EF4-FFF2-40B4-BE49-F238E27FC236}">
                <a16:creationId xmlns:a16="http://schemas.microsoft.com/office/drawing/2014/main" id="{F9E78559-4244-ED42-8BC7-F1E0FB952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Anatomy</a:t>
            </a:r>
          </a:p>
        </p:txBody>
      </p:sp>
    </p:spTree>
    <p:extLst>
      <p:ext uri="{BB962C8B-B14F-4D97-AF65-F5344CB8AC3E}">
        <p14:creationId xmlns:p14="http://schemas.microsoft.com/office/powerpoint/2010/main" val="137769581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tr-TR" dirty="0" err="1"/>
              <a:t>Etiology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4525963"/>
          </a:xfrm>
        </p:spPr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en-US" dirty="0"/>
              <a:t>H</a:t>
            </a:r>
            <a:r>
              <a:rPr lang="tr-TR" dirty="0" err="1"/>
              <a:t>yperplasia</a:t>
            </a:r>
            <a:r>
              <a:rPr lang="tr-TR" dirty="0"/>
              <a:t> </a:t>
            </a:r>
            <a:r>
              <a:rPr lang="tr-TR" dirty="0" err="1"/>
              <a:t>theory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tr-TR" dirty="0" err="1"/>
              <a:t>Varicous</a:t>
            </a:r>
            <a:r>
              <a:rPr lang="en-US" dirty="0"/>
              <a:t> </a:t>
            </a:r>
            <a:r>
              <a:rPr lang="tr-TR" dirty="0" err="1"/>
              <a:t>vein</a:t>
            </a:r>
            <a:r>
              <a:rPr lang="tr-TR" dirty="0"/>
              <a:t> </a:t>
            </a:r>
            <a:r>
              <a:rPr lang="tr-TR" dirty="0" err="1"/>
              <a:t>theory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en-US" dirty="0"/>
              <a:t>Anal </a:t>
            </a:r>
            <a:r>
              <a:rPr lang="tr-TR" dirty="0" err="1"/>
              <a:t>prolapse</a:t>
            </a:r>
            <a:r>
              <a:rPr lang="en-US" dirty="0"/>
              <a:t> </a:t>
            </a:r>
            <a:r>
              <a:rPr lang="tr-TR" dirty="0" err="1"/>
              <a:t>theory</a:t>
            </a:r>
            <a:r>
              <a:rPr lang="en-US" dirty="0"/>
              <a:t> </a:t>
            </a:r>
          </a:p>
          <a:p>
            <a:pPr lvl="1">
              <a:lnSpc>
                <a:spcPct val="150000"/>
              </a:lnSpc>
            </a:pPr>
            <a:r>
              <a:rPr lang="en-US" dirty="0" err="1"/>
              <a:t>Treitz</a:t>
            </a:r>
            <a:r>
              <a:rPr lang="en-US" dirty="0"/>
              <a:t> ligament </a:t>
            </a:r>
          </a:p>
          <a:p>
            <a:pPr lvl="1">
              <a:lnSpc>
                <a:spcPct val="150000"/>
              </a:lnSpc>
            </a:pPr>
            <a:r>
              <a:rPr lang="en-US" dirty="0"/>
              <a:t>Parks ligament</a:t>
            </a:r>
          </a:p>
          <a:p>
            <a:pPr lvl="1">
              <a:lnSpc>
                <a:spcPct val="150000"/>
              </a:lnSpc>
            </a:pPr>
            <a:r>
              <a:rPr lang="tr-TR" dirty="0"/>
              <a:t>L</a:t>
            </a:r>
            <a:r>
              <a:rPr lang="en-US" dirty="0" err="1"/>
              <a:t>ongitudinal</a:t>
            </a:r>
            <a:r>
              <a:rPr lang="en-US" dirty="0"/>
              <a:t> </a:t>
            </a:r>
            <a:r>
              <a:rPr lang="tr-TR" dirty="0" err="1"/>
              <a:t>conguant</a:t>
            </a:r>
            <a:r>
              <a:rPr lang="tr-TR" dirty="0"/>
              <a:t> </a:t>
            </a:r>
            <a:r>
              <a:rPr lang="en-US" dirty="0"/>
              <a:t>ligament</a:t>
            </a:r>
          </a:p>
          <a:p>
            <a:pPr lvl="1"/>
            <a:endParaRPr lang="en-US" b="1" dirty="0"/>
          </a:p>
          <a:p>
            <a:endParaRPr lang="en-US" dirty="0"/>
          </a:p>
        </p:txBody>
      </p:sp>
      <p:pic>
        <p:nvPicPr>
          <p:cNvPr id="4" name="3 Resim" descr="itf-logo-201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78400" y="0"/>
            <a:ext cx="765600" cy="7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8435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tr-TR" dirty="0" err="1"/>
              <a:t>Precipitating</a:t>
            </a:r>
            <a:r>
              <a:rPr lang="tr-TR" dirty="0"/>
              <a:t> </a:t>
            </a:r>
            <a:r>
              <a:rPr lang="tr-TR" dirty="0" err="1"/>
              <a:t>Factors</a:t>
            </a:r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4987925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60000"/>
              </a:lnSpc>
            </a:pPr>
            <a:r>
              <a:rPr lang="tr-TR" dirty="0" err="1"/>
              <a:t>Constipation</a:t>
            </a:r>
            <a:endParaRPr lang="tr-TR" dirty="0"/>
          </a:p>
          <a:p>
            <a:pPr>
              <a:lnSpc>
                <a:spcPct val="160000"/>
              </a:lnSpc>
            </a:pPr>
            <a:r>
              <a:rPr lang="tr-TR" dirty="0" err="1"/>
              <a:t>Chronic</a:t>
            </a:r>
            <a:r>
              <a:rPr lang="tr-TR" dirty="0"/>
              <a:t> </a:t>
            </a:r>
            <a:r>
              <a:rPr lang="tr-TR" dirty="0" err="1"/>
              <a:t>push</a:t>
            </a:r>
            <a:endParaRPr lang="tr-TR" dirty="0"/>
          </a:p>
          <a:p>
            <a:pPr>
              <a:lnSpc>
                <a:spcPct val="160000"/>
              </a:lnSpc>
            </a:pPr>
            <a:r>
              <a:rPr lang="tr-TR" dirty="0" err="1"/>
              <a:t>Hereditary</a:t>
            </a:r>
            <a:r>
              <a:rPr lang="tr-TR" dirty="0"/>
              <a:t> </a:t>
            </a:r>
            <a:r>
              <a:rPr lang="tr-TR" dirty="0" err="1"/>
              <a:t>factors</a:t>
            </a:r>
            <a:r>
              <a:rPr lang="tr-TR" dirty="0"/>
              <a:t> </a:t>
            </a:r>
          </a:p>
          <a:p>
            <a:pPr>
              <a:lnSpc>
                <a:spcPct val="160000"/>
              </a:lnSpc>
            </a:pPr>
            <a:r>
              <a:rPr lang="tr-TR" dirty="0" err="1"/>
              <a:t>Chronic</a:t>
            </a:r>
            <a:r>
              <a:rPr lang="tr-TR" dirty="0"/>
              <a:t> </a:t>
            </a:r>
            <a:r>
              <a:rPr lang="tr-TR" dirty="0" err="1"/>
              <a:t>diarrhea</a:t>
            </a:r>
            <a:endParaRPr lang="tr-TR" dirty="0"/>
          </a:p>
          <a:p>
            <a:pPr>
              <a:lnSpc>
                <a:spcPct val="160000"/>
              </a:lnSpc>
            </a:pPr>
            <a:r>
              <a:rPr lang="tr-TR" dirty="0" err="1"/>
              <a:t>Standing</a:t>
            </a:r>
            <a:r>
              <a:rPr lang="tr-TR" dirty="0"/>
              <a:t> </a:t>
            </a:r>
            <a:r>
              <a:rPr lang="tr-TR" dirty="0" err="1"/>
              <a:t>long</a:t>
            </a:r>
            <a:r>
              <a:rPr lang="tr-TR" dirty="0"/>
              <a:t> time </a:t>
            </a:r>
          </a:p>
          <a:p>
            <a:pPr>
              <a:lnSpc>
                <a:spcPct val="160000"/>
              </a:lnSpc>
            </a:pPr>
            <a:r>
              <a:rPr lang="tr-TR" dirty="0" err="1"/>
              <a:t>Irregular</a:t>
            </a:r>
            <a:r>
              <a:rPr lang="tr-TR" dirty="0"/>
              <a:t> </a:t>
            </a:r>
            <a:r>
              <a:rPr lang="tr-TR" dirty="0" err="1"/>
              <a:t>bowel</a:t>
            </a:r>
            <a:r>
              <a:rPr lang="tr-TR" dirty="0"/>
              <a:t> </a:t>
            </a:r>
            <a:r>
              <a:rPr lang="tr-TR" dirty="0" err="1"/>
              <a:t>movements</a:t>
            </a:r>
            <a:r>
              <a:rPr lang="tr-TR" dirty="0"/>
              <a:t> </a:t>
            </a:r>
          </a:p>
          <a:p>
            <a:pPr>
              <a:lnSpc>
                <a:spcPct val="160000"/>
              </a:lnSpc>
            </a:pPr>
            <a:r>
              <a:rPr lang="tr-TR" b="1" i="1" dirty="0" err="1"/>
              <a:t>Pregnancy</a:t>
            </a:r>
            <a:endParaRPr lang="tr-TR" b="1" i="1" dirty="0"/>
          </a:p>
          <a:p>
            <a:pPr>
              <a:lnSpc>
                <a:spcPct val="160000"/>
              </a:lnSpc>
            </a:pPr>
            <a:r>
              <a:rPr lang="tr-TR" b="1" i="1" dirty="0"/>
              <a:t>Portal </a:t>
            </a:r>
            <a:r>
              <a:rPr lang="tr-TR" b="1" i="1" dirty="0" err="1"/>
              <a:t>hypertention</a:t>
            </a:r>
            <a:endParaRPr lang="tr-TR" b="1" i="1" dirty="0"/>
          </a:p>
        </p:txBody>
      </p:sp>
      <p:pic>
        <p:nvPicPr>
          <p:cNvPr id="4" name="3 Resim" descr="itf-logo-201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78400" y="0"/>
            <a:ext cx="765600" cy="7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52259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tr-TR" dirty="0" err="1"/>
              <a:t>Clinical</a:t>
            </a:r>
            <a:r>
              <a:rPr lang="tr-TR" dirty="0"/>
              <a:t> Presentation</a:t>
            </a:r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723" y="1412776"/>
            <a:ext cx="8229600" cy="452596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tr-TR" dirty="0" err="1"/>
              <a:t>Rectal</a:t>
            </a:r>
            <a:r>
              <a:rPr lang="tr-TR" dirty="0"/>
              <a:t> </a:t>
            </a:r>
            <a:r>
              <a:rPr lang="tr-TR" dirty="0" err="1"/>
              <a:t>bleeding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tr-TR" dirty="0" err="1"/>
              <a:t>Perianal</a:t>
            </a:r>
            <a:r>
              <a:rPr lang="tr-TR" dirty="0"/>
              <a:t> </a:t>
            </a:r>
            <a:r>
              <a:rPr lang="tr-TR" dirty="0" err="1"/>
              <a:t>itching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tr-TR" dirty="0" err="1"/>
              <a:t>Soiling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tr-TR" dirty="0" err="1"/>
              <a:t>Feeling</a:t>
            </a:r>
            <a:r>
              <a:rPr lang="tr-TR" dirty="0"/>
              <a:t> of a </a:t>
            </a:r>
            <a:r>
              <a:rPr lang="tr-TR" dirty="0" err="1"/>
              <a:t>lump</a:t>
            </a:r>
            <a:r>
              <a:rPr lang="tr-TR" dirty="0"/>
              <a:t> </a:t>
            </a:r>
            <a:r>
              <a:rPr lang="en-US" dirty="0"/>
              <a:t>!!!!!</a:t>
            </a:r>
          </a:p>
          <a:p>
            <a:pPr>
              <a:lnSpc>
                <a:spcPct val="150000"/>
              </a:lnSpc>
            </a:pPr>
            <a:r>
              <a:rPr lang="tr-TR" dirty="0" err="1"/>
              <a:t>Pain</a:t>
            </a:r>
            <a:r>
              <a:rPr lang="en-US" dirty="0"/>
              <a:t> !!!!!!</a:t>
            </a:r>
          </a:p>
          <a:p>
            <a:endParaRPr lang="en-US" dirty="0"/>
          </a:p>
        </p:txBody>
      </p:sp>
      <p:pic>
        <p:nvPicPr>
          <p:cNvPr id="4" name="3 Resim" descr="itf-logo-201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78400" y="0"/>
            <a:ext cx="765600" cy="7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734991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1600" y="234935"/>
            <a:ext cx="8229600" cy="1066130"/>
          </a:xfrm>
        </p:spPr>
        <p:txBody>
          <a:bodyPr>
            <a:normAutofit/>
          </a:bodyPr>
          <a:lstStyle/>
          <a:p>
            <a:r>
              <a:rPr lang="tr-TR" dirty="0" err="1"/>
              <a:t>Diagnosis</a:t>
            </a:r>
            <a:r>
              <a:rPr lang="en-US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892675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tr-TR" dirty="0" err="1"/>
              <a:t>Physics</a:t>
            </a:r>
            <a:r>
              <a:rPr lang="tr-TR" dirty="0"/>
              <a:t> </a:t>
            </a:r>
            <a:r>
              <a:rPr lang="tr-TR" dirty="0" err="1"/>
              <a:t>exam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tr-TR" dirty="0" err="1"/>
              <a:t>Anoscopy</a:t>
            </a:r>
            <a:r>
              <a:rPr lang="en-US" dirty="0"/>
              <a:t>, </a:t>
            </a:r>
            <a:r>
              <a:rPr lang="tr-TR" dirty="0" err="1"/>
              <a:t>rectoscopy</a:t>
            </a:r>
            <a:r>
              <a:rPr lang="en-US" dirty="0"/>
              <a:t>, </a:t>
            </a:r>
            <a:r>
              <a:rPr lang="tr-TR" dirty="0" err="1"/>
              <a:t>sigmoidoscopy</a:t>
            </a:r>
            <a:endParaRPr lang="en-US" dirty="0"/>
          </a:p>
          <a:p>
            <a:pPr>
              <a:lnSpc>
                <a:spcPct val="150000"/>
              </a:lnSpc>
            </a:pPr>
            <a:r>
              <a:rPr lang="tr-TR" dirty="0" err="1"/>
              <a:t>Differential</a:t>
            </a:r>
            <a:r>
              <a:rPr lang="tr-TR" dirty="0"/>
              <a:t> </a:t>
            </a:r>
            <a:r>
              <a:rPr lang="tr-TR" dirty="0" err="1"/>
              <a:t>diagnosis</a:t>
            </a:r>
            <a:endParaRPr lang="en-US" dirty="0"/>
          </a:p>
          <a:p>
            <a:pPr lvl="1">
              <a:lnSpc>
                <a:spcPct val="150000"/>
              </a:lnSpc>
            </a:pPr>
            <a:r>
              <a:rPr lang="tr-TR" dirty="0" err="1"/>
              <a:t>Miscellaneous</a:t>
            </a:r>
            <a:endParaRPr lang="en-US" dirty="0"/>
          </a:p>
          <a:p>
            <a:pPr lvl="1">
              <a:lnSpc>
                <a:spcPct val="150000"/>
              </a:lnSpc>
            </a:pPr>
            <a:r>
              <a:rPr lang="en-US" sz="3200" b="1" dirty="0" err="1"/>
              <a:t>Malignit</a:t>
            </a:r>
            <a:r>
              <a:rPr lang="tr-TR" sz="3200" b="1" dirty="0"/>
              <a:t>y</a:t>
            </a:r>
            <a:endParaRPr lang="en-US" sz="3200" b="1" dirty="0"/>
          </a:p>
        </p:txBody>
      </p:sp>
      <p:pic>
        <p:nvPicPr>
          <p:cNvPr id="4" name="3 Resim" descr="itf-logo-201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78400" y="0"/>
            <a:ext cx="765600" cy="7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8251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070079" cy="542264"/>
          </a:xfrm>
        </p:spPr>
        <p:txBody>
          <a:bodyPr>
            <a:normAutofit fontScale="90000"/>
          </a:bodyPr>
          <a:lstStyle/>
          <a:p>
            <a:endParaRPr lang="en-US"/>
          </a:p>
        </p:txBody>
      </p:sp>
      <p:pic>
        <p:nvPicPr>
          <p:cNvPr id="6" name="Content Placeholder 5" descr="013.jp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65" b="14365"/>
          <a:stretch>
            <a:fillRect/>
          </a:stretch>
        </p:blipFill>
        <p:spPr>
          <a:xfrm>
            <a:off x="1" y="2347675"/>
            <a:ext cx="3027420" cy="2147212"/>
          </a:xfrm>
        </p:spPr>
      </p:pic>
      <p:pic>
        <p:nvPicPr>
          <p:cNvPr id="5" name="Picture 4" descr="01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1735"/>
            <a:ext cx="3027420" cy="2421936"/>
          </a:xfrm>
          <a:prstGeom prst="rect">
            <a:avLst/>
          </a:prstGeom>
        </p:spPr>
      </p:pic>
      <p:pic>
        <p:nvPicPr>
          <p:cNvPr id="7" name="Picture 6" descr="028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9757" y="4494887"/>
            <a:ext cx="3044243" cy="2363113"/>
          </a:xfrm>
          <a:prstGeom prst="rect">
            <a:avLst/>
          </a:prstGeom>
        </p:spPr>
      </p:pic>
      <p:pic>
        <p:nvPicPr>
          <p:cNvPr id="8" name="Picture 7" descr="1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2956" y="-23913"/>
            <a:ext cx="3110869" cy="2435395"/>
          </a:xfrm>
          <a:prstGeom prst="rect">
            <a:avLst/>
          </a:prstGeom>
        </p:spPr>
      </p:pic>
      <p:pic>
        <p:nvPicPr>
          <p:cNvPr id="9" name="Picture 8" descr="016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10567"/>
            <a:ext cx="3027420" cy="2336120"/>
          </a:xfrm>
          <a:prstGeom prst="rect">
            <a:avLst/>
          </a:prstGeom>
        </p:spPr>
      </p:pic>
      <p:pic>
        <p:nvPicPr>
          <p:cNvPr id="10" name="Picture 9" descr="0013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9503" y="2212502"/>
            <a:ext cx="3014497" cy="2411598"/>
          </a:xfrm>
          <a:prstGeom prst="rect">
            <a:avLst/>
          </a:prstGeom>
        </p:spPr>
      </p:pic>
      <p:pic>
        <p:nvPicPr>
          <p:cNvPr id="11" name="Picture 10" descr="052.jp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7421" y="4510567"/>
            <a:ext cx="3102082" cy="2336120"/>
          </a:xfrm>
          <a:prstGeom prst="rect">
            <a:avLst/>
          </a:prstGeom>
        </p:spPr>
      </p:pic>
      <p:pic>
        <p:nvPicPr>
          <p:cNvPr id="12" name="Picture 11" descr="1.jp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6991" y="-45406"/>
            <a:ext cx="3057009" cy="2445607"/>
          </a:xfrm>
          <a:prstGeom prst="rect">
            <a:avLst/>
          </a:prstGeom>
        </p:spPr>
      </p:pic>
      <p:pic>
        <p:nvPicPr>
          <p:cNvPr id="13" name="Picture 12" descr="040.jp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2956" y="2276426"/>
            <a:ext cx="3126547" cy="2234142"/>
          </a:xfrm>
          <a:prstGeom prst="rect">
            <a:avLst/>
          </a:prstGeom>
        </p:spPr>
      </p:pic>
      <p:pic>
        <p:nvPicPr>
          <p:cNvPr id="14" name="3 Resim" descr="itf-logo-2014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8607040" y="0"/>
            <a:ext cx="536960" cy="538643"/>
          </a:xfrm>
          <a:prstGeom prst="rect">
            <a:avLst/>
          </a:prstGeom>
        </p:spPr>
      </p:pic>
      <p:pic>
        <p:nvPicPr>
          <p:cNvPr id="15" name="6 Resim" descr="icon175x175.png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27" y="5543"/>
            <a:ext cx="424473" cy="424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2472610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IMG_0761.JPG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182" t="5259" r="18172" b="9677"/>
          <a:stretch/>
        </p:blipFill>
        <p:spPr>
          <a:xfrm rot="16200000">
            <a:off x="5055502" y="1515932"/>
            <a:ext cx="3293732" cy="4019382"/>
          </a:xfrm>
          <a:prstGeom prst="rect">
            <a:avLst/>
          </a:prstGeom>
        </p:spPr>
      </p:pic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33869"/>
            <a:ext cx="8229600" cy="595859"/>
          </a:xfrm>
        </p:spPr>
        <p:txBody>
          <a:bodyPr>
            <a:normAutofit fontScale="90000"/>
          </a:bodyPr>
          <a:lstStyle/>
          <a:p>
            <a:endParaRPr lang="en-US" dirty="0"/>
          </a:p>
        </p:txBody>
      </p:sp>
      <p:pic>
        <p:nvPicPr>
          <p:cNvPr id="9" name="3 Resim" descr="itf-logo-201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78400" y="0"/>
            <a:ext cx="765600" cy="768000"/>
          </a:xfrm>
          <a:prstGeom prst="rect">
            <a:avLst/>
          </a:prstGeom>
        </p:spPr>
      </p:pic>
      <p:pic>
        <p:nvPicPr>
          <p:cNvPr id="2" name="Picture 1" descr="WhatsApp Image 2017-11-03 at 12.27.49 (2).jpeg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06" t="29135" r="5577" b="29136"/>
          <a:stretch/>
        </p:blipFill>
        <p:spPr>
          <a:xfrm>
            <a:off x="660975" y="1878757"/>
            <a:ext cx="3997836" cy="3293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356650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36638"/>
          </a:xfrm>
        </p:spPr>
        <p:txBody>
          <a:bodyPr/>
          <a:lstStyle/>
          <a:p>
            <a:r>
              <a:rPr lang="tr-TR" dirty="0" err="1"/>
              <a:t>Goligher</a:t>
            </a:r>
            <a:r>
              <a:rPr lang="tr-TR" dirty="0"/>
              <a:t> </a:t>
            </a:r>
            <a:r>
              <a:rPr lang="tr-TR" dirty="0" err="1"/>
              <a:t>Staging</a:t>
            </a:r>
            <a:r>
              <a:rPr lang="en-US" dirty="0"/>
              <a:t> </a:t>
            </a:r>
            <a:r>
              <a:rPr lang="tr-TR" dirty="0"/>
              <a:t>of </a:t>
            </a:r>
            <a:r>
              <a:rPr lang="tr-TR" dirty="0" err="1"/>
              <a:t>Hemorrhoids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8126" y="1012826"/>
            <a:ext cx="8448674" cy="2416174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tr-TR" sz="2000" dirty="0" err="1"/>
              <a:t>Stage</a:t>
            </a:r>
            <a:r>
              <a:rPr lang="tr-TR" sz="2000" dirty="0"/>
              <a:t> </a:t>
            </a:r>
            <a:r>
              <a:rPr lang="en-US" sz="2000" dirty="0"/>
              <a:t>1 </a:t>
            </a:r>
            <a:r>
              <a:rPr lang="tr-TR" sz="2000" dirty="0" err="1"/>
              <a:t>Bleeding</a:t>
            </a:r>
            <a:endParaRPr lang="en-US" sz="2000" dirty="0"/>
          </a:p>
          <a:p>
            <a:pPr>
              <a:lnSpc>
                <a:spcPct val="150000"/>
              </a:lnSpc>
            </a:pPr>
            <a:r>
              <a:rPr lang="tr-TR" sz="2000" dirty="0" err="1"/>
              <a:t>Stage</a:t>
            </a:r>
            <a:r>
              <a:rPr lang="en-US" sz="2000" dirty="0"/>
              <a:t> 2 </a:t>
            </a:r>
            <a:r>
              <a:rPr lang="tr-TR" sz="2000" dirty="0" err="1"/>
              <a:t>Spontaneous</a:t>
            </a:r>
            <a:r>
              <a:rPr lang="tr-TR" sz="2000" dirty="0"/>
              <a:t> </a:t>
            </a:r>
            <a:r>
              <a:rPr lang="tr-TR" sz="2000" dirty="0" err="1"/>
              <a:t>reducing</a:t>
            </a:r>
            <a:r>
              <a:rPr lang="tr-TR" sz="2000" dirty="0"/>
              <a:t> </a:t>
            </a:r>
            <a:r>
              <a:rPr lang="tr-TR" sz="2000" dirty="0" err="1"/>
              <a:t>prolapse</a:t>
            </a:r>
            <a:r>
              <a:rPr lang="tr-TR" sz="2000" dirty="0"/>
              <a:t> </a:t>
            </a:r>
            <a:r>
              <a:rPr lang="tr-TR" sz="2000" dirty="0" err="1"/>
              <a:t>during</a:t>
            </a:r>
            <a:r>
              <a:rPr lang="tr-TR" sz="2000" dirty="0"/>
              <a:t> </a:t>
            </a:r>
            <a:r>
              <a:rPr lang="tr-TR" sz="2000" dirty="0" err="1"/>
              <a:t>defecation</a:t>
            </a:r>
            <a:endParaRPr lang="en-US" sz="2000" dirty="0"/>
          </a:p>
          <a:p>
            <a:pPr>
              <a:lnSpc>
                <a:spcPct val="150000"/>
              </a:lnSpc>
            </a:pPr>
            <a:r>
              <a:rPr lang="tr-TR" sz="2000" dirty="0" err="1"/>
              <a:t>Stage</a:t>
            </a:r>
            <a:r>
              <a:rPr lang="en-US" sz="2000" dirty="0"/>
              <a:t> 3 </a:t>
            </a:r>
            <a:r>
              <a:rPr lang="tr-TR" sz="2000" dirty="0" err="1"/>
              <a:t>Manually</a:t>
            </a:r>
            <a:r>
              <a:rPr lang="tr-TR" sz="2000" dirty="0"/>
              <a:t> </a:t>
            </a:r>
            <a:r>
              <a:rPr lang="tr-TR" sz="2000" dirty="0" err="1"/>
              <a:t>reductible</a:t>
            </a:r>
            <a:r>
              <a:rPr lang="tr-TR" sz="2000" dirty="0"/>
              <a:t> </a:t>
            </a:r>
            <a:r>
              <a:rPr lang="tr-TR" sz="2000" dirty="0" err="1"/>
              <a:t>haemorrhoidal</a:t>
            </a:r>
            <a:r>
              <a:rPr lang="tr-TR" sz="2000" dirty="0"/>
              <a:t> </a:t>
            </a:r>
            <a:r>
              <a:rPr lang="tr-TR" sz="2000" dirty="0" err="1"/>
              <a:t>prolapsus</a:t>
            </a:r>
            <a:r>
              <a:rPr lang="tr-TR" sz="2000" dirty="0"/>
              <a:t> </a:t>
            </a:r>
            <a:r>
              <a:rPr lang="tr-TR" sz="2000" dirty="0" err="1"/>
              <a:t>during</a:t>
            </a:r>
            <a:r>
              <a:rPr lang="tr-TR" sz="2000" dirty="0"/>
              <a:t> </a:t>
            </a:r>
            <a:r>
              <a:rPr lang="tr-TR" sz="2000" dirty="0" err="1"/>
              <a:t>defecation</a:t>
            </a:r>
            <a:r>
              <a:rPr lang="tr-TR" sz="2000" dirty="0"/>
              <a:t> </a:t>
            </a:r>
            <a:endParaRPr lang="en-US" sz="2000" dirty="0"/>
          </a:p>
          <a:p>
            <a:pPr>
              <a:lnSpc>
                <a:spcPct val="150000"/>
              </a:lnSpc>
            </a:pPr>
            <a:r>
              <a:rPr lang="tr-TR" sz="2000" dirty="0" err="1"/>
              <a:t>Stage</a:t>
            </a:r>
            <a:r>
              <a:rPr lang="en-US" sz="2000" dirty="0"/>
              <a:t> 4 </a:t>
            </a:r>
            <a:r>
              <a:rPr lang="tr-TR" sz="2000" dirty="0" err="1"/>
              <a:t>Irreductable</a:t>
            </a:r>
            <a:r>
              <a:rPr lang="tr-TR" sz="2000" dirty="0"/>
              <a:t> </a:t>
            </a:r>
            <a:r>
              <a:rPr lang="tr-TR" sz="2000" dirty="0" err="1"/>
              <a:t>hemorrhoidal</a:t>
            </a:r>
            <a:r>
              <a:rPr lang="en-US" sz="2000" dirty="0"/>
              <a:t>  </a:t>
            </a:r>
            <a:r>
              <a:rPr lang="en-US" sz="2000" dirty="0" err="1"/>
              <a:t>prolapsus</a:t>
            </a:r>
            <a:r>
              <a:rPr lang="en-US" sz="2000" dirty="0"/>
              <a:t> </a:t>
            </a:r>
          </a:p>
        </p:txBody>
      </p:sp>
      <p:pic>
        <p:nvPicPr>
          <p:cNvPr id="4" name="Picture 3" descr="hemoroid-belirtileri-2.jp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165"/>
          <a:stretch/>
        </p:blipFill>
        <p:spPr>
          <a:xfrm>
            <a:off x="238126" y="3986214"/>
            <a:ext cx="8448674" cy="2451099"/>
          </a:xfrm>
          <a:prstGeom prst="rect">
            <a:avLst/>
          </a:prstGeom>
        </p:spPr>
      </p:pic>
      <p:pic>
        <p:nvPicPr>
          <p:cNvPr id="5" name="3 Resim" descr="itf-logo-201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78400" y="0"/>
            <a:ext cx="765600" cy="7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00120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106362"/>
            <a:ext cx="8229600" cy="1143000"/>
          </a:xfrm>
        </p:spPr>
        <p:txBody>
          <a:bodyPr/>
          <a:lstStyle/>
          <a:p>
            <a:r>
              <a:rPr lang="tr-TR" dirty="0" err="1" smtClean="0"/>
              <a:t>Goligher</a:t>
            </a:r>
            <a:r>
              <a:rPr lang="tr-TR" dirty="0" smtClean="0"/>
              <a:t> </a:t>
            </a:r>
            <a:r>
              <a:rPr lang="tr-TR" dirty="0" err="1" smtClean="0"/>
              <a:t>Staging</a:t>
            </a:r>
            <a:r>
              <a:rPr lang="tr-TR" dirty="0" smtClean="0"/>
              <a:t> of </a:t>
            </a:r>
            <a:r>
              <a:rPr lang="tr-TR" dirty="0" err="1" smtClean="0"/>
              <a:t>Hemorrhoids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8126" y="1012826"/>
            <a:ext cx="4984750" cy="3336924"/>
          </a:xfrm>
        </p:spPr>
        <p:txBody>
          <a:bodyPr>
            <a:normAutofit/>
          </a:bodyPr>
          <a:lstStyle/>
          <a:p>
            <a:r>
              <a:rPr lang="en-US" sz="2000" b="1" dirty="0"/>
              <a:t>Grade 1 </a:t>
            </a:r>
            <a:r>
              <a:rPr lang="en-US" sz="2000" dirty="0"/>
              <a:t>hemorrhoids do not prolapse at </a:t>
            </a:r>
            <a:r>
              <a:rPr lang="en-US" sz="2000" dirty="0" smtClean="0"/>
              <a:t>examination </a:t>
            </a:r>
            <a:r>
              <a:rPr lang="en-US" sz="2000" dirty="0"/>
              <a:t>and are only visible through a </a:t>
            </a:r>
            <a:r>
              <a:rPr lang="en-US" sz="2000" dirty="0" err="1" smtClean="0"/>
              <a:t>proctoscope</a:t>
            </a:r>
            <a:endParaRPr lang="en-US" sz="2000" dirty="0"/>
          </a:p>
          <a:p>
            <a:r>
              <a:rPr lang="en-US" sz="2000" b="1" dirty="0"/>
              <a:t>Grade 2 </a:t>
            </a:r>
            <a:r>
              <a:rPr lang="en-US" sz="2000" dirty="0"/>
              <a:t>hemorrhoids prolapse during defecation but reduce </a:t>
            </a:r>
            <a:r>
              <a:rPr lang="en-US" sz="2000" dirty="0" smtClean="0"/>
              <a:t>spontaneously</a:t>
            </a:r>
            <a:endParaRPr lang="en-US" sz="2000" dirty="0"/>
          </a:p>
          <a:p>
            <a:r>
              <a:rPr lang="en-US" sz="2000" b="1" dirty="0"/>
              <a:t>Grade 3 </a:t>
            </a:r>
            <a:r>
              <a:rPr lang="en-US" sz="2000" dirty="0"/>
              <a:t>hemorrhoids prolapse and need manual </a:t>
            </a:r>
            <a:r>
              <a:rPr lang="en-US" sz="2000" dirty="0" smtClean="0"/>
              <a:t>repositioning</a:t>
            </a:r>
            <a:endParaRPr lang="en-US" sz="2000" dirty="0"/>
          </a:p>
          <a:p>
            <a:r>
              <a:rPr lang="en-US" sz="2000" b="1" dirty="0"/>
              <a:t>Grade 4 </a:t>
            </a:r>
            <a:r>
              <a:rPr lang="en-US" sz="2000" dirty="0"/>
              <a:t>hemorrhoids prolapse but cannot be reduced digitally into the anal canal by the </a:t>
            </a:r>
            <a:r>
              <a:rPr lang="en-US" sz="2000" dirty="0" smtClean="0"/>
              <a:t>patient</a:t>
            </a:r>
            <a:endParaRPr lang="en-US" sz="2000" dirty="0"/>
          </a:p>
        </p:txBody>
      </p:sp>
      <p:pic>
        <p:nvPicPr>
          <p:cNvPr id="5" name="Picture 4" descr="kaynak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876" y="965201"/>
            <a:ext cx="3603625" cy="5472112"/>
          </a:xfrm>
          <a:prstGeom prst="rect">
            <a:avLst/>
          </a:prstGeom>
        </p:spPr>
      </p:pic>
      <p:pic>
        <p:nvPicPr>
          <p:cNvPr id="6" name="Picture 5" descr="Adsız 3.png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64" r="9661"/>
          <a:stretch/>
        </p:blipFill>
        <p:spPr>
          <a:xfrm>
            <a:off x="0" y="4567238"/>
            <a:ext cx="5476875" cy="1933575"/>
          </a:xfrm>
          <a:prstGeom prst="rect">
            <a:avLst/>
          </a:prstGeom>
        </p:spPr>
      </p:pic>
      <p:pic>
        <p:nvPicPr>
          <p:cNvPr id="7" name="3 Resim" descr="itf-logo-201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378400" y="0"/>
            <a:ext cx="765600" cy="7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488088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22114"/>
          </a:xfrm>
        </p:spPr>
        <p:txBody>
          <a:bodyPr/>
          <a:lstStyle/>
          <a:p>
            <a:r>
              <a:rPr lang="tr-TR" dirty="0"/>
              <a:t>Anal </a:t>
            </a:r>
            <a:r>
              <a:rPr lang="tr-TR" dirty="0" err="1"/>
              <a:t>Fissure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95536" y="1254836"/>
            <a:ext cx="8229600" cy="4525963"/>
          </a:xfrm>
        </p:spPr>
        <p:txBody>
          <a:bodyPr/>
          <a:lstStyle/>
          <a:p>
            <a:r>
              <a:rPr lang="en-US" dirty="0"/>
              <a:t>An anal fissure (fissure in </a:t>
            </a:r>
            <a:r>
              <a:rPr lang="en-US" dirty="0" err="1"/>
              <a:t>ano</a:t>
            </a:r>
            <a:r>
              <a:rPr lang="en-US" dirty="0"/>
              <a:t>) is a small, oval shaped tear that lines the </a:t>
            </a:r>
            <a:r>
              <a:rPr lang="en-US" dirty="0" err="1"/>
              <a:t>anoderm</a:t>
            </a:r>
            <a:r>
              <a:rPr lang="en-US" dirty="0"/>
              <a:t> typically in midline location</a:t>
            </a:r>
            <a:endParaRPr lang="tr-TR" dirty="0"/>
          </a:p>
          <a:p>
            <a:r>
              <a:rPr lang="en-US" dirty="0"/>
              <a:t>Fissures cause severe pain (lasting from several minutes to a few hours) and bleeding (bright red blood from the anus) with bowel movements</a:t>
            </a:r>
            <a:endParaRPr lang="tr-TR" dirty="0"/>
          </a:p>
        </p:txBody>
      </p:sp>
      <p:pic>
        <p:nvPicPr>
          <p:cNvPr id="4" name="Picture 4" descr="DSC0124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3347864" y="4703600"/>
            <a:ext cx="2871787" cy="2154399"/>
          </a:xfrm>
          <a:prstGeom prst="rect">
            <a:avLst/>
          </a:prstGeom>
          <a:noFill/>
        </p:spPr>
      </p:pic>
      <p:pic>
        <p:nvPicPr>
          <p:cNvPr id="5" name="Picture 4" descr="C:\WINDOWS\Desktop\Fissure\fissure 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2416" y="4572000"/>
            <a:ext cx="2179967" cy="2286000"/>
          </a:xfrm>
          <a:prstGeom prst="rect">
            <a:avLst/>
          </a:prstGeom>
          <a:noFill/>
          <a:ln w="9525">
            <a:solidFill>
              <a:schemeClr val="bg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602154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5400600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Fissures are quite common in general population but are often confused with other causes of pain and bleeding, such as hemorrhoids</a:t>
            </a:r>
            <a:endParaRPr lang="tr-TR" dirty="0"/>
          </a:p>
          <a:p>
            <a:r>
              <a:rPr lang="en-US" sz="3800" b="1" dirty="0"/>
              <a:t>Pathophysiology</a:t>
            </a:r>
          </a:p>
          <a:p>
            <a:pPr marL="0" indent="0">
              <a:buNone/>
            </a:pPr>
            <a:r>
              <a:rPr lang="en-US" dirty="0"/>
              <a:t>- Caused by </a:t>
            </a:r>
            <a:r>
              <a:rPr lang="en-US" b="1" dirty="0"/>
              <a:t>trauma</a:t>
            </a:r>
            <a:r>
              <a:rPr lang="en-US" dirty="0"/>
              <a:t> to the inner lining of the anus</a:t>
            </a:r>
          </a:p>
          <a:p>
            <a:pPr marL="0" indent="0">
              <a:buNone/>
            </a:pPr>
            <a:r>
              <a:rPr lang="en-US" dirty="0"/>
              <a:t>- A hard, dry bowel movement is typically responsible</a:t>
            </a:r>
          </a:p>
          <a:p>
            <a:pPr marL="0" indent="0">
              <a:buNone/>
            </a:pPr>
            <a:r>
              <a:rPr lang="en-US" dirty="0"/>
              <a:t>- Disruption of the anal lining cause severe </a:t>
            </a:r>
            <a:r>
              <a:rPr lang="en-US" b="1" dirty="0"/>
              <a:t>anal pain</a:t>
            </a:r>
          </a:p>
          <a:p>
            <a:pPr marL="0" indent="0">
              <a:buNone/>
            </a:pPr>
            <a:r>
              <a:rPr lang="en-US" dirty="0"/>
              <a:t>- Resulting in anal sphincter </a:t>
            </a:r>
            <a:r>
              <a:rPr lang="en-US" b="1" dirty="0"/>
              <a:t>spasm</a:t>
            </a:r>
          </a:p>
          <a:p>
            <a:pPr marL="0" indent="0">
              <a:buNone/>
            </a:pPr>
            <a:r>
              <a:rPr lang="en-US" dirty="0"/>
              <a:t>- And subsequent increase in </a:t>
            </a:r>
            <a:r>
              <a:rPr lang="en-US" dirty="0" err="1"/>
              <a:t>intraanal</a:t>
            </a:r>
            <a:r>
              <a:rPr lang="en-US" dirty="0"/>
              <a:t> pressure</a:t>
            </a:r>
          </a:p>
          <a:p>
            <a:pPr marL="0" indent="0">
              <a:buNone/>
            </a:pPr>
            <a:r>
              <a:rPr lang="en-US" dirty="0"/>
              <a:t>- This </a:t>
            </a:r>
            <a:r>
              <a:rPr lang="en-US" b="1" dirty="0"/>
              <a:t>reduces blood flow </a:t>
            </a:r>
            <a:r>
              <a:rPr lang="en-US" dirty="0"/>
              <a:t>to the injury site thus </a:t>
            </a:r>
            <a:r>
              <a:rPr lang="en-US" dirty="0" err="1"/>
              <a:t>imparing</a:t>
            </a:r>
            <a:r>
              <a:rPr lang="en-US" dirty="0"/>
              <a:t> the healing of the wound</a:t>
            </a:r>
          </a:p>
          <a:p>
            <a:pPr marL="0" indent="0">
              <a:buNone/>
            </a:pPr>
            <a:r>
              <a:rPr lang="en-US" dirty="0"/>
              <a:t>- Ensuing bowel movements result in more pain</a:t>
            </a:r>
          </a:p>
          <a:p>
            <a:pPr marL="0" indent="0">
              <a:buNone/>
            </a:pPr>
            <a:r>
              <a:rPr lang="en-US" dirty="0"/>
              <a:t>- VICIOUS CYCLE</a:t>
            </a:r>
            <a:r>
              <a:rPr lang="tr-TR" dirty="0"/>
              <a:t> </a:t>
            </a:r>
            <a:r>
              <a:rPr lang="tr-TR" dirty="0" err="1"/>
              <a:t>prevents</a:t>
            </a:r>
            <a:r>
              <a:rPr lang="tr-TR" dirty="0"/>
              <a:t> </a:t>
            </a:r>
            <a:r>
              <a:rPr lang="tr-TR" dirty="0" err="1"/>
              <a:t>healing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47074006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tr-TR" dirty="0"/>
              <a:t>Anal </a:t>
            </a:r>
            <a:r>
              <a:rPr lang="tr-TR" dirty="0" err="1"/>
              <a:t>Fissure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4525963"/>
          </a:xfrm>
        </p:spPr>
        <p:txBody>
          <a:bodyPr>
            <a:normAutofit/>
          </a:bodyPr>
          <a:lstStyle/>
          <a:p>
            <a:r>
              <a:rPr lang="en-US" b="1" dirty="0"/>
              <a:t>Acute</a:t>
            </a:r>
            <a:r>
              <a:rPr lang="en-US" dirty="0"/>
              <a:t> (recent onset)</a:t>
            </a:r>
          </a:p>
          <a:p>
            <a:r>
              <a:rPr lang="en-US" dirty="0"/>
              <a:t>Chronic (&gt;8-10 weeks) (swelling and scar tissue)</a:t>
            </a:r>
            <a:endParaRPr lang="tr-TR" dirty="0"/>
          </a:p>
          <a:p>
            <a:endParaRPr lang="tr-TR" dirty="0"/>
          </a:p>
          <a:p>
            <a:r>
              <a:rPr lang="tr-TR" dirty="0" err="1"/>
              <a:t>Fissure</a:t>
            </a:r>
            <a:r>
              <a:rPr lang="tr-TR" dirty="0"/>
              <a:t> </a:t>
            </a:r>
            <a:r>
              <a:rPr lang="tr-TR" dirty="0" err="1"/>
              <a:t>triad</a:t>
            </a:r>
            <a:r>
              <a:rPr lang="tr-TR" dirty="0"/>
              <a:t> (</a:t>
            </a:r>
            <a:r>
              <a:rPr lang="tr-TR" b="1" dirty="0" err="1"/>
              <a:t>chronic</a:t>
            </a:r>
            <a:r>
              <a:rPr lang="tr-TR" dirty="0"/>
              <a:t>):</a:t>
            </a:r>
          </a:p>
          <a:p>
            <a:pPr marL="400050" lvl="1" indent="0">
              <a:buNone/>
            </a:pPr>
            <a:r>
              <a:rPr lang="tr-TR" dirty="0"/>
              <a:t>- </a:t>
            </a:r>
            <a:r>
              <a:rPr lang="tr-TR" dirty="0" err="1"/>
              <a:t>Sentinel</a:t>
            </a:r>
            <a:r>
              <a:rPr lang="tr-TR" dirty="0"/>
              <a:t> pile </a:t>
            </a:r>
            <a:r>
              <a:rPr lang="tr-TR" dirty="0" err="1"/>
              <a:t>or</a:t>
            </a:r>
            <a:r>
              <a:rPr lang="tr-TR" dirty="0"/>
              <a:t> skin </a:t>
            </a:r>
            <a:r>
              <a:rPr lang="tr-TR" dirty="0" err="1"/>
              <a:t>tag</a:t>
            </a:r>
            <a:endParaRPr lang="tr-TR" dirty="0"/>
          </a:p>
          <a:p>
            <a:pPr marL="400050" lvl="1" indent="0">
              <a:buNone/>
            </a:pPr>
            <a:r>
              <a:rPr lang="tr-TR" dirty="0"/>
              <a:t>- </a:t>
            </a:r>
            <a:r>
              <a:rPr lang="tr-TR" dirty="0" err="1"/>
              <a:t>Fissure</a:t>
            </a:r>
            <a:endParaRPr lang="tr-TR" dirty="0"/>
          </a:p>
          <a:p>
            <a:pPr marL="400050" lvl="1" indent="0">
              <a:buNone/>
            </a:pPr>
            <a:r>
              <a:rPr lang="tr-TR" dirty="0"/>
              <a:t>- </a:t>
            </a:r>
            <a:r>
              <a:rPr lang="tr-TR" dirty="0" err="1"/>
              <a:t>Hypertrophied</a:t>
            </a:r>
            <a:r>
              <a:rPr lang="tr-TR" dirty="0"/>
              <a:t> </a:t>
            </a:r>
            <a:r>
              <a:rPr lang="tr-TR" dirty="0" err="1"/>
              <a:t>papilla</a:t>
            </a:r>
            <a:endParaRPr lang="tr-TR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2521" y="3370586"/>
            <a:ext cx="3961479" cy="29281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48275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tr-TR" dirty="0" err="1"/>
              <a:t>Differential</a:t>
            </a:r>
            <a:r>
              <a:rPr lang="tr-TR" dirty="0"/>
              <a:t> </a:t>
            </a:r>
            <a:r>
              <a:rPr lang="tr-TR" dirty="0" err="1"/>
              <a:t>diagnosis</a:t>
            </a:r>
            <a:r>
              <a:rPr lang="tr-TR" dirty="0"/>
              <a:t> </a:t>
            </a:r>
            <a:r>
              <a:rPr lang="tr-TR" dirty="0" err="1"/>
              <a:t>for</a:t>
            </a:r>
            <a:r>
              <a:rPr lang="tr-TR" dirty="0"/>
              <a:t> Anal </a:t>
            </a:r>
            <a:r>
              <a:rPr lang="tr-TR" dirty="0" err="1"/>
              <a:t>Fissure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051720" y="1600200"/>
            <a:ext cx="663508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dirty="0"/>
              <a:t>- </a:t>
            </a:r>
            <a:r>
              <a:rPr lang="tr-TR" dirty="0" err="1"/>
              <a:t>Crohn's</a:t>
            </a:r>
            <a:r>
              <a:rPr lang="tr-TR" dirty="0"/>
              <a:t> </a:t>
            </a:r>
            <a:r>
              <a:rPr lang="tr-TR" dirty="0" err="1"/>
              <a:t>disease</a:t>
            </a:r>
            <a:endParaRPr lang="tr-TR" dirty="0"/>
          </a:p>
          <a:p>
            <a:pPr marL="0" indent="0">
              <a:buNone/>
            </a:pPr>
            <a:r>
              <a:rPr lang="tr-TR" dirty="0"/>
              <a:t>- </a:t>
            </a:r>
            <a:r>
              <a:rPr lang="tr-TR" dirty="0" err="1"/>
              <a:t>Ulcerative</a:t>
            </a:r>
            <a:r>
              <a:rPr lang="tr-TR" dirty="0"/>
              <a:t> </a:t>
            </a:r>
            <a:r>
              <a:rPr lang="tr-TR" dirty="0" err="1"/>
              <a:t>colitis</a:t>
            </a:r>
            <a:endParaRPr lang="tr-TR" dirty="0"/>
          </a:p>
          <a:p>
            <a:pPr marL="0" indent="0">
              <a:buNone/>
            </a:pPr>
            <a:r>
              <a:rPr lang="tr-TR" dirty="0"/>
              <a:t>- </a:t>
            </a:r>
            <a:r>
              <a:rPr lang="tr-TR" dirty="0" err="1"/>
              <a:t>Syphilis</a:t>
            </a:r>
            <a:endParaRPr lang="tr-TR" dirty="0"/>
          </a:p>
          <a:p>
            <a:pPr marL="0" indent="0">
              <a:buNone/>
            </a:pPr>
            <a:r>
              <a:rPr lang="tr-TR" dirty="0"/>
              <a:t>- </a:t>
            </a:r>
            <a:r>
              <a:rPr lang="tr-TR" dirty="0" err="1"/>
              <a:t>Tuberculosis</a:t>
            </a:r>
            <a:endParaRPr lang="tr-TR" dirty="0"/>
          </a:p>
          <a:p>
            <a:pPr marL="0" indent="0">
              <a:buNone/>
            </a:pPr>
            <a:r>
              <a:rPr lang="tr-TR" dirty="0"/>
              <a:t>- </a:t>
            </a:r>
            <a:r>
              <a:rPr lang="tr-TR" dirty="0" err="1"/>
              <a:t>Leukemia</a:t>
            </a:r>
            <a:endParaRPr lang="tr-TR" dirty="0"/>
          </a:p>
          <a:p>
            <a:pPr marL="0" indent="0">
              <a:buNone/>
            </a:pPr>
            <a:r>
              <a:rPr lang="tr-TR" dirty="0"/>
              <a:t>- HIV/AIDS</a:t>
            </a:r>
          </a:p>
          <a:p>
            <a:pPr marL="0" indent="0">
              <a:buNone/>
            </a:pPr>
            <a:r>
              <a:rPr lang="tr-TR" dirty="0"/>
              <a:t>- Anal </a:t>
            </a:r>
            <a:r>
              <a:rPr lang="tr-TR" dirty="0" err="1"/>
              <a:t>cancer</a:t>
            </a:r>
            <a:endParaRPr lang="tr-TR" dirty="0"/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2697929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tr-TR" dirty="0" err="1"/>
              <a:t>Treatment</a:t>
            </a:r>
            <a:r>
              <a:rPr lang="tr-TR" dirty="0"/>
              <a:t> of Anal </a:t>
            </a:r>
            <a:r>
              <a:rPr lang="tr-TR" dirty="0" err="1"/>
              <a:t>Fissure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99592" y="1340768"/>
            <a:ext cx="7797552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tr-TR" dirty="0" err="1"/>
              <a:t>Acute</a:t>
            </a:r>
            <a:r>
              <a:rPr lang="tr-TR" dirty="0"/>
              <a:t> </a:t>
            </a:r>
            <a:r>
              <a:rPr lang="tr-TR" dirty="0" err="1"/>
              <a:t>fissure</a:t>
            </a:r>
            <a:r>
              <a:rPr lang="tr-TR" dirty="0"/>
              <a:t>:</a:t>
            </a:r>
          </a:p>
          <a:p>
            <a:pPr marL="0" indent="0">
              <a:buNone/>
            </a:pPr>
            <a:r>
              <a:rPr lang="tr-TR" dirty="0"/>
              <a:t>- </a:t>
            </a:r>
            <a:r>
              <a:rPr lang="tr-TR" dirty="0" err="1"/>
              <a:t>Diet</a:t>
            </a:r>
            <a:r>
              <a:rPr lang="tr-TR" dirty="0"/>
              <a:t> </a:t>
            </a:r>
            <a:r>
              <a:rPr lang="tr-TR" dirty="0" err="1"/>
              <a:t>high</a:t>
            </a:r>
            <a:r>
              <a:rPr lang="tr-TR" dirty="0"/>
              <a:t> in </a:t>
            </a:r>
            <a:r>
              <a:rPr lang="tr-TR" dirty="0" err="1"/>
              <a:t>fibre</a:t>
            </a:r>
            <a:endParaRPr lang="tr-TR" dirty="0"/>
          </a:p>
          <a:p>
            <a:pPr marL="0" indent="0">
              <a:buNone/>
            </a:pPr>
            <a:r>
              <a:rPr lang="tr-TR" dirty="0"/>
              <a:t>- </a:t>
            </a:r>
            <a:r>
              <a:rPr lang="tr-TR" dirty="0" err="1"/>
              <a:t>Stool</a:t>
            </a:r>
            <a:r>
              <a:rPr lang="tr-TR" dirty="0"/>
              <a:t> </a:t>
            </a:r>
            <a:r>
              <a:rPr lang="tr-TR" dirty="0" err="1"/>
              <a:t>softener</a:t>
            </a:r>
            <a:endParaRPr lang="tr-TR" dirty="0"/>
          </a:p>
          <a:p>
            <a:pPr marL="0" indent="0">
              <a:buNone/>
            </a:pPr>
            <a:r>
              <a:rPr lang="tr-TR" dirty="0"/>
              <a:t>- </a:t>
            </a:r>
            <a:r>
              <a:rPr lang="tr-TR" dirty="0" err="1"/>
              <a:t>Increasing</a:t>
            </a:r>
            <a:r>
              <a:rPr lang="tr-TR" dirty="0"/>
              <a:t> </a:t>
            </a:r>
            <a:r>
              <a:rPr lang="tr-TR" dirty="0" err="1"/>
              <a:t>water</a:t>
            </a:r>
            <a:r>
              <a:rPr lang="tr-TR" dirty="0"/>
              <a:t> </a:t>
            </a:r>
            <a:r>
              <a:rPr lang="tr-TR" dirty="0" err="1"/>
              <a:t>intake</a:t>
            </a:r>
            <a:endParaRPr lang="tr-TR" dirty="0"/>
          </a:p>
          <a:p>
            <a:pPr marL="0" indent="0">
              <a:buNone/>
            </a:pPr>
            <a:r>
              <a:rPr lang="tr-TR" dirty="0"/>
              <a:t>- </a:t>
            </a:r>
            <a:r>
              <a:rPr lang="tr-TR" dirty="0" err="1"/>
              <a:t>Tropical</a:t>
            </a:r>
            <a:r>
              <a:rPr lang="tr-TR" dirty="0"/>
              <a:t> </a:t>
            </a:r>
            <a:r>
              <a:rPr lang="tr-TR" dirty="0" err="1"/>
              <a:t>anesthetics</a:t>
            </a:r>
            <a:r>
              <a:rPr lang="tr-TR" dirty="0"/>
              <a:t> (</a:t>
            </a:r>
            <a:r>
              <a:rPr lang="tr-TR" dirty="0" err="1"/>
              <a:t>lidocaine</a:t>
            </a:r>
            <a:r>
              <a:rPr lang="tr-TR" dirty="0"/>
              <a:t>)</a:t>
            </a:r>
          </a:p>
          <a:p>
            <a:pPr marL="0" indent="0">
              <a:buNone/>
            </a:pPr>
            <a:r>
              <a:rPr lang="tr-TR" dirty="0"/>
              <a:t>- </a:t>
            </a:r>
            <a:r>
              <a:rPr lang="tr-TR" dirty="0" err="1"/>
              <a:t>Warm</a:t>
            </a:r>
            <a:r>
              <a:rPr lang="tr-TR" dirty="0"/>
              <a:t> </a:t>
            </a:r>
            <a:r>
              <a:rPr lang="tr-TR" dirty="0" err="1"/>
              <a:t>sitz</a:t>
            </a:r>
            <a:r>
              <a:rPr lang="tr-TR" dirty="0"/>
              <a:t> </a:t>
            </a:r>
            <a:r>
              <a:rPr lang="tr-TR" dirty="0" err="1"/>
              <a:t>baths</a:t>
            </a:r>
            <a:r>
              <a:rPr lang="tr-TR" dirty="0"/>
              <a:t> (10-15 min. </a:t>
            </a:r>
            <a:r>
              <a:rPr lang="tr-TR" dirty="0" err="1"/>
              <a:t>several</a:t>
            </a:r>
            <a:r>
              <a:rPr lang="tr-TR" dirty="0"/>
              <a:t> </a:t>
            </a:r>
            <a:r>
              <a:rPr lang="tr-TR" dirty="0" err="1"/>
              <a:t>times</a:t>
            </a:r>
            <a:r>
              <a:rPr lang="tr-TR" dirty="0"/>
              <a:t>)</a:t>
            </a:r>
          </a:p>
          <a:p>
            <a:pPr>
              <a:buFontTx/>
              <a:buChar char="-"/>
            </a:pPr>
            <a:r>
              <a:rPr lang="tr-TR" dirty="0" err="1"/>
              <a:t>Narcotic</a:t>
            </a:r>
            <a:r>
              <a:rPr lang="tr-TR" dirty="0"/>
              <a:t> </a:t>
            </a:r>
            <a:r>
              <a:rPr lang="tr-TR" dirty="0" err="1"/>
              <a:t>medications</a:t>
            </a:r>
            <a:r>
              <a:rPr lang="tr-TR" dirty="0"/>
              <a:t> not </a:t>
            </a:r>
            <a:r>
              <a:rPr lang="tr-TR" dirty="0" err="1"/>
              <a:t>recommended</a:t>
            </a:r>
            <a:r>
              <a:rPr lang="tr-TR" dirty="0"/>
              <a:t> (</a:t>
            </a:r>
            <a:r>
              <a:rPr lang="tr-TR" dirty="0" err="1"/>
              <a:t>promote</a:t>
            </a:r>
            <a:r>
              <a:rPr lang="tr-TR" dirty="0"/>
              <a:t> </a:t>
            </a:r>
            <a:r>
              <a:rPr lang="tr-TR" dirty="0" err="1"/>
              <a:t>constipation</a:t>
            </a:r>
            <a:r>
              <a:rPr lang="tr-TR" dirty="0"/>
              <a:t>)</a:t>
            </a:r>
          </a:p>
          <a:p>
            <a:pPr>
              <a:buFontTx/>
              <a:buChar char="-"/>
            </a:pPr>
            <a:endParaRPr lang="tr-TR" dirty="0"/>
          </a:p>
          <a:p>
            <a:pPr>
              <a:buFontTx/>
              <a:buChar char="-"/>
            </a:pPr>
            <a:r>
              <a:rPr lang="en-US" dirty="0"/>
              <a:t>Heals half of acute anal fissures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568294410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dirty="0" err="1"/>
              <a:t>Treatment</a:t>
            </a:r>
            <a:r>
              <a:rPr lang="tr-TR" dirty="0"/>
              <a:t> of </a:t>
            </a:r>
            <a:r>
              <a:rPr lang="tr-TR" dirty="0" err="1"/>
              <a:t>Chronic</a:t>
            </a:r>
            <a:r>
              <a:rPr lang="tr-TR" dirty="0"/>
              <a:t> </a:t>
            </a:r>
            <a:r>
              <a:rPr lang="tr-TR" dirty="0" err="1"/>
              <a:t>fissure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r-TR" dirty="0"/>
              <a:t>- </a:t>
            </a:r>
            <a:r>
              <a:rPr lang="tr-TR" dirty="0" err="1"/>
              <a:t>Nitroglycerin</a:t>
            </a:r>
            <a:r>
              <a:rPr lang="tr-TR" dirty="0"/>
              <a:t> </a:t>
            </a:r>
            <a:r>
              <a:rPr lang="tr-TR" dirty="0" err="1"/>
              <a:t>ointment</a:t>
            </a:r>
            <a:endParaRPr lang="tr-TR" dirty="0"/>
          </a:p>
          <a:p>
            <a:pPr marL="0" indent="0">
              <a:buNone/>
            </a:pPr>
            <a:r>
              <a:rPr lang="tr-TR" dirty="0"/>
              <a:t>- </a:t>
            </a:r>
            <a:r>
              <a:rPr lang="tr-TR" dirty="0" err="1"/>
              <a:t>Calcium</a:t>
            </a:r>
            <a:r>
              <a:rPr lang="tr-TR" dirty="0"/>
              <a:t> </a:t>
            </a:r>
            <a:r>
              <a:rPr lang="tr-TR" dirty="0" err="1"/>
              <a:t>channel</a:t>
            </a:r>
            <a:r>
              <a:rPr lang="tr-TR" dirty="0"/>
              <a:t> </a:t>
            </a:r>
            <a:r>
              <a:rPr lang="tr-TR" dirty="0" err="1"/>
              <a:t>blockers</a:t>
            </a:r>
            <a:endParaRPr lang="tr-TR" dirty="0"/>
          </a:p>
          <a:p>
            <a:pPr marL="0" indent="0">
              <a:buNone/>
            </a:pPr>
            <a:endParaRPr lang="tr-TR" dirty="0"/>
          </a:p>
          <a:p>
            <a:pPr marL="0" indent="0">
              <a:buNone/>
            </a:pPr>
            <a:r>
              <a:rPr lang="tr-TR" dirty="0"/>
              <a:t>- </a:t>
            </a:r>
            <a:r>
              <a:rPr lang="tr-TR" dirty="0" err="1"/>
              <a:t>Botulinum</a:t>
            </a:r>
            <a:r>
              <a:rPr lang="tr-TR" dirty="0"/>
              <a:t> </a:t>
            </a:r>
            <a:r>
              <a:rPr lang="tr-TR" dirty="0" err="1"/>
              <a:t>toxin</a:t>
            </a:r>
            <a:endParaRPr lang="tr-TR" dirty="0"/>
          </a:p>
          <a:p>
            <a:pPr marL="0" indent="0">
              <a:buNone/>
            </a:pPr>
            <a:r>
              <a:rPr lang="tr-TR" dirty="0"/>
              <a:t> </a:t>
            </a:r>
          </a:p>
          <a:p>
            <a:pPr marL="0" indent="0">
              <a:buNone/>
            </a:pPr>
            <a:r>
              <a:rPr lang="tr-TR" dirty="0"/>
              <a:t>- </a:t>
            </a:r>
            <a:r>
              <a:rPr lang="tr-TR" dirty="0" err="1"/>
              <a:t>Surgery</a:t>
            </a:r>
            <a:r>
              <a:rPr lang="tr-TR" dirty="0"/>
              <a:t>: </a:t>
            </a:r>
            <a:r>
              <a:rPr lang="tr-TR" dirty="0" err="1"/>
              <a:t>lateral</a:t>
            </a:r>
            <a:r>
              <a:rPr lang="tr-TR" dirty="0"/>
              <a:t> </a:t>
            </a:r>
            <a:r>
              <a:rPr lang="tr-TR" dirty="0" err="1"/>
              <a:t>internal</a:t>
            </a:r>
            <a:r>
              <a:rPr lang="tr-TR" dirty="0"/>
              <a:t> </a:t>
            </a:r>
            <a:r>
              <a:rPr lang="tr-TR" dirty="0" err="1"/>
              <a:t>sphincterotomy</a:t>
            </a:r>
            <a:r>
              <a:rPr lang="tr-T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75825233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186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188640"/>
            <a:ext cx="7772400" cy="1143000"/>
          </a:xfrm>
        </p:spPr>
        <p:txBody>
          <a:bodyPr/>
          <a:lstStyle/>
          <a:p>
            <a:r>
              <a:rPr lang="tr-TR" altLang="tr-TR" sz="3600" dirty="0" err="1">
                <a:latin typeface="Comic Sans MS" pitchFamily="66" charset="0"/>
              </a:rPr>
              <a:t>Perianal</a:t>
            </a:r>
            <a:r>
              <a:rPr lang="tr-TR" altLang="tr-TR" sz="3600" dirty="0">
                <a:latin typeface="Comic Sans MS" pitchFamily="66" charset="0"/>
              </a:rPr>
              <a:t> </a:t>
            </a:r>
            <a:r>
              <a:rPr lang="tr-TR" altLang="tr-TR" sz="3600" dirty="0" err="1">
                <a:latin typeface="Comic Sans MS" pitchFamily="66" charset="0"/>
              </a:rPr>
              <a:t>Abscess</a:t>
            </a:r>
            <a:endParaRPr lang="tr-TR" altLang="tr-TR" sz="3600" dirty="0">
              <a:latin typeface="Comic Sans MS" pitchFamily="66" charset="0"/>
            </a:endParaRPr>
          </a:p>
        </p:txBody>
      </p:sp>
      <p:pic>
        <p:nvPicPr>
          <p:cNvPr id="349188" name="Picture 4" descr="DSC04506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38823" y="1328116"/>
            <a:ext cx="7133577" cy="4981204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7014750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468101"/>
            <a:ext cx="1618456" cy="2389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39249"/>
            <a:ext cx="8229600" cy="725455"/>
          </a:xfrm>
        </p:spPr>
        <p:txBody>
          <a:bodyPr>
            <a:normAutofit fontScale="90000"/>
          </a:bodyPr>
          <a:lstStyle/>
          <a:p>
            <a:r>
              <a:rPr lang="tr-TR" dirty="0"/>
              <a:t>PERIANAL ABSCESS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1216" y="657649"/>
            <a:ext cx="8229600" cy="4267200"/>
          </a:xfrm>
        </p:spPr>
        <p:txBody>
          <a:bodyPr>
            <a:normAutofit fontScale="92500" lnSpcReduction="20000"/>
          </a:bodyPr>
          <a:lstStyle/>
          <a:p>
            <a:r>
              <a:rPr lang="tr-TR" dirty="0" err="1"/>
              <a:t>Arises</a:t>
            </a:r>
            <a:r>
              <a:rPr lang="tr-TR" dirty="0"/>
              <a:t> </a:t>
            </a:r>
            <a:r>
              <a:rPr lang="tr-TR" dirty="0" err="1"/>
              <a:t>from</a:t>
            </a:r>
            <a:r>
              <a:rPr lang="tr-TR" dirty="0"/>
              <a:t> anal </a:t>
            </a:r>
            <a:r>
              <a:rPr lang="tr-TR" dirty="0" err="1"/>
              <a:t>crypta</a:t>
            </a:r>
            <a:r>
              <a:rPr lang="tr-TR" dirty="0"/>
              <a:t>, </a:t>
            </a:r>
            <a:r>
              <a:rPr lang="tr-TR" dirty="0" err="1"/>
              <a:t>once</a:t>
            </a:r>
            <a:r>
              <a:rPr lang="tr-TR" dirty="0"/>
              <a:t> </a:t>
            </a:r>
            <a:r>
              <a:rPr lang="tr-TR" dirty="0" err="1"/>
              <a:t>one</a:t>
            </a:r>
            <a:r>
              <a:rPr lang="tr-TR" dirty="0"/>
              <a:t> of </a:t>
            </a:r>
            <a:r>
              <a:rPr lang="tr-TR" dirty="0" err="1"/>
              <a:t>the</a:t>
            </a:r>
            <a:r>
              <a:rPr lang="tr-TR" dirty="0"/>
              <a:t> </a:t>
            </a:r>
            <a:r>
              <a:rPr lang="tr-TR" dirty="0" err="1"/>
              <a:t>glands</a:t>
            </a:r>
            <a:r>
              <a:rPr lang="tr-TR" dirty="0"/>
              <a:t> is </a:t>
            </a:r>
            <a:r>
              <a:rPr lang="tr-TR" dirty="0" err="1"/>
              <a:t>obstructed</a:t>
            </a:r>
            <a:r>
              <a:rPr lang="tr-TR" dirty="0"/>
              <a:t> </a:t>
            </a:r>
            <a:r>
              <a:rPr lang="tr-TR" dirty="0" err="1"/>
              <a:t>and</a:t>
            </a:r>
            <a:r>
              <a:rPr lang="tr-TR" dirty="0"/>
              <a:t> </a:t>
            </a:r>
            <a:r>
              <a:rPr lang="tr-TR" dirty="0" err="1"/>
              <a:t>infected</a:t>
            </a:r>
            <a:r>
              <a:rPr lang="tr-TR" dirty="0"/>
              <a:t> a </a:t>
            </a:r>
            <a:r>
              <a:rPr lang="tr-TR" dirty="0" err="1"/>
              <a:t>painfull</a:t>
            </a:r>
            <a:r>
              <a:rPr lang="tr-TR" dirty="0"/>
              <a:t> </a:t>
            </a:r>
            <a:r>
              <a:rPr lang="tr-TR" dirty="0" err="1"/>
              <a:t>swelling</a:t>
            </a:r>
            <a:r>
              <a:rPr lang="tr-TR" dirty="0"/>
              <a:t> </a:t>
            </a:r>
            <a:r>
              <a:rPr lang="tr-TR" dirty="0" err="1"/>
              <a:t>appears</a:t>
            </a:r>
            <a:r>
              <a:rPr lang="tr-TR" dirty="0"/>
              <a:t> in anal </a:t>
            </a:r>
            <a:r>
              <a:rPr lang="tr-TR" dirty="0" err="1"/>
              <a:t>verge</a:t>
            </a:r>
            <a:endParaRPr lang="tr-TR" dirty="0"/>
          </a:p>
          <a:p>
            <a:r>
              <a:rPr lang="tr-TR" dirty="0" err="1"/>
              <a:t>Crohn’s</a:t>
            </a:r>
            <a:r>
              <a:rPr lang="tr-TR" dirty="0"/>
              <a:t> </a:t>
            </a:r>
            <a:r>
              <a:rPr lang="tr-TR" dirty="0" err="1"/>
              <a:t>disease</a:t>
            </a:r>
            <a:r>
              <a:rPr lang="tr-TR" dirty="0"/>
              <a:t>, </a:t>
            </a:r>
            <a:r>
              <a:rPr lang="tr-TR" dirty="0" err="1"/>
              <a:t>tuberculosis</a:t>
            </a:r>
            <a:r>
              <a:rPr lang="tr-TR" dirty="0"/>
              <a:t> </a:t>
            </a:r>
            <a:r>
              <a:rPr lang="tr-TR" dirty="0" err="1"/>
              <a:t>or</a:t>
            </a:r>
            <a:r>
              <a:rPr lang="tr-TR" dirty="0"/>
              <a:t> </a:t>
            </a:r>
            <a:r>
              <a:rPr lang="tr-TR" dirty="0" err="1"/>
              <a:t>trauma</a:t>
            </a:r>
            <a:r>
              <a:rPr lang="tr-TR" dirty="0"/>
              <a:t> </a:t>
            </a:r>
            <a:r>
              <a:rPr lang="tr-TR" dirty="0" err="1"/>
              <a:t>are</a:t>
            </a:r>
            <a:r>
              <a:rPr lang="tr-TR" dirty="0"/>
              <a:t> </a:t>
            </a:r>
            <a:r>
              <a:rPr lang="tr-TR" dirty="0" err="1"/>
              <a:t>rarely</a:t>
            </a:r>
            <a:r>
              <a:rPr lang="tr-TR" dirty="0"/>
              <a:t> </a:t>
            </a:r>
            <a:r>
              <a:rPr lang="tr-TR" dirty="0" err="1"/>
              <a:t>responsible</a:t>
            </a:r>
            <a:r>
              <a:rPr lang="tr-TR" dirty="0"/>
              <a:t> </a:t>
            </a:r>
            <a:r>
              <a:rPr lang="tr-TR" dirty="0" err="1"/>
              <a:t>for</a:t>
            </a:r>
            <a:r>
              <a:rPr lang="tr-TR" dirty="0"/>
              <a:t> </a:t>
            </a:r>
            <a:r>
              <a:rPr lang="tr-TR" dirty="0" err="1"/>
              <a:t>perianal</a:t>
            </a:r>
            <a:r>
              <a:rPr lang="tr-TR" dirty="0"/>
              <a:t> </a:t>
            </a:r>
            <a:r>
              <a:rPr lang="tr-TR" dirty="0" err="1"/>
              <a:t>abscess</a:t>
            </a:r>
            <a:endParaRPr lang="tr-TR" dirty="0"/>
          </a:p>
          <a:p>
            <a:r>
              <a:rPr lang="tr-TR" dirty="0" err="1"/>
              <a:t>Perianal</a:t>
            </a:r>
            <a:r>
              <a:rPr lang="tr-TR" dirty="0"/>
              <a:t> </a:t>
            </a:r>
            <a:r>
              <a:rPr lang="tr-TR" dirty="0" err="1"/>
              <a:t>pain</a:t>
            </a:r>
            <a:r>
              <a:rPr lang="tr-TR" dirty="0"/>
              <a:t>, </a:t>
            </a:r>
            <a:r>
              <a:rPr lang="tr-TR" dirty="0" err="1"/>
              <a:t>fever</a:t>
            </a:r>
            <a:r>
              <a:rPr lang="tr-TR" dirty="0"/>
              <a:t>, </a:t>
            </a:r>
            <a:r>
              <a:rPr lang="tr-TR" dirty="0" err="1"/>
              <a:t>urinary</a:t>
            </a:r>
            <a:r>
              <a:rPr lang="tr-TR" dirty="0"/>
              <a:t> </a:t>
            </a:r>
            <a:r>
              <a:rPr lang="tr-TR" dirty="0" err="1"/>
              <a:t>retantion</a:t>
            </a:r>
            <a:r>
              <a:rPr lang="tr-TR" dirty="0"/>
              <a:t> </a:t>
            </a:r>
            <a:r>
              <a:rPr lang="tr-TR" dirty="0" err="1"/>
              <a:t>and</a:t>
            </a:r>
            <a:r>
              <a:rPr lang="tr-TR" dirty="0"/>
              <a:t> </a:t>
            </a:r>
            <a:r>
              <a:rPr lang="tr-TR" dirty="0" err="1"/>
              <a:t>local</a:t>
            </a:r>
            <a:r>
              <a:rPr lang="tr-TR" dirty="0"/>
              <a:t> </a:t>
            </a:r>
            <a:r>
              <a:rPr lang="tr-TR" dirty="0" err="1"/>
              <a:t>swelling</a:t>
            </a:r>
            <a:r>
              <a:rPr lang="tr-TR" dirty="0"/>
              <a:t> </a:t>
            </a:r>
            <a:r>
              <a:rPr lang="tr-TR" dirty="0" err="1"/>
              <a:t>most</a:t>
            </a:r>
            <a:r>
              <a:rPr lang="tr-TR" dirty="0"/>
              <a:t> </a:t>
            </a:r>
            <a:r>
              <a:rPr lang="tr-TR" dirty="0" err="1"/>
              <a:t>prominent</a:t>
            </a:r>
            <a:r>
              <a:rPr lang="tr-TR" dirty="0"/>
              <a:t> </a:t>
            </a:r>
            <a:r>
              <a:rPr lang="tr-TR" dirty="0" err="1"/>
              <a:t>signs</a:t>
            </a:r>
            <a:endParaRPr lang="tr-TR" dirty="0"/>
          </a:p>
          <a:p>
            <a:r>
              <a:rPr lang="tr-TR" dirty="0" err="1"/>
              <a:t>The</a:t>
            </a:r>
            <a:r>
              <a:rPr lang="tr-TR" dirty="0"/>
              <a:t> </a:t>
            </a:r>
            <a:r>
              <a:rPr lang="tr-TR" dirty="0" err="1"/>
              <a:t>abscess</a:t>
            </a:r>
            <a:r>
              <a:rPr lang="tr-TR" dirty="0"/>
              <a:t> is </a:t>
            </a:r>
            <a:r>
              <a:rPr lang="tr-TR" dirty="0" err="1"/>
              <a:t>classified</a:t>
            </a:r>
            <a:r>
              <a:rPr lang="tr-TR" dirty="0"/>
              <a:t> as </a:t>
            </a:r>
            <a:r>
              <a:rPr lang="tr-TR" dirty="0" err="1"/>
              <a:t>its</a:t>
            </a:r>
            <a:r>
              <a:rPr lang="tr-TR" dirty="0"/>
              <a:t> </a:t>
            </a:r>
            <a:r>
              <a:rPr lang="tr-TR" dirty="0" err="1"/>
              <a:t>spreading</a:t>
            </a:r>
            <a:r>
              <a:rPr lang="tr-TR" dirty="0"/>
              <a:t> </a:t>
            </a:r>
            <a:r>
              <a:rPr lang="tr-TR" dirty="0" err="1"/>
              <a:t>space</a:t>
            </a:r>
            <a:r>
              <a:rPr lang="tr-TR" dirty="0"/>
              <a:t> (perianal, </a:t>
            </a:r>
            <a:r>
              <a:rPr lang="tr-TR" dirty="0" err="1"/>
              <a:t>intersphincteric</a:t>
            </a:r>
            <a:r>
              <a:rPr lang="tr-TR" dirty="0"/>
              <a:t>, </a:t>
            </a:r>
            <a:r>
              <a:rPr lang="tr-TR" dirty="0" err="1"/>
              <a:t>ischiorectal</a:t>
            </a:r>
            <a:r>
              <a:rPr lang="tr-TR" dirty="0"/>
              <a:t> </a:t>
            </a:r>
            <a:r>
              <a:rPr lang="tr-TR" dirty="0" err="1"/>
              <a:t>and</a:t>
            </a:r>
            <a:r>
              <a:rPr lang="tr-TR" dirty="0"/>
              <a:t> </a:t>
            </a:r>
            <a:r>
              <a:rPr lang="tr-TR" dirty="0" err="1"/>
              <a:t>supralevatory</a:t>
            </a:r>
            <a:r>
              <a:rPr lang="tr-TR" dirty="0"/>
              <a:t>)</a:t>
            </a:r>
          </a:p>
        </p:txBody>
      </p:sp>
      <p:pic>
        <p:nvPicPr>
          <p:cNvPr id="46081" name="Picture 1" descr="C:\Users\Cat\Desktop\01c6052031121fde958374a208869bfd_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59832" y="4633391"/>
            <a:ext cx="2667000" cy="2191941"/>
          </a:xfrm>
          <a:prstGeom prst="rect">
            <a:avLst/>
          </a:prstGeom>
          <a:noFill/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729" y="5085184"/>
            <a:ext cx="3625767" cy="15189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Düz Ok Bağlayıcısı 5"/>
          <p:cNvCxnSpPr/>
          <p:nvPr/>
        </p:nvCxnSpPr>
        <p:spPr>
          <a:xfrm flipH="1">
            <a:off x="4716016" y="5085184"/>
            <a:ext cx="684076" cy="759451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53229076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tr-TR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748" y="341065"/>
            <a:ext cx="7710684" cy="5519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8707947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3282" name="Rectangle 2"/>
          <p:cNvSpPr>
            <a:spLocks noGrp="1" noChangeArrowheads="1"/>
          </p:cNvSpPr>
          <p:nvPr>
            <p:ph type="title"/>
          </p:nvPr>
        </p:nvSpPr>
        <p:spPr>
          <a:xfrm>
            <a:off x="755576" y="404664"/>
            <a:ext cx="7772400" cy="609600"/>
          </a:xfrm>
        </p:spPr>
        <p:txBody>
          <a:bodyPr>
            <a:normAutofit fontScale="90000"/>
          </a:bodyPr>
          <a:lstStyle/>
          <a:p>
            <a:r>
              <a:rPr lang="tr-TR" altLang="tr-TR" sz="3600" dirty="0" err="1">
                <a:latin typeface="Comic Sans MS" pitchFamily="66" charset="0"/>
              </a:rPr>
              <a:t>Drainage</a:t>
            </a:r>
            <a:r>
              <a:rPr lang="tr-TR" altLang="tr-TR" sz="3600" dirty="0">
                <a:latin typeface="Comic Sans MS" pitchFamily="66" charset="0"/>
              </a:rPr>
              <a:t> is </a:t>
            </a:r>
            <a:r>
              <a:rPr lang="tr-TR" altLang="tr-TR" sz="3600" dirty="0" err="1">
                <a:latin typeface="Comic Sans MS" pitchFamily="66" charset="0"/>
              </a:rPr>
              <a:t>the</a:t>
            </a:r>
            <a:r>
              <a:rPr lang="tr-TR" altLang="tr-TR" sz="3600" dirty="0">
                <a:latin typeface="Comic Sans MS" pitchFamily="66" charset="0"/>
              </a:rPr>
              <a:t> main </a:t>
            </a:r>
            <a:r>
              <a:rPr lang="tr-TR" altLang="tr-TR" sz="3600" dirty="0" err="1">
                <a:latin typeface="Comic Sans MS" pitchFamily="66" charset="0"/>
              </a:rPr>
              <a:t>treatment</a:t>
            </a:r>
            <a:r>
              <a:rPr lang="tr-TR" altLang="tr-TR" sz="3600" dirty="0">
                <a:latin typeface="Comic Sans MS" pitchFamily="66" charset="0"/>
              </a:rPr>
              <a:t> of </a:t>
            </a:r>
            <a:r>
              <a:rPr lang="tr-TR" altLang="tr-TR" sz="3600" dirty="0" err="1">
                <a:latin typeface="Comic Sans MS" pitchFamily="66" charset="0"/>
              </a:rPr>
              <a:t>perianal</a:t>
            </a:r>
            <a:r>
              <a:rPr lang="tr-TR" altLang="tr-TR" sz="3600" dirty="0">
                <a:latin typeface="Comic Sans MS" pitchFamily="66" charset="0"/>
              </a:rPr>
              <a:t> </a:t>
            </a:r>
            <a:r>
              <a:rPr lang="tr-TR" altLang="tr-TR" sz="3600" dirty="0" err="1">
                <a:latin typeface="Comic Sans MS" pitchFamily="66" charset="0"/>
              </a:rPr>
              <a:t>abscess</a:t>
            </a:r>
            <a:endParaRPr lang="tr-TR" altLang="tr-TR" sz="3600" dirty="0">
              <a:latin typeface="Comic Sans MS" pitchFamily="66" charset="0"/>
            </a:endParaRPr>
          </a:p>
        </p:txBody>
      </p:sp>
      <p:pic>
        <p:nvPicPr>
          <p:cNvPr id="353284" name="Picture 4" descr="DSC04480"/>
          <p:cNvPicPr>
            <a:picLocks noGrp="1" noChangeAspect="1" noChangeArrowheads="1"/>
          </p:cNvPicPr>
          <p:nvPr>
            <p:ph type="clipArt"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83568" y="1412776"/>
            <a:ext cx="7391400" cy="48768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47739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İçerik Yer Tutucusu 4"/>
          <p:cNvSpPr>
            <a:spLocks noGrp="1"/>
          </p:cNvSpPr>
          <p:nvPr>
            <p:ph/>
          </p:nvPr>
        </p:nvSpPr>
        <p:spPr>
          <a:xfrm>
            <a:off x="457200" y="1556791"/>
            <a:ext cx="8229600" cy="2016225"/>
          </a:xfrm>
        </p:spPr>
        <p:txBody>
          <a:bodyPr/>
          <a:lstStyle/>
          <a:p>
            <a:r>
              <a:rPr lang="tr-TR" dirty="0" err="1"/>
              <a:t>Then</a:t>
            </a:r>
            <a:r>
              <a:rPr lang="tr-TR" dirty="0"/>
              <a:t> </a:t>
            </a:r>
            <a:r>
              <a:rPr lang="tr-TR" dirty="0" err="1"/>
              <a:t>what</a:t>
            </a:r>
            <a:r>
              <a:rPr lang="tr-TR" dirty="0"/>
              <a:t>?</a:t>
            </a:r>
          </a:p>
          <a:p>
            <a:r>
              <a:rPr lang="tr-TR" dirty="0"/>
              <a:t>50% of anal </a:t>
            </a:r>
            <a:r>
              <a:rPr lang="tr-TR" dirty="0" err="1"/>
              <a:t>abscesses</a:t>
            </a:r>
            <a:r>
              <a:rPr lang="tr-TR" dirty="0"/>
              <a:t> </a:t>
            </a:r>
            <a:r>
              <a:rPr lang="tr-TR" dirty="0" err="1"/>
              <a:t>turn</a:t>
            </a:r>
            <a:r>
              <a:rPr lang="tr-TR" dirty="0"/>
              <a:t> </a:t>
            </a:r>
            <a:r>
              <a:rPr lang="tr-TR" dirty="0" err="1"/>
              <a:t>to</a:t>
            </a:r>
            <a:r>
              <a:rPr lang="tr-TR" dirty="0"/>
              <a:t> </a:t>
            </a:r>
            <a:r>
              <a:rPr lang="tr-TR" dirty="0" err="1"/>
              <a:t>become</a:t>
            </a:r>
            <a:r>
              <a:rPr lang="tr-TR" dirty="0"/>
              <a:t> anal </a:t>
            </a:r>
            <a:r>
              <a:rPr lang="tr-TR" dirty="0" err="1"/>
              <a:t>fistulae</a:t>
            </a:r>
            <a:endParaRPr lang="tr-TR" dirty="0"/>
          </a:p>
        </p:txBody>
      </p:sp>
      <p:sp>
        <p:nvSpPr>
          <p:cNvPr id="6" name="Metin kutusu 5"/>
          <p:cNvSpPr txBox="1"/>
          <p:nvPr/>
        </p:nvSpPr>
        <p:spPr>
          <a:xfrm>
            <a:off x="395536" y="4005064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dirty="0" err="1"/>
              <a:t>Fistula</a:t>
            </a:r>
            <a:r>
              <a:rPr lang="tr-TR" dirty="0"/>
              <a:t>: An </a:t>
            </a:r>
            <a:r>
              <a:rPr lang="tr-TR" dirty="0" err="1"/>
              <a:t>abnormal</a:t>
            </a:r>
            <a:r>
              <a:rPr lang="tr-TR" dirty="0"/>
              <a:t> </a:t>
            </a:r>
            <a:r>
              <a:rPr lang="tr-TR" dirty="0" err="1"/>
              <a:t>tract</a:t>
            </a:r>
            <a:r>
              <a:rPr lang="tr-TR" dirty="0"/>
              <a:t> </a:t>
            </a:r>
            <a:r>
              <a:rPr lang="tr-TR" dirty="0" err="1"/>
              <a:t>between</a:t>
            </a:r>
            <a:r>
              <a:rPr lang="tr-TR" dirty="0"/>
              <a:t> </a:t>
            </a:r>
            <a:r>
              <a:rPr lang="tr-TR" dirty="0" err="1"/>
              <a:t>two</a:t>
            </a:r>
            <a:r>
              <a:rPr lang="tr-TR" dirty="0"/>
              <a:t> </a:t>
            </a:r>
            <a:r>
              <a:rPr lang="tr-TR" dirty="0" err="1"/>
              <a:t>bodily</a:t>
            </a:r>
            <a:r>
              <a:rPr lang="tr-TR" dirty="0"/>
              <a:t> </a:t>
            </a:r>
            <a:r>
              <a:rPr lang="tr-TR" dirty="0" err="1"/>
              <a:t>spaces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6459805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395536" y="260648"/>
            <a:ext cx="7772400" cy="792088"/>
          </a:xfrm>
        </p:spPr>
        <p:txBody>
          <a:bodyPr>
            <a:normAutofit fontScale="90000"/>
          </a:bodyPr>
          <a:lstStyle/>
          <a:p>
            <a:r>
              <a:rPr lang="tr-TR" altLang="tr-TR" sz="4000" dirty="0"/>
              <a:t>PARKS </a:t>
            </a:r>
            <a:r>
              <a:rPr lang="tr-TR" altLang="tr-TR" sz="4000" dirty="0" err="1"/>
              <a:t>Classification</a:t>
            </a:r>
            <a:r>
              <a:rPr lang="tr-TR" altLang="tr-TR" sz="4000" dirty="0"/>
              <a:t> of </a:t>
            </a:r>
            <a:r>
              <a:rPr lang="tr-TR" altLang="tr-TR" sz="4000" dirty="0" err="1"/>
              <a:t>Perianal</a:t>
            </a:r>
            <a:r>
              <a:rPr lang="tr-TR" altLang="tr-TR" sz="4000" dirty="0"/>
              <a:t> </a:t>
            </a:r>
            <a:r>
              <a:rPr lang="tr-TR" altLang="tr-TR" sz="4000" dirty="0" err="1"/>
              <a:t>Fistulas</a:t>
            </a:r>
            <a:endParaRPr lang="tr-TR" altLang="tr-TR" sz="4000" dirty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4532" y="1628800"/>
            <a:ext cx="8229600" cy="5040560"/>
          </a:xfrm>
        </p:spPr>
        <p:txBody>
          <a:bodyPr>
            <a:normAutofit fontScale="92500" lnSpcReduction="10000"/>
          </a:bodyPr>
          <a:lstStyle/>
          <a:p>
            <a:r>
              <a:rPr lang="tr-TR" altLang="tr-TR" dirty="0" err="1"/>
              <a:t>Intersphincteric</a:t>
            </a:r>
            <a:r>
              <a:rPr lang="tr-TR" altLang="tr-TR" dirty="0"/>
              <a:t> </a:t>
            </a:r>
            <a:r>
              <a:rPr lang="tr-TR" altLang="tr-TR" dirty="0" err="1"/>
              <a:t>fistula</a:t>
            </a:r>
            <a:r>
              <a:rPr lang="tr-TR" altLang="tr-TR" dirty="0"/>
              <a:t> (%50)</a:t>
            </a:r>
          </a:p>
          <a:p>
            <a:endParaRPr lang="tr-TR" altLang="tr-TR" dirty="0"/>
          </a:p>
          <a:p>
            <a:endParaRPr lang="tr-TR" altLang="tr-TR" dirty="0"/>
          </a:p>
          <a:p>
            <a:r>
              <a:rPr lang="tr-TR" altLang="tr-TR" dirty="0" err="1"/>
              <a:t>Transsphincteric</a:t>
            </a:r>
            <a:r>
              <a:rPr lang="tr-TR" altLang="tr-TR" dirty="0"/>
              <a:t> </a:t>
            </a:r>
            <a:r>
              <a:rPr lang="tr-TR" altLang="tr-TR" dirty="0" err="1"/>
              <a:t>fistula</a:t>
            </a:r>
            <a:r>
              <a:rPr lang="tr-TR" altLang="tr-TR" dirty="0"/>
              <a:t> (% 30)</a:t>
            </a:r>
          </a:p>
          <a:p>
            <a:endParaRPr lang="tr-TR" altLang="tr-TR" dirty="0"/>
          </a:p>
          <a:p>
            <a:endParaRPr lang="tr-TR" altLang="tr-TR" dirty="0"/>
          </a:p>
          <a:p>
            <a:r>
              <a:rPr lang="tr-TR" altLang="tr-TR" dirty="0" err="1"/>
              <a:t>Suprasphincteric</a:t>
            </a:r>
            <a:r>
              <a:rPr lang="tr-TR" altLang="tr-TR" dirty="0"/>
              <a:t> </a:t>
            </a:r>
            <a:r>
              <a:rPr lang="tr-TR" altLang="tr-TR" dirty="0" err="1"/>
              <a:t>fistula</a:t>
            </a:r>
            <a:r>
              <a:rPr lang="tr-TR" altLang="tr-TR" dirty="0"/>
              <a:t> (% 15)</a:t>
            </a:r>
          </a:p>
          <a:p>
            <a:endParaRPr lang="tr-TR" altLang="tr-TR" dirty="0"/>
          </a:p>
          <a:p>
            <a:endParaRPr lang="tr-TR" altLang="tr-TR" dirty="0"/>
          </a:p>
          <a:p>
            <a:r>
              <a:rPr lang="tr-TR" altLang="tr-TR" dirty="0" err="1"/>
              <a:t>Extrasphincteric</a:t>
            </a:r>
            <a:r>
              <a:rPr lang="tr-TR" altLang="tr-TR" dirty="0"/>
              <a:t> </a:t>
            </a:r>
            <a:r>
              <a:rPr lang="tr-TR" altLang="tr-TR" dirty="0" err="1"/>
              <a:t>fistula</a:t>
            </a:r>
            <a:r>
              <a:rPr lang="tr-TR" altLang="tr-TR" dirty="0"/>
              <a:t> (% 5)</a:t>
            </a:r>
          </a:p>
          <a:p>
            <a:endParaRPr lang="tr-TR" altLang="tr-TR" dirty="0"/>
          </a:p>
        </p:txBody>
      </p:sp>
      <p:graphicFrame>
        <p:nvGraphicFramePr>
          <p:cNvPr id="10244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34300948"/>
              </p:ext>
            </p:extLst>
          </p:nvPr>
        </p:nvGraphicFramePr>
        <p:xfrm>
          <a:off x="5004048" y="1196752"/>
          <a:ext cx="960438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0" name="Bitmap Image" r:id="rId3" imgW="3809524" imgH="3933333" progId="PBrush">
                  <p:embed/>
                </p:oleObj>
              </mc:Choice>
              <mc:Fallback>
                <p:oleObj name="Bitmap Image" r:id="rId3" imgW="3809524" imgH="3933333" progId="PBrush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04048" y="1196752"/>
                        <a:ext cx="960438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5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8482618"/>
              </p:ext>
            </p:extLst>
          </p:nvPr>
        </p:nvGraphicFramePr>
        <p:xfrm>
          <a:off x="5220072" y="2276872"/>
          <a:ext cx="993775" cy="1371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1" name="Bitmap Image" r:id="rId5" imgW="2362530" imgH="3266667" progId="PBrush">
                  <p:embed/>
                </p:oleObj>
              </mc:Choice>
              <mc:Fallback>
                <p:oleObj name="Bitmap Image" r:id="rId5" imgW="2362530" imgH="3266667" progId="PBrush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0072" y="2276872"/>
                        <a:ext cx="993775" cy="1371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6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37545315"/>
              </p:ext>
            </p:extLst>
          </p:nvPr>
        </p:nvGraphicFramePr>
        <p:xfrm>
          <a:off x="5364088" y="3573016"/>
          <a:ext cx="1047750" cy="144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2" name="Bitmap Image" r:id="rId7" imgW="2362530" imgH="3266667" progId="PBrush">
                  <p:embed/>
                </p:oleObj>
              </mc:Choice>
              <mc:Fallback>
                <p:oleObj name="Bitmap Image" r:id="rId7" imgW="2362530" imgH="3266667" progId="PBrush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64088" y="3573016"/>
                        <a:ext cx="1047750" cy="1447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7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74780043"/>
              </p:ext>
            </p:extLst>
          </p:nvPr>
        </p:nvGraphicFramePr>
        <p:xfrm>
          <a:off x="5076056" y="5157192"/>
          <a:ext cx="893763" cy="16070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93" name="Bitmap Image" r:id="rId9" imgW="1724266" imgH="2790476" progId="PBrush">
                  <p:embed/>
                </p:oleObj>
              </mc:Choice>
              <mc:Fallback>
                <p:oleObj name="Bitmap Image" r:id="rId9" imgW="1724266" imgH="2790476" progId="PBrush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76056" y="5157192"/>
                        <a:ext cx="893763" cy="160706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8198" name="Picture 6" descr="C:\Users\Cat\Desktop\open-uri20120929-16027-a9p9b8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948264" y="4077072"/>
            <a:ext cx="1828800" cy="2438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0057721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818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57200"/>
            <a:ext cx="7772400" cy="609600"/>
          </a:xfrm>
        </p:spPr>
        <p:txBody>
          <a:bodyPr/>
          <a:lstStyle/>
          <a:p>
            <a:r>
              <a:rPr lang="tr-TR" altLang="tr-TR" sz="3200" dirty="0" err="1">
                <a:latin typeface="Comic Sans MS" pitchFamily="66" charset="0"/>
              </a:rPr>
              <a:t>Complex</a:t>
            </a:r>
            <a:r>
              <a:rPr lang="tr-TR" altLang="tr-TR" sz="3200" dirty="0">
                <a:latin typeface="Comic Sans MS" pitchFamily="66" charset="0"/>
              </a:rPr>
              <a:t> </a:t>
            </a:r>
            <a:r>
              <a:rPr lang="tr-TR" altLang="tr-TR" sz="3200" dirty="0" err="1">
                <a:latin typeface="Comic Sans MS" pitchFamily="66" charset="0"/>
              </a:rPr>
              <a:t>Anorectal</a:t>
            </a:r>
            <a:r>
              <a:rPr lang="tr-TR" altLang="tr-TR" sz="3200" dirty="0">
                <a:latin typeface="Comic Sans MS" pitchFamily="66" charset="0"/>
              </a:rPr>
              <a:t> </a:t>
            </a:r>
            <a:r>
              <a:rPr lang="tr-TR" altLang="tr-TR" sz="3200" dirty="0" err="1">
                <a:latin typeface="Comic Sans MS" pitchFamily="66" charset="0"/>
              </a:rPr>
              <a:t>Fistula</a:t>
            </a:r>
            <a:endParaRPr lang="tr-TR" altLang="tr-TR" sz="3200" dirty="0">
              <a:latin typeface="Comic Sans MS" pitchFamily="66" charset="0"/>
            </a:endParaRPr>
          </a:p>
        </p:txBody>
      </p:sp>
      <p:pic>
        <p:nvPicPr>
          <p:cNvPr id="290820" name="Picture 4" descr="DSC0029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1295400"/>
            <a:ext cx="7620000" cy="5257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776101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Rectovaginal</a:t>
            </a:r>
            <a:r>
              <a:rPr lang="tr-TR" dirty="0" smtClean="0"/>
              <a:t> </a:t>
            </a:r>
            <a:r>
              <a:rPr lang="tr-TR" dirty="0" err="1" smtClean="0"/>
              <a:t>Fistula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smtClean="0"/>
              <a:t>An </a:t>
            </a:r>
            <a:r>
              <a:rPr lang="tr-TR" dirty="0" err="1" smtClean="0"/>
              <a:t>opening</a:t>
            </a:r>
            <a:r>
              <a:rPr lang="tr-TR" dirty="0" smtClean="0"/>
              <a:t> </a:t>
            </a:r>
            <a:r>
              <a:rPr lang="tr-TR" dirty="0" err="1" smtClean="0"/>
              <a:t>between</a:t>
            </a:r>
            <a:r>
              <a:rPr lang="tr-TR" dirty="0" smtClean="0"/>
              <a:t> </a:t>
            </a:r>
            <a:r>
              <a:rPr lang="tr-TR" dirty="0" err="1"/>
              <a:t>v</a:t>
            </a:r>
            <a:r>
              <a:rPr lang="tr-TR" dirty="0" err="1" smtClean="0"/>
              <a:t>agina</a:t>
            </a:r>
            <a:r>
              <a:rPr lang="tr-TR" dirty="0" smtClean="0"/>
              <a:t> </a:t>
            </a:r>
            <a:r>
              <a:rPr lang="tr-TR" dirty="0" err="1" smtClean="0"/>
              <a:t>and</a:t>
            </a:r>
            <a:r>
              <a:rPr lang="tr-TR" dirty="0" smtClean="0"/>
              <a:t> </a:t>
            </a:r>
            <a:r>
              <a:rPr lang="tr-TR" dirty="0" err="1" smtClean="0"/>
              <a:t>rectum</a:t>
            </a:r>
            <a:r>
              <a:rPr lang="tr-TR" dirty="0" smtClean="0"/>
              <a:t> </a:t>
            </a:r>
          </a:p>
          <a:p>
            <a:r>
              <a:rPr lang="tr-TR" dirty="0" err="1" smtClean="0"/>
              <a:t>Obstetric</a:t>
            </a:r>
            <a:r>
              <a:rPr lang="tr-TR" dirty="0" smtClean="0"/>
              <a:t> </a:t>
            </a:r>
            <a:r>
              <a:rPr lang="tr-TR" dirty="0" err="1" smtClean="0"/>
              <a:t>causes</a:t>
            </a:r>
            <a:r>
              <a:rPr lang="tr-TR" dirty="0" smtClean="0"/>
              <a:t> </a:t>
            </a:r>
            <a:r>
              <a:rPr lang="tr-TR" dirty="0" err="1" smtClean="0"/>
              <a:t>are</a:t>
            </a:r>
            <a:r>
              <a:rPr lang="tr-TR" dirty="0" smtClean="0"/>
              <a:t> </a:t>
            </a:r>
            <a:r>
              <a:rPr lang="tr-TR" dirty="0" err="1" smtClean="0"/>
              <a:t>predominant</a:t>
            </a:r>
            <a:r>
              <a:rPr lang="tr-TR" dirty="0" smtClean="0"/>
              <a:t> in </a:t>
            </a:r>
            <a:r>
              <a:rPr lang="tr-TR" dirty="0" err="1" smtClean="0"/>
              <a:t>aetiology</a:t>
            </a:r>
            <a:endParaRPr lang="tr-TR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3928" y="2962267"/>
            <a:ext cx="1424160" cy="3158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017870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:\KOLON REKTUM\PİLONİDAL SİNÜS\PS11.BM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2922" y="4077072"/>
            <a:ext cx="1755949" cy="2780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tr-TR" dirty="0" err="1"/>
              <a:t>Pilonidal</a:t>
            </a:r>
            <a:r>
              <a:rPr lang="tr-TR" dirty="0"/>
              <a:t> </a:t>
            </a:r>
            <a:r>
              <a:rPr lang="tr-TR" dirty="0" err="1"/>
              <a:t>Sinus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95536" y="1268760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tr-TR" dirty="0"/>
              <a:t>A </a:t>
            </a:r>
            <a:r>
              <a:rPr lang="tr-TR" dirty="0" err="1"/>
              <a:t>midline</a:t>
            </a:r>
            <a:r>
              <a:rPr lang="tr-TR" dirty="0"/>
              <a:t> </a:t>
            </a:r>
            <a:r>
              <a:rPr lang="tr-TR" dirty="0" err="1"/>
              <a:t>sinus</a:t>
            </a:r>
            <a:r>
              <a:rPr lang="tr-TR" dirty="0"/>
              <a:t> on </a:t>
            </a:r>
            <a:r>
              <a:rPr lang="tr-TR" dirty="0" err="1"/>
              <a:t>postsacral</a:t>
            </a:r>
            <a:r>
              <a:rPr lang="tr-TR" dirty="0"/>
              <a:t> </a:t>
            </a:r>
            <a:r>
              <a:rPr lang="tr-TR" dirty="0" err="1"/>
              <a:t>intergluteal</a:t>
            </a:r>
            <a:r>
              <a:rPr lang="tr-TR" dirty="0"/>
              <a:t> </a:t>
            </a:r>
            <a:r>
              <a:rPr lang="tr-TR" dirty="0" err="1"/>
              <a:t>sulcus</a:t>
            </a:r>
            <a:r>
              <a:rPr lang="tr-TR" dirty="0"/>
              <a:t> of skin</a:t>
            </a:r>
          </a:p>
          <a:p>
            <a:r>
              <a:rPr lang="tr-TR" dirty="0" err="1"/>
              <a:t>Congenital</a:t>
            </a:r>
            <a:r>
              <a:rPr lang="tr-TR" dirty="0"/>
              <a:t> / </a:t>
            </a:r>
            <a:r>
              <a:rPr lang="tr-TR" dirty="0" err="1"/>
              <a:t>acquired</a:t>
            </a:r>
            <a:r>
              <a:rPr lang="tr-TR" dirty="0"/>
              <a:t> ?</a:t>
            </a:r>
          </a:p>
          <a:p>
            <a:r>
              <a:rPr lang="tr-TR" dirty="0"/>
              <a:t>Starts as </a:t>
            </a:r>
            <a:r>
              <a:rPr lang="tr-TR" dirty="0" err="1"/>
              <a:t>folliculitis</a:t>
            </a:r>
            <a:endParaRPr lang="tr-TR" dirty="0"/>
          </a:p>
          <a:p>
            <a:r>
              <a:rPr lang="tr-TR" dirty="0" err="1"/>
              <a:t>Differential</a:t>
            </a:r>
            <a:r>
              <a:rPr lang="tr-TR" dirty="0"/>
              <a:t> </a:t>
            </a:r>
            <a:r>
              <a:rPr lang="tr-TR" dirty="0" err="1"/>
              <a:t>diagnosis</a:t>
            </a:r>
            <a:r>
              <a:rPr lang="tr-TR" dirty="0"/>
              <a:t>: Simple </a:t>
            </a:r>
            <a:r>
              <a:rPr lang="tr-TR" dirty="0" err="1"/>
              <a:t>folliculitis</a:t>
            </a:r>
            <a:r>
              <a:rPr lang="tr-TR" dirty="0"/>
              <a:t>, anal </a:t>
            </a:r>
            <a:r>
              <a:rPr lang="tr-TR" dirty="0" err="1"/>
              <a:t>fistula</a:t>
            </a:r>
            <a:r>
              <a:rPr lang="tr-TR" dirty="0"/>
              <a:t>, </a:t>
            </a:r>
            <a:r>
              <a:rPr lang="tr-TR" dirty="0" err="1"/>
              <a:t>hydradenitis</a:t>
            </a:r>
            <a:endParaRPr lang="tr-TR" dirty="0"/>
          </a:p>
          <a:p>
            <a:r>
              <a:rPr lang="tr-TR" dirty="0" err="1"/>
              <a:t>Treatment</a:t>
            </a:r>
            <a:endParaRPr lang="tr-TR" dirty="0"/>
          </a:p>
          <a:p>
            <a:pPr lvl="1"/>
            <a:r>
              <a:rPr lang="tr-TR" dirty="0" err="1"/>
              <a:t>acute</a:t>
            </a:r>
            <a:r>
              <a:rPr lang="tr-TR" dirty="0"/>
              <a:t>: </a:t>
            </a:r>
            <a:r>
              <a:rPr lang="tr-TR" dirty="0" err="1"/>
              <a:t>irrigation</a:t>
            </a:r>
            <a:r>
              <a:rPr lang="tr-TR" dirty="0"/>
              <a:t> </a:t>
            </a:r>
            <a:r>
              <a:rPr lang="tr-TR" dirty="0" err="1"/>
              <a:t>and</a:t>
            </a:r>
            <a:r>
              <a:rPr lang="tr-TR" dirty="0"/>
              <a:t> </a:t>
            </a:r>
            <a:r>
              <a:rPr lang="tr-TR" dirty="0" err="1"/>
              <a:t>drainage</a:t>
            </a:r>
            <a:endParaRPr lang="tr-TR" dirty="0"/>
          </a:p>
          <a:p>
            <a:pPr lvl="1"/>
            <a:r>
              <a:rPr lang="tr-TR" dirty="0" err="1"/>
              <a:t>chronic</a:t>
            </a:r>
            <a:r>
              <a:rPr lang="tr-TR" dirty="0"/>
              <a:t>: </a:t>
            </a:r>
            <a:r>
              <a:rPr lang="tr-TR" dirty="0" err="1"/>
              <a:t>excision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15897271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200" y="2209800"/>
            <a:ext cx="6705600" cy="358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5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altLang="tr-TR" sz="4000" dirty="0" err="1">
                <a:latin typeface="Arial" charset="0"/>
              </a:rPr>
              <a:t>Pilonidal</a:t>
            </a:r>
            <a:r>
              <a:rPr lang="tr-TR" altLang="tr-TR" sz="4000" dirty="0">
                <a:latin typeface="Arial" charset="0"/>
              </a:rPr>
              <a:t> </a:t>
            </a:r>
            <a:r>
              <a:rPr lang="tr-TR" altLang="tr-TR" sz="4000" dirty="0" err="1">
                <a:latin typeface="Arial" charset="0"/>
              </a:rPr>
              <a:t>Sinus</a:t>
            </a:r>
            <a:endParaRPr lang="en-US" altLang="tr-TR" sz="4000" dirty="0">
              <a:latin typeface="Arial" charset="0"/>
            </a:endParaRPr>
          </a:p>
        </p:txBody>
      </p:sp>
      <p:sp>
        <p:nvSpPr>
          <p:cNvPr id="135171" name="Rectangle 3"/>
          <p:cNvSpPr>
            <a:spLocks noChangeArrowheads="1"/>
          </p:cNvSpPr>
          <p:nvPr/>
        </p:nvSpPr>
        <p:spPr bwMode="auto">
          <a:xfrm>
            <a:off x="4479925" y="3048000"/>
            <a:ext cx="1841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</a:defRPr>
            </a:lvl9pPr>
          </a:lstStyle>
          <a:p>
            <a:endParaRPr lang="tr-TR" altLang="tr-TR" sz="4400">
              <a:solidFill>
                <a:schemeClr val="tx2"/>
              </a:solidFill>
              <a:latin typeface="Times"/>
            </a:endParaRPr>
          </a:p>
        </p:txBody>
      </p:sp>
      <p:sp>
        <p:nvSpPr>
          <p:cNvPr id="2" name="Metin kutusu 1"/>
          <p:cNvSpPr txBox="1"/>
          <p:nvPr/>
        </p:nvSpPr>
        <p:spPr>
          <a:xfrm>
            <a:off x="1219200" y="5373216"/>
            <a:ext cx="976536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55122124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476672"/>
            <a:ext cx="77724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tr-TR" altLang="tr-TR" sz="4000" dirty="0" err="1">
                <a:latin typeface="Arial" charset="0"/>
              </a:rPr>
              <a:t>Condyloma</a:t>
            </a:r>
            <a:r>
              <a:rPr lang="tr-TR" altLang="tr-TR" sz="4000" dirty="0">
                <a:latin typeface="Arial" charset="0"/>
              </a:rPr>
              <a:t> </a:t>
            </a:r>
            <a:r>
              <a:rPr lang="tr-TR" altLang="tr-TR" sz="4000" dirty="0" err="1">
                <a:latin typeface="Arial" charset="0"/>
              </a:rPr>
              <a:t>accuminata</a:t>
            </a:r>
            <a:r>
              <a:rPr lang="tr-TR" altLang="tr-TR" dirty="0">
                <a:latin typeface="Arial" charset="0"/>
              </a:rPr>
              <a:t/>
            </a:r>
            <a:br>
              <a:rPr lang="tr-TR" altLang="tr-TR" dirty="0">
                <a:latin typeface="Arial" charset="0"/>
              </a:rPr>
            </a:br>
            <a:r>
              <a:rPr lang="tr-TR" altLang="tr-TR" sz="3600" dirty="0">
                <a:latin typeface="Arial" charset="0"/>
              </a:rPr>
              <a:t>(anal </a:t>
            </a:r>
            <a:r>
              <a:rPr lang="tr-TR" altLang="tr-TR" sz="3600" dirty="0" err="1">
                <a:latin typeface="Arial" charset="0"/>
              </a:rPr>
              <a:t>warts</a:t>
            </a:r>
            <a:r>
              <a:rPr lang="tr-TR" altLang="tr-TR" sz="3600" dirty="0">
                <a:latin typeface="Arial" charset="0"/>
              </a:rPr>
              <a:t>)</a:t>
            </a:r>
            <a:endParaRPr lang="en-US" altLang="tr-TR" sz="3600" dirty="0">
              <a:latin typeface="Arial" charset="0"/>
            </a:endParaRPr>
          </a:p>
        </p:txBody>
      </p:sp>
      <p:pic>
        <p:nvPicPr>
          <p:cNvPr id="139267" name="Picture 3" descr="DSC0449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2164" y="1916832"/>
            <a:ext cx="6400800" cy="430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775124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altLang="tr-TR" sz="4000" dirty="0" err="1">
                <a:latin typeface="Arial" charset="0"/>
              </a:rPr>
              <a:t>Giant</a:t>
            </a:r>
            <a:r>
              <a:rPr lang="tr-TR" altLang="tr-TR" sz="4000" dirty="0">
                <a:latin typeface="Arial" charset="0"/>
              </a:rPr>
              <a:t> </a:t>
            </a:r>
            <a:r>
              <a:rPr lang="tr-TR" altLang="tr-TR" sz="4000" dirty="0" err="1">
                <a:latin typeface="Arial" charset="0"/>
              </a:rPr>
              <a:t>Condyloma</a:t>
            </a:r>
            <a:r>
              <a:rPr lang="tr-TR" altLang="tr-TR" sz="4000" dirty="0">
                <a:latin typeface="Arial" charset="0"/>
              </a:rPr>
              <a:t> </a:t>
            </a:r>
            <a:r>
              <a:rPr lang="tr-TR" altLang="tr-TR" sz="4000" dirty="0" err="1">
                <a:latin typeface="Arial" charset="0"/>
              </a:rPr>
              <a:t>accuminata</a:t>
            </a:r>
            <a:endParaRPr lang="en-US" altLang="tr-TR" sz="4000" dirty="0">
              <a:latin typeface="Arial" charset="0"/>
            </a:endParaRPr>
          </a:p>
        </p:txBody>
      </p:sp>
      <p:pic>
        <p:nvPicPr>
          <p:cNvPr id="1402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600200"/>
            <a:ext cx="6934200" cy="505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76082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tr-TR" altLang="tr-TR" dirty="0" err="1">
                <a:latin typeface="Arial" charset="0"/>
              </a:rPr>
              <a:t>Condyloma</a:t>
            </a:r>
            <a:r>
              <a:rPr lang="tr-TR" altLang="tr-TR" dirty="0">
                <a:latin typeface="Arial" charset="0"/>
              </a:rPr>
              <a:t> </a:t>
            </a:r>
            <a:r>
              <a:rPr lang="tr-TR" altLang="tr-TR" dirty="0" err="1">
                <a:latin typeface="Arial" charset="0"/>
              </a:rPr>
              <a:t>accuminata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/>
          <a:lstStyle/>
          <a:p>
            <a:r>
              <a:rPr lang="tr-TR" dirty="0" err="1"/>
              <a:t>Sexually</a:t>
            </a:r>
            <a:r>
              <a:rPr lang="tr-TR" dirty="0"/>
              <a:t> </a:t>
            </a:r>
            <a:r>
              <a:rPr lang="tr-TR" dirty="0" err="1"/>
              <a:t>transmitted</a:t>
            </a:r>
            <a:r>
              <a:rPr lang="tr-TR" dirty="0"/>
              <a:t> </a:t>
            </a:r>
            <a:r>
              <a:rPr lang="tr-TR" dirty="0" err="1"/>
              <a:t>disease</a:t>
            </a:r>
            <a:endParaRPr lang="tr-TR" dirty="0"/>
          </a:p>
          <a:p>
            <a:r>
              <a:rPr lang="tr-TR" altLang="tr-TR" dirty="0">
                <a:latin typeface="Arial" charset="0"/>
              </a:rPr>
              <a:t>Human </a:t>
            </a:r>
            <a:r>
              <a:rPr lang="tr-TR" altLang="tr-TR" dirty="0" err="1">
                <a:latin typeface="Arial" charset="0"/>
              </a:rPr>
              <a:t>papilloma</a:t>
            </a:r>
            <a:r>
              <a:rPr lang="tr-TR" altLang="tr-TR" dirty="0">
                <a:latin typeface="Arial" charset="0"/>
              </a:rPr>
              <a:t> </a:t>
            </a:r>
            <a:r>
              <a:rPr lang="tr-TR" altLang="tr-TR" dirty="0" err="1">
                <a:latin typeface="Arial" charset="0"/>
              </a:rPr>
              <a:t>virus</a:t>
            </a:r>
            <a:r>
              <a:rPr lang="tr-TR" altLang="tr-TR" dirty="0">
                <a:latin typeface="Arial" charset="0"/>
              </a:rPr>
              <a:t> (HPV) </a:t>
            </a:r>
          </a:p>
          <a:p>
            <a:r>
              <a:rPr lang="tr-TR" dirty="0" err="1"/>
              <a:t>Over</a:t>
            </a:r>
            <a:r>
              <a:rPr lang="tr-TR" dirty="0"/>
              <a:t> 100 </a:t>
            </a:r>
            <a:r>
              <a:rPr lang="tr-TR" dirty="0" err="1"/>
              <a:t>genotypes</a:t>
            </a:r>
            <a:r>
              <a:rPr lang="tr-TR" dirty="0"/>
              <a:t> of HPV </a:t>
            </a:r>
            <a:r>
              <a:rPr lang="tr-TR" dirty="0" err="1"/>
              <a:t>virus</a:t>
            </a:r>
            <a:endParaRPr lang="tr-TR" dirty="0"/>
          </a:p>
          <a:p>
            <a:r>
              <a:rPr lang="tr-TR" dirty="0"/>
              <a:t>HPV 6 </a:t>
            </a:r>
            <a:r>
              <a:rPr lang="tr-TR" dirty="0" err="1"/>
              <a:t>and</a:t>
            </a:r>
            <a:r>
              <a:rPr lang="tr-TR" dirty="0"/>
              <a:t> 11 </a:t>
            </a:r>
            <a:r>
              <a:rPr lang="tr-TR" dirty="0" err="1"/>
              <a:t>types</a:t>
            </a:r>
            <a:r>
              <a:rPr lang="tr-TR" dirty="0"/>
              <a:t> </a:t>
            </a:r>
            <a:r>
              <a:rPr lang="tr-TR" dirty="0" err="1"/>
              <a:t>mostly</a:t>
            </a:r>
            <a:r>
              <a:rPr lang="tr-TR" dirty="0"/>
              <a:t> </a:t>
            </a:r>
            <a:r>
              <a:rPr lang="tr-TR" dirty="0" err="1"/>
              <a:t>responsible</a:t>
            </a:r>
            <a:endParaRPr lang="tr-TR" dirty="0"/>
          </a:p>
          <a:p>
            <a:r>
              <a:rPr lang="tr-TR" dirty="0"/>
              <a:t>HPV 16 </a:t>
            </a:r>
            <a:r>
              <a:rPr lang="tr-TR" dirty="0" err="1"/>
              <a:t>and</a:t>
            </a:r>
            <a:r>
              <a:rPr lang="tr-TR" dirty="0"/>
              <a:t> 18 </a:t>
            </a:r>
            <a:r>
              <a:rPr lang="tr-TR" dirty="0" err="1"/>
              <a:t>types</a:t>
            </a:r>
            <a:r>
              <a:rPr lang="tr-TR" dirty="0"/>
              <a:t> </a:t>
            </a:r>
            <a:r>
              <a:rPr lang="tr-TR" dirty="0" err="1"/>
              <a:t>may</a:t>
            </a:r>
            <a:r>
              <a:rPr lang="tr-TR" dirty="0"/>
              <a:t> </a:t>
            </a:r>
            <a:r>
              <a:rPr lang="tr-TR" dirty="0" err="1"/>
              <a:t>cause</a:t>
            </a:r>
            <a:r>
              <a:rPr lang="tr-TR" dirty="0"/>
              <a:t> </a:t>
            </a:r>
            <a:r>
              <a:rPr lang="tr-TR" dirty="0" err="1"/>
              <a:t>dysplasia</a:t>
            </a:r>
            <a:r>
              <a:rPr lang="tr-TR" dirty="0"/>
              <a:t> </a:t>
            </a:r>
            <a:r>
              <a:rPr lang="tr-TR" dirty="0" err="1"/>
              <a:t>and</a:t>
            </a:r>
            <a:r>
              <a:rPr lang="tr-TR" dirty="0"/>
              <a:t> </a:t>
            </a:r>
            <a:r>
              <a:rPr lang="tr-TR" dirty="0" err="1"/>
              <a:t>cancer</a:t>
            </a:r>
            <a:endParaRPr lang="tr-TR" dirty="0"/>
          </a:p>
          <a:p>
            <a:r>
              <a:rPr lang="tr-TR" dirty="0"/>
              <a:t>HIV + </a:t>
            </a:r>
            <a:r>
              <a:rPr lang="tr-TR" dirty="0" err="1"/>
              <a:t>populations</a:t>
            </a:r>
            <a:r>
              <a:rPr lang="tr-TR" dirty="0"/>
              <a:t> </a:t>
            </a:r>
            <a:r>
              <a:rPr lang="tr-TR" dirty="0" err="1"/>
              <a:t>are</a:t>
            </a:r>
            <a:r>
              <a:rPr lang="tr-TR" dirty="0"/>
              <a:t> </a:t>
            </a:r>
            <a:r>
              <a:rPr lang="tr-TR" dirty="0" err="1"/>
              <a:t>more</a:t>
            </a:r>
            <a:r>
              <a:rPr lang="tr-TR" dirty="0"/>
              <a:t> </a:t>
            </a:r>
            <a:r>
              <a:rPr lang="tr-TR" dirty="0" err="1"/>
              <a:t>prone</a:t>
            </a:r>
            <a:r>
              <a:rPr lang="tr-TR" dirty="0"/>
              <a:t> </a:t>
            </a:r>
            <a:r>
              <a:rPr lang="tr-TR" dirty="0" err="1"/>
              <a:t>to</a:t>
            </a:r>
            <a:r>
              <a:rPr lang="tr-TR" dirty="0"/>
              <a:t> HPV </a:t>
            </a:r>
            <a:r>
              <a:rPr lang="tr-TR" dirty="0" err="1"/>
              <a:t>infections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84093165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tr-TR" altLang="tr-TR" dirty="0" err="1">
                <a:latin typeface="Arial" charset="0"/>
              </a:rPr>
              <a:t>Pruritus</a:t>
            </a:r>
            <a:r>
              <a:rPr lang="tr-TR" altLang="tr-TR" dirty="0">
                <a:latin typeface="Arial" charset="0"/>
              </a:rPr>
              <a:t> ani </a:t>
            </a:r>
            <a:endParaRPr lang="en-US" altLang="tr-TR" dirty="0">
              <a:latin typeface="Arial" charset="0"/>
            </a:endParaRPr>
          </a:p>
        </p:txBody>
      </p:sp>
      <p:sp>
        <p:nvSpPr>
          <p:cNvPr id="2" name="İçerik Yer Tutucusu 1"/>
          <p:cNvSpPr>
            <a:spLocks noGrp="1"/>
          </p:cNvSpPr>
          <p:nvPr>
            <p:ph idx="1"/>
          </p:nvPr>
        </p:nvSpPr>
        <p:spPr>
          <a:xfrm>
            <a:off x="4169508" y="1600200"/>
            <a:ext cx="4794980" cy="4709120"/>
          </a:xfrm>
        </p:spPr>
        <p:txBody>
          <a:bodyPr>
            <a:normAutofit fontScale="77500" lnSpcReduction="20000"/>
          </a:bodyPr>
          <a:lstStyle/>
          <a:p>
            <a:r>
              <a:rPr lang="tr-TR" dirty="0" err="1"/>
              <a:t>Idiopathic</a:t>
            </a:r>
            <a:endParaRPr lang="tr-TR" dirty="0"/>
          </a:p>
          <a:p>
            <a:r>
              <a:rPr lang="tr-TR" dirty="0" err="1"/>
              <a:t>Secondary</a:t>
            </a:r>
            <a:endParaRPr lang="tr-TR" dirty="0"/>
          </a:p>
          <a:p>
            <a:r>
              <a:rPr lang="tr-TR" dirty="0" err="1"/>
              <a:t>Diet</a:t>
            </a:r>
            <a:r>
              <a:rPr lang="tr-TR" dirty="0"/>
              <a:t>, </a:t>
            </a:r>
            <a:r>
              <a:rPr lang="tr-TR" dirty="0" err="1"/>
              <a:t>allergy</a:t>
            </a:r>
            <a:r>
              <a:rPr lang="tr-TR" dirty="0"/>
              <a:t>: </a:t>
            </a:r>
            <a:r>
              <a:rPr lang="tr-TR" dirty="0" err="1"/>
              <a:t>cofee</a:t>
            </a:r>
            <a:r>
              <a:rPr lang="tr-TR" dirty="0"/>
              <a:t>, </a:t>
            </a:r>
            <a:r>
              <a:rPr lang="tr-TR" dirty="0" err="1"/>
              <a:t>milk</a:t>
            </a:r>
            <a:r>
              <a:rPr lang="tr-TR" dirty="0"/>
              <a:t>, </a:t>
            </a:r>
            <a:r>
              <a:rPr lang="tr-TR" dirty="0" err="1"/>
              <a:t>chocolate</a:t>
            </a:r>
            <a:r>
              <a:rPr lang="tr-TR" dirty="0"/>
              <a:t>, </a:t>
            </a:r>
            <a:r>
              <a:rPr lang="tr-TR" dirty="0" err="1"/>
              <a:t>tomatoes</a:t>
            </a:r>
            <a:r>
              <a:rPr lang="tr-TR" dirty="0"/>
              <a:t>, </a:t>
            </a:r>
            <a:r>
              <a:rPr lang="tr-TR" dirty="0" err="1"/>
              <a:t>beer</a:t>
            </a:r>
            <a:r>
              <a:rPr lang="tr-TR" dirty="0"/>
              <a:t>, vitamine C, </a:t>
            </a:r>
            <a:r>
              <a:rPr lang="tr-TR" dirty="0" err="1"/>
              <a:t>detergants</a:t>
            </a:r>
            <a:endParaRPr lang="tr-TR" dirty="0"/>
          </a:p>
          <a:p>
            <a:r>
              <a:rPr lang="tr-TR" dirty="0"/>
              <a:t>May </a:t>
            </a:r>
            <a:r>
              <a:rPr lang="tr-TR" dirty="0" err="1"/>
              <a:t>accompany</a:t>
            </a:r>
            <a:r>
              <a:rPr lang="tr-TR" dirty="0"/>
              <a:t> </a:t>
            </a:r>
            <a:r>
              <a:rPr lang="tr-TR" dirty="0" err="1"/>
              <a:t>haemorrhoids</a:t>
            </a:r>
            <a:r>
              <a:rPr lang="tr-TR" dirty="0"/>
              <a:t>, </a:t>
            </a:r>
            <a:r>
              <a:rPr lang="tr-TR" dirty="0" err="1"/>
              <a:t>fissure</a:t>
            </a:r>
            <a:r>
              <a:rPr lang="tr-TR" dirty="0"/>
              <a:t> </a:t>
            </a:r>
            <a:r>
              <a:rPr lang="tr-TR" dirty="0" err="1"/>
              <a:t>or</a:t>
            </a:r>
            <a:r>
              <a:rPr lang="tr-TR" dirty="0"/>
              <a:t> </a:t>
            </a:r>
            <a:r>
              <a:rPr lang="tr-TR" dirty="0" err="1"/>
              <a:t>fistula</a:t>
            </a:r>
            <a:endParaRPr lang="tr-TR" dirty="0"/>
          </a:p>
          <a:p>
            <a:r>
              <a:rPr lang="tr-TR" dirty="0" err="1"/>
              <a:t>Medications</a:t>
            </a:r>
            <a:r>
              <a:rPr lang="tr-TR" dirty="0"/>
              <a:t>: </a:t>
            </a:r>
            <a:r>
              <a:rPr lang="tr-TR" dirty="0" err="1"/>
              <a:t>Antibiotics</a:t>
            </a:r>
            <a:endParaRPr lang="tr-TR" dirty="0"/>
          </a:p>
          <a:p>
            <a:r>
              <a:rPr lang="tr-TR" dirty="0" err="1"/>
              <a:t>Infections</a:t>
            </a:r>
            <a:r>
              <a:rPr lang="tr-TR" dirty="0"/>
              <a:t>: </a:t>
            </a:r>
            <a:r>
              <a:rPr lang="tr-TR" dirty="0" err="1"/>
              <a:t>bacterial</a:t>
            </a:r>
            <a:r>
              <a:rPr lang="tr-TR" dirty="0"/>
              <a:t>, </a:t>
            </a:r>
            <a:r>
              <a:rPr lang="tr-TR" dirty="0" err="1"/>
              <a:t>parasitosis</a:t>
            </a:r>
            <a:r>
              <a:rPr lang="tr-TR" dirty="0"/>
              <a:t>, </a:t>
            </a:r>
            <a:r>
              <a:rPr lang="tr-TR" dirty="0" err="1"/>
              <a:t>fungal</a:t>
            </a:r>
            <a:r>
              <a:rPr lang="tr-TR" dirty="0"/>
              <a:t>, </a:t>
            </a:r>
            <a:r>
              <a:rPr lang="tr-TR" dirty="0" err="1"/>
              <a:t>viral</a:t>
            </a:r>
            <a:endParaRPr lang="tr-TR" dirty="0"/>
          </a:p>
          <a:p>
            <a:r>
              <a:rPr lang="tr-TR" dirty="0" err="1"/>
              <a:t>Others</a:t>
            </a:r>
            <a:r>
              <a:rPr lang="tr-TR" dirty="0"/>
              <a:t>: </a:t>
            </a:r>
            <a:r>
              <a:rPr lang="tr-TR" dirty="0" err="1"/>
              <a:t>Jaundice</a:t>
            </a:r>
            <a:r>
              <a:rPr lang="tr-TR" dirty="0"/>
              <a:t>, </a:t>
            </a:r>
            <a:r>
              <a:rPr lang="tr-TR" dirty="0" err="1"/>
              <a:t>diabetes</a:t>
            </a:r>
            <a:r>
              <a:rPr lang="tr-TR" dirty="0"/>
              <a:t>, </a:t>
            </a:r>
            <a:r>
              <a:rPr lang="tr-TR" dirty="0" err="1"/>
              <a:t>hematologic</a:t>
            </a:r>
            <a:r>
              <a:rPr lang="tr-TR" dirty="0"/>
              <a:t> </a:t>
            </a:r>
            <a:r>
              <a:rPr lang="tr-TR" dirty="0" err="1"/>
              <a:t>diseases</a:t>
            </a:r>
            <a:endParaRPr lang="tr-TR" dirty="0"/>
          </a:p>
          <a:p>
            <a:r>
              <a:rPr lang="tr-TR" dirty="0"/>
              <a:t>………………………</a:t>
            </a:r>
          </a:p>
        </p:txBody>
      </p:sp>
      <p:pic>
        <p:nvPicPr>
          <p:cNvPr id="147459" name="Picture 3" descr="DSC0009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68760"/>
            <a:ext cx="4062005" cy="26642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8818205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pPr eaLnBrk="1" hangingPunct="1"/>
            <a:r>
              <a:rPr lang="tr-TR" altLang="tr-TR" dirty="0" err="1">
                <a:latin typeface="Arial" charset="0"/>
              </a:rPr>
              <a:t>Hydradenitis</a:t>
            </a:r>
            <a:r>
              <a:rPr lang="tr-TR" altLang="tr-TR" dirty="0">
                <a:latin typeface="Arial" charset="0"/>
              </a:rPr>
              <a:t> </a:t>
            </a:r>
            <a:r>
              <a:rPr lang="tr-TR" altLang="tr-TR" dirty="0" err="1">
                <a:latin typeface="Arial" charset="0"/>
              </a:rPr>
              <a:t>supurativa</a:t>
            </a:r>
            <a:endParaRPr lang="en-US" altLang="tr-TR" dirty="0">
              <a:latin typeface="Arial" charset="0"/>
            </a:endParaRPr>
          </a:p>
        </p:txBody>
      </p:sp>
      <p:pic>
        <p:nvPicPr>
          <p:cNvPr id="150531" name="Picture 4" descr="DSC0552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412776"/>
            <a:ext cx="6400800" cy="480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775582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pPr eaLnBrk="1" hangingPunct="1"/>
            <a:r>
              <a:rPr lang="tr-TR" altLang="tr-TR" sz="4000" dirty="0" err="1">
                <a:latin typeface="Arial" charset="0"/>
              </a:rPr>
              <a:t>Hydradenitis</a:t>
            </a:r>
            <a:r>
              <a:rPr lang="tr-TR" altLang="tr-TR" sz="4000" dirty="0">
                <a:latin typeface="Arial" charset="0"/>
              </a:rPr>
              <a:t> </a:t>
            </a:r>
            <a:r>
              <a:rPr lang="tr-TR" altLang="tr-TR" sz="4000" dirty="0" err="1">
                <a:latin typeface="Arial" charset="0"/>
              </a:rPr>
              <a:t>supurativa</a:t>
            </a:r>
            <a:endParaRPr lang="en-US" altLang="tr-TR" sz="4000" dirty="0">
              <a:latin typeface="Arial" charset="0"/>
            </a:endParaRPr>
          </a:p>
        </p:txBody>
      </p:sp>
      <p:pic>
        <p:nvPicPr>
          <p:cNvPr id="151555" name="Picture 4" descr="Pict008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855" y="1412776"/>
            <a:ext cx="6858000" cy="4827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8460954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Başlık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altLang="tr-TR" dirty="0" err="1">
                <a:latin typeface="Arial" charset="0"/>
              </a:rPr>
              <a:t>Hydradenitis</a:t>
            </a:r>
            <a:r>
              <a:rPr lang="tr-TR" altLang="tr-TR" dirty="0">
                <a:latin typeface="Arial" charset="0"/>
              </a:rPr>
              <a:t> </a:t>
            </a:r>
            <a:r>
              <a:rPr lang="tr-TR" altLang="tr-TR" dirty="0" err="1">
                <a:latin typeface="Arial" charset="0"/>
              </a:rPr>
              <a:t>supurativa</a:t>
            </a:r>
            <a:endParaRPr lang="tr-TR" dirty="0"/>
          </a:p>
        </p:txBody>
      </p:sp>
      <p:sp>
        <p:nvSpPr>
          <p:cNvPr id="4" name="İçerik Yer Tutucusu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err="1"/>
              <a:t>Hydros</a:t>
            </a:r>
            <a:r>
              <a:rPr lang="tr-TR" dirty="0"/>
              <a:t>: </a:t>
            </a:r>
            <a:r>
              <a:rPr lang="tr-TR" dirty="0" err="1"/>
              <a:t>Sweat</a:t>
            </a:r>
            <a:endParaRPr lang="tr-TR" dirty="0"/>
          </a:p>
          <a:p>
            <a:r>
              <a:rPr lang="tr-TR" dirty="0"/>
              <a:t>Aden: </a:t>
            </a:r>
            <a:r>
              <a:rPr lang="tr-TR" dirty="0" err="1"/>
              <a:t>gland</a:t>
            </a:r>
            <a:endParaRPr lang="tr-TR" dirty="0"/>
          </a:p>
          <a:p>
            <a:r>
              <a:rPr lang="tr-TR" dirty="0" err="1"/>
              <a:t>Chronic</a:t>
            </a:r>
            <a:r>
              <a:rPr lang="tr-TR" dirty="0"/>
              <a:t> </a:t>
            </a:r>
            <a:r>
              <a:rPr lang="tr-TR" dirty="0" err="1"/>
              <a:t>infection</a:t>
            </a:r>
            <a:r>
              <a:rPr lang="tr-TR" dirty="0"/>
              <a:t> of </a:t>
            </a:r>
            <a:r>
              <a:rPr lang="tr-TR" dirty="0" err="1"/>
              <a:t>apocrine</a:t>
            </a:r>
            <a:r>
              <a:rPr lang="tr-TR" dirty="0"/>
              <a:t> </a:t>
            </a:r>
            <a:r>
              <a:rPr lang="tr-TR" dirty="0" err="1"/>
              <a:t>glands</a:t>
            </a:r>
            <a:endParaRPr lang="tr-TR" dirty="0"/>
          </a:p>
          <a:p>
            <a:r>
              <a:rPr lang="tr-TR" dirty="0" err="1"/>
              <a:t>Located</a:t>
            </a:r>
            <a:r>
              <a:rPr lang="tr-TR" dirty="0"/>
              <a:t> in </a:t>
            </a:r>
            <a:r>
              <a:rPr lang="tr-TR" dirty="0" err="1"/>
              <a:t>groin</a:t>
            </a:r>
            <a:r>
              <a:rPr lang="tr-TR" dirty="0"/>
              <a:t>, </a:t>
            </a:r>
            <a:r>
              <a:rPr lang="tr-TR" dirty="0" err="1"/>
              <a:t>perineum</a:t>
            </a:r>
            <a:r>
              <a:rPr lang="tr-TR" dirty="0"/>
              <a:t>, </a:t>
            </a:r>
            <a:r>
              <a:rPr lang="tr-TR" dirty="0" err="1"/>
              <a:t>buttocks</a:t>
            </a:r>
            <a:r>
              <a:rPr lang="tr-TR" dirty="0"/>
              <a:t>, </a:t>
            </a:r>
            <a:r>
              <a:rPr lang="tr-TR" dirty="0" err="1"/>
              <a:t>hip</a:t>
            </a:r>
            <a:r>
              <a:rPr lang="tr-TR" dirty="0"/>
              <a:t>, </a:t>
            </a:r>
            <a:r>
              <a:rPr lang="tr-TR" dirty="0" err="1"/>
              <a:t>armpits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3996175044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2051721" y="188640"/>
            <a:ext cx="6131024" cy="490066"/>
          </a:xfrm>
        </p:spPr>
        <p:txBody>
          <a:bodyPr>
            <a:normAutofit fontScale="90000"/>
          </a:bodyPr>
          <a:lstStyle/>
          <a:p>
            <a:r>
              <a:rPr lang="tr-TR" dirty="0" err="1"/>
              <a:t>Colonic</a:t>
            </a:r>
            <a:r>
              <a:rPr lang="tr-TR" dirty="0"/>
              <a:t> </a:t>
            </a:r>
            <a:r>
              <a:rPr lang="tr-TR" dirty="0" err="1"/>
              <a:t>Polyps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187624" y="908720"/>
            <a:ext cx="7956376" cy="4525963"/>
          </a:xfrm>
        </p:spPr>
        <p:txBody>
          <a:bodyPr>
            <a:normAutofit fontScale="85000" lnSpcReduction="20000"/>
          </a:bodyPr>
          <a:lstStyle/>
          <a:p>
            <a:r>
              <a:rPr lang="tr-TR" dirty="0" err="1"/>
              <a:t>Polyp</a:t>
            </a:r>
            <a:r>
              <a:rPr lang="tr-TR" dirty="0"/>
              <a:t> is a </a:t>
            </a:r>
            <a:r>
              <a:rPr lang="tr-TR" dirty="0" err="1"/>
              <a:t>projectile</a:t>
            </a:r>
            <a:r>
              <a:rPr lang="tr-TR" dirty="0"/>
              <a:t> </a:t>
            </a:r>
            <a:r>
              <a:rPr lang="tr-TR" dirty="0" err="1"/>
              <a:t>mass</a:t>
            </a:r>
            <a:r>
              <a:rPr lang="tr-TR" dirty="0"/>
              <a:t> </a:t>
            </a:r>
            <a:r>
              <a:rPr lang="tr-TR" dirty="0" err="1"/>
              <a:t>into</a:t>
            </a:r>
            <a:r>
              <a:rPr lang="tr-TR" dirty="0"/>
              <a:t> a </a:t>
            </a:r>
            <a:r>
              <a:rPr lang="tr-TR" dirty="0" err="1"/>
              <a:t>lumen</a:t>
            </a:r>
            <a:r>
              <a:rPr lang="tr-TR" dirty="0"/>
              <a:t> </a:t>
            </a:r>
          </a:p>
          <a:p>
            <a:r>
              <a:rPr lang="tr-TR" dirty="0" err="1"/>
              <a:t>Pedunculated</a:t>
            </a:r>
            <a:r>
              <a:rPr lang="tr-TR" dirty="0"/>
              <a:t> </a:t>
            </a:r>
            <a:r>
              <a:rPr lang="tr-TR" dirty="0" err="1"/>
              <a:t>or</a:t>
            </a:r>
            <a:r>
              <a:rPr lang="tr-TR" dirty="0"/>
              <a:t> </a:t>
            </a:r>
            <a:r>
              <a:rPr lang="tr-TR" dirty="0" err="1"/>
              <a:t>sesile</a:t>
            </a:r>
            <a:r>
              <a:rPr lang="tr-TR" dirty="0"/>
              <a:t>, </a:t>
            </a:r>
            <a:r>
              <a:rPr lang="tr-TR" dirty="0" err="1"/>
              <a:t>solitary</a:t>
            </a:r>
            <a:r>
              <a:rPr lang="tr-TR" dirty="0"/>
              <a:t> </a:t>
            </a:r>
            <a:r>
              <a:rPr lang="tr-TR" dirty="0" err="1"/>
              <a:t>or</a:t>
            </a:r>
            <a:r>
              <a:rPr lang="tr-TR" dirty="0"/>
              <a:t> </a:t>
            </a:r>
            <a:r>
              <a:rPr lang="tr-TR" dirty="0" err="1"/>
              <a:t>multiple</a:t>
            </a:r>
            <a:r>
              <a:rPr lang="tr-TR" dirty="0"/>
              <a:t>, </a:t>
            </a:r>
            <a:r>
              <a:rPr lang="tr-TR" dirty="0" err="1"/>
              <a:t>benign</a:t>
            </a:r>
            <a:r>
              <a:rPr lang="tr-TR" dirty="0"/>
              <a:t> </a:t>
            </a:r>
            <a:r>
              <a:rPr lang="tr-TR" dirty="0" err="1"/>
              <a:t>or</a:t>
            </a:r>
            <a:r>
              <a:rPr lang="tr-TR" dirty="0"/>
              <a:t> </a:t>
            </a:r>
            <a:r>
              <a:rPr lang="tr-TR" dirty="0" err="1"/>
              <a:t>malign</a:t>
            </a:r>
            <a:endParaRPr lang="tr-TR" dirty="0"/>
          </a:p>
          <a:p>
            <a:r>
              <a:rPr lang="tr-TR" dirty="0" err="1"/>
              <a:t>Histology</a:t>
            </a:r>
            <a:r>
              <a:rPr lang="tr-TR" dirty="0"/>
              <a:t>: </a:t>
            </a:r>
            <a:r>
              <a:rPr lang="tr-TR" dirty="0" err="1"/>
              <a:t>Tubular</a:t>
            </a:r>
            <a:r>
              <a:rPr lang="tr-TR" dirty="0"/>
              <a:t> (65-80%), </a:t>
            </a:r>
            <a:r>
              <a:rPr lang="tr-TR" dirty="0" err="1"/>
              <a:t>tubulovillous</a:t>
            </a:r>
            <a:r>
              <a:rPr lang="tr-TR" dirty="0"/>
              <a:t> (10-25 %), </a:t>
            </a:r>
            <a:r>
              <a:rPr lang="tr-TR" dirty="0" err="1"/>
              <a:t>villous</a:t>
            </a:r>
            <a:r>
              <a:rPr lang="tr-TR" dirty="0"/>
              <a:t> (5-10 %)</a:t>
            </a:r>
          </a:p>
          <a:p>
            <a:r>
              <a:rPr lang="tr-TR" dirty="0" err="1"/>
              <a:t>Premalignant</a:t>
            </a:r>
            <a:r>
              <a:rPr lang="tr-TR" dirty="0"/>
              <a:t> </a:t>
            </a:r>
            <a:r>
              <a:rPr lang="tr-TR" dirty="0" err="1"/>
              <a:t>nuture</a:t>
            </a:r>
            <a:r>
              <a:rPr lang="tr-TR" dirty="0"/>
              <a:t> of </a:t>
            </a:r>
            <a:r>
              <a:rPr lang="tr-TR" dirty="0" err="1"/>
              <a:t>polyps</a:t>
            </a:r>
            <a:r>
              <a:rPr lang="tr-TR" dirty="0"/>
              <a:t> </a:t>
            </a:r>
            <a:r>
              <a:rPr lang="tr-TR" dirty="0" err="1"/>
              <a:t>needs</a:t>
            </a:r>
            <a:r>
              <a:rPr lang="tr-TR" dirty="0"/>
              <a:t> </a:t>
            </a:r>
            <a:r>
              <a:rPr lang="tr-TR" dirty="0" err="1"/>
              <a:t>them</a:t>
            </a:r>
            <a:r>
              <a:rPr lang="tr-TR" dirty="0"/>
              <a:t> </a:t>
            </a:r>
            <a:r>
              <a:rPr lang="tr-TR" dirty="0" err="1"/>
              <a:t>to</a:t>
            </a:r>
            <a:r>
              <a:rPr lang="tr-TR" dirty="0"/>
              <a:t> be </a:t>
            </a:r>
            <a:r>
              <a:rPr lang="tr-TR" dirty="0" err="1"/>
              <a:t>removed</a:t>
            </a:r>
            <a:endParaRPr lang="tr-TR" dirty="0"/>
          </a:p>
          <a:p>
            <a:r>
              <a:rPr lang="tr-TR" dirty="0" err="1"/>
              <a:t>Polyposis</a:t>
            </a:r>
            <a:r>
              <a:rPr lang="tr-TR" dirty="0"/>
              <a:t> </a:t>
            </a:r>
            <a:r>
              <a:rPr lang="tr-TR" dirty="0" err="1"/>
              <a:t>coli</a:t>
            </a:r>
            <a:r>
              <a:rPr lang="tr-TR" dirty="0"/>
              <a:t>: </a:t>
            </a:r>
            <a:r>
              <a:rPr lang="tr-TR" dirty="0" err="1"/>
              <a:t>Hunderts</a:t>
            </a:r>
            <a:r>
              <a:rPr lang="tr-TR" dirty="0"/>
              <a:t> of </a:t>
            </a:r>
            <a:r>
              <a:rPr lang="tr-TR" dirty="0" err="1"/>
              <a:t>polyps</a:t>
            </a:r>
            <a:r>
              <a:rPr lang="tr-TR" dirty="0"/>
              <a:t> </a:t>
            </a:r>
            <a:r>
              <a:rPr lang="tr-TR" dirty="0" err="1"/>
              <a:t>throughout</a:t>
            </a:r>
            <a:r>
              <a:rPr lang="tr-TR" dirty="0"/>
              <a:t> </a:t>
            </a:r>
            <a:r>
              <a:rPr lang="tr-TR" dirty="0" err="1"/>
              <a:t>the</a:t>
            </a:r>
            <a:r>
              <a:rPr lang="tr-TR" dirty="0"/>
              <a:t> </a:t>
            </a:r>
            <a:r>
              <a:rPr lang="tr-TR" dirty="0" err="1"/>
              <a:t>colon</a:t>
            </a:r>
            <a:endParaRPr lang="tr-TR" dirty="0"/>
          </a:p>
          <a:p>
            <a:r>
              <a:rPr lang="tr-TR" dirty="0" err="1"/>
              <a:t>Usually</a:t>
            </a:r>
            <a:r>
              <a:rPr lang="tr-TR" dirty="0"/>
              <a:t> </a:t>
            </a:r>
            <a:r>
              <a:rPr lang="tr-TR" dirty="0" err="1"/>
              <a:t>asymptomatic</a:t>
            </a:r>
            <a:r>
              <a:rPr lang="tr-TR" dirty="0"/>
              <a:t>, </a:t>
            </a:r>
            <a:r>
              <a:rPr lang="tr-TR" dirty="0" err="1"/>
              <a:t>may</a:t>
            </a:r>
            <a:r>
              <a:rPr lang="tr-TR" dirty="0"/>
              <a:t> </a:t>
            </a:r>
            <a:r>
              <a:rPr lang="tr-TR" dirty="0" err="1"/>
              <a:t>bleed</a:t>
            </a:r>
            <a:endParaRPr lang="tr-TR" dirty="0"/>
          </a:p>
          <a:p>
            <a:r>
              <a:rPr lang="tr-TR" dirty="0" err="1"/>
              <a:t>Tx</a:t>
            </a:r>
            <a:r>
              <a:rPr lang="tr-TR" dirty="0"/>
              <a:t>: </a:t>
            </a:r>
            <a:r>
              <a:rPr lang="tr-TR" dirty="0" err="1"/>
              <a:t>Endoscopic</a:t>
            </a:r>
            <a:r>
              <a:rPr lang="tr-TR" dirty="0"/>
              <a:t> </a:t>
            </a:r>
            <a:r>
              <a:rPr lang="tr-TR" dirty="0" err="1"/>
              <a:t>polypectomy</a:t>
            </a:r>
            <a:r>
              <a:rPr lang="tr-TR" dirty="0"/>
              <a:t>, </a:t>
            </a:r>
            <a:r>
              <a:rPr lang="tr-TR" dirty="0" err="1"/>
              <a:t>colectomy</a:t>
            </a:r>
            <a:endParaRPr lang="tr-TR" dirty="0"/>
          </a:p>
        </p:txBody>
      </p:sp>
      <p:pic>
        <p:nvPicPr>
          <p:cNvPr id="4" name="Picture 2" descr="C:\Users\Cat\Desktop\weo_col_polyp2_1_costa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1475655" cy="1105359"/>
          </a:xfrm>
          <a:prstGeom prst="rect">
            <a:avLst/>
          </a:prstGeom>
          <a:noFill/>
        </p:spPr>
      </p:pic>
      <p:pic>
        <p:nvPicPr>
          <p:cNvPr id="5" name="Picture 3" descr="C:\Users\Cat\Desktop\Case-B-1_-Large-right-colon-polyp-seen-only-on-U-turn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5149946"/>
            <a:ext cx="2051720" cy="1538790"/>
          </a:xfrm>
          <a:prstGeom prst="rect">
            <a:avLst/>
          </a:prstGeom>
          <a:noFill/>
        </p:spPr>
      </p:pic>
      <p:pic>
        <p:nvPicPr>
          <p:cNvPr id="6" name="Picture 4" descr="C:\Users\Cat\Desktop\tubular-polyp-in-the-colon-gastrolab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5919341"/>
            <a:ext cx="1188281" cy="938659"/>
          </a:xfrm>
          <a:prstGeom prst="rect">
            <a:avLst/>
          </a:prstGeom>
          <a:noFill/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5783" y="5149946"/>
            <a:ext cx="2083936" cy="1708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59867678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-6061" y="332656"/>
            <a:ext cx="7200800" cy="4032448"/>
          </a:xfrm>
        </p:spPr>
        <p:txBody>
          <a:bodyPr>
            <a:normAutofit fontScale="85000" lnSpcReduction="10000"/>
          </a:bodyPr>
          <a:lstStyle/>
          <a:p>
            <a:pPr marL="0" indent="0" hangingPunct="0">
              <a:buNone/>
            </a:pPr>
            <a:r>
              <a:rPr lang="tr-TR" dirty="0" err="1"/>
              <a:t>Familial</a:t>
            </a:r>
            <a:r>
              <a:rPr lang="tr-TR" dirty="0"/>
              <a:t> </a:t>
            </a:r>
            <a:r>
              <a:rPr lang="tr-TR" dirty="0" err="1"/>
              <a:t>Adenomatous</a:t>
            </a:r>
            <a:r>
              <a:rPr lang="tr-TR" dirty="0"/>
              <a:t> </a:t>
            </a:r>
            <a:r>
              <a:rPr lang="tr-TR" dirty="0" err="1"/>
              <a:t>Polyposis</a:t>
            </a:r>
            <a:r>
              <a:rPr lang="tr-TR" dirty="0"/>
              <a:t>:</a:t>
            </a:r>
          </a:p>
          <a:p>
            <a:pPr marL="0" indent="0" hangingPunct="0">
              <a:buNone/>
            </a:pPr>
            <a:r>
              <a:rPr lang="tr-TR" dirty="0"/>
              <a:t>		- </a:t>
            </a:r>
            <a:r>
              <a:rPr lang="tr-TR" dirty="0" err="1"/>
              <a:t>Autosomal</a:t>
            </a:r>
            <a:r>
              <a:rPr lang="tr-TR" dirty="0"/>
              <a:t> dominant </a:t>
            </a:r>
            <a:r>
              <a:rPr lang="tr-TR" dirty="0" err="1"/>
              <a:t>trait</a:t>
            </a:r>
            <a:endParaRPr lang="tr-TR" dirty="0"/>
          </a:p>
          <a:p>
            <a:pPr marL="0" indent="0" hangingPunct="0">
              <a:buNone/>
            </a:pPr>
            <a:r>
              <a:rPr lang="tr-TR" dirty="0"/>
              <a:t>		- </a:t>
            </a:r>
            <a:r>
              <a:rPr lang="tr-TR" dirty="0" err="1"/>
              <a:t>Over</a:t>
            </a:r>
            <a:r>
              <a:rPr lang="tr-TR" dirty="0"/>
              <a:t> 100 </a:t>
            </a:r>
            <a:r>
              <a:rPr lang="tr-TR" dirty="0" err="1"/>
              <a:t>polyps</a:t>
            </a:r>
            <a:r>
              <a:rPr lang="tr-TR" dirty="0"/>
              <a:t> </a:t>
            </a:r>
          </a:p>
          <a:p>
            <a:pPr marL="0" indent="0" hangingPunct="0">
              <a:buNone/>
            </a:pPr>
            <a:r>
              <a:rPr lang="tr-TR" dirty="0"/>
              <a:t>		- May </a:t>
            </a:r>
            <a:r>
              <a:rPr lang="tr-TR" dirty="0" err="1"/>
              <a:t>coexist</a:t>
            </a:r>
            <a:r>
              <a:rPr lang="tr-TR" dirty="0"/>
              <a:t> </a:t>
            </a:r>
            <a:r>
              <a:rPr lang="tr-TR" dirty="0" err="1"/>
              <a:t>with</a:t>
            </a:r>
            <a:r>
              <a:rPr lang="tr-TR" dirty="0"/>
              <a:t>: </a:t>
            </a:r>
            <a:r>
              <a:rPr lang="tr-TR" dirty="0" err="1"/>
              <a:t>epidermoid</a:t>
            </a:r>
            <a:r>
              <a:rPr lang="tr-TR" dirty="0"/>
              <a:t> </a:t>
            </a:r>
            <a:r>
              <a:rPr lang="tr-TR" dirty="0" err="1"/>
              <a:t>cysts</a:t>
            </a:r>
            <a:r>
              <a:rPr lang="tr-TR" dirty="0"/>
              <a:t>, </a:t>
            </a:r>
            <a:r>
              <a:rPr lang="tr-TR" dirty="0" err="1"/>
              <a:t>desmoid</a:t>
            </a:r>
            <a:r>
              <a:rPr lang="tr-TR" dirty="0"/>
              <a:t> </a:t>
            </a:r>
            <a:r>
              <a:rPr lang="tr-TR" dirty="0" err="1"/>
              <a:t>tumors</a:t>
            </a:r>
            <a:r>
              <a:rPr lang="tr-TR" dirty="0"/>
              <a:t>, </a:t>
            </a:r>
            <a:r>
              <a:rPr lang="tr-TR" dirty="0" err="1"/>
              <a:t>osteomas</a:t>
            </a:r>
            <a:r>
              <a:rPr lang="tr-TR" dirty="0"/>
              <a:t> </a:t>
            </a:r>
            <a:r>
              <a:rPr lang="tr-TR" dirty="0" err="1"/>
              <a:t>and</a:t>
            </a:r>
            <a:r>
              <a:rPr lang="tr-TR" dirty="0"/>
              <a:t> </a:t>
            </a:r>
            <a:r>
              <a:rPr lang="tr-TR" dirty="0" err="1"/>
              <a:t>brain</a:t>
            </a:r>
            <a:r>
              <a:rPr lang="tr-TR" dirty="0"/>
              <a:t> </a:t>
            </a:r>
            <a:r>
              <a:rPr lang="tr-TR" dirty="0" err="1"/>
              <a:t>tumors</a:t>
            </a:r>
            <a:endParaRPr lang="tr-TR" dirty="0"/>
          </a:p>
          <a:p>
            <a:pPr marL="0" indent="0" hangingPunct="0">
              <a:buNone/>
            </a:pPr>
            <a:r>
              <a:rPr lang="tr-TR" dirty="0"/>
              <a:t>		- </a:t>
            </a:r>
            <a:r>
              <a:rPr lang="tr-TR" dirty="0" err="1"/>
              <a:t>All</a:t>
            </a:r>
            <a:r>
              <a:rPr lang="tr-TR" dirty="0"/>
              <a:t> </a:t>
            </a:r>
            <a:r>
              <a:rPr lang="tr-TR" dirty="0" err="1"/>
              <a:t>eventually</a:t>
            </a:r>
            <a:r>
              <a:rPr lang="tr-TR" dirty="0"/>
              <a:t> </a:t>
            </a:r>
            <a:r>
              <a:rPr lang="tr-TR" dirty="0" err="1"/>
              <a:t>develop</a:t>
            </a:r>
            <a:r>
              <a:rPr lang="tr-TR" dirty="0"/>
              <a:t> </a:t>
            </a:r>
            <a:r>
              <a:rPr lang="tr-TR" dirty="0" err="1"/>
              <a:t>cancer</a:t>
            </a:r>
            <a:r>
              <a:rPr lang="tr-TR" dirty="0"/>
              <a:t> </a:t>
            </a:r>
            <a:r>
              <a:rPr lang="tr-TR" dirty="0" err="1"/>
              <a:t>after</a:t>
            </a:r>
            <a:r>
              <a:rPr lang="tr-TR" dirty="0"/>
              <a:t> a </a:t>
            </a:r>
            <a:r>
              <a:rPr lang="tr-TR" dirty="0" err="1"/>
              <a:t>while</a:t>
            </a:r>
            <a:endParaRPr lang="tr-TR" dirty="0"/>
          </a:p>
          <a:p>
            <a:pPr marL="0" indent="0" hangingPunct="0">
              <a:buNone/>
            </a:pPr>
            <a:r>
              <a:rPr lang="tr-TR" dirty="0"/>
              <a:t>		</a:t>
            </a:r>
            <a:r>
              <a:rPr lang="tr-TR" dirty="0" err="1"/>
              <a:t>Treatment</a:t>
            </a:r>
            <a:r>
              <a:rPr lang="tr-TR" dirty="0"/>
              <a:t>: </a:t>
            </a:r>
            <a:r>
              <a:rPr lang="tr-TR" dirty="0" err="1"/>
              <a:t>Surgery</a:t>
            </a:r>
            <a:r>
              <a:rPr lang="tr-TR" dirty="0"/>
              <a:t>. Total </a:t>
            </a:r>
            <a:r>
              <a:rPr lang="tr-TR" dirty="0" err="1"/>
              <a:t>proctocolectomy</a:t>
            </a:r>
            <a:r>
              <a:rPr lang="tr-TR" dirty="0"/>
              <a:t> + </a:t>
            </a:r>
            <a:r>
              <a:rPr lang="tr-TR" dirty="0" err="1"/>
              <a:t>ileal</a:t>
            </a:r>
            <a:r>
              <a:rPr lang="tr-TR" dirty="0"/>
              <a:t> </a:t>
            </a:r>
            <a:r>
              <a:rPr lang="tr-TR" dirty="0" err="1"/>
              <a:t>pouch</a:t>
            </a:r>
            <a:r>
              <a:rPr lang="tr-TR" dirty="0"/>
              <a:t> anal </a:t>
            </a:r>
            <a:r>
              <a:rPr lang="tr-TR" dirty="0" err="1"/>
              <a:t>anastomosis</a:t>
            </a:r>
            <a:r>
              <a:rPr lang="tr-TR" dirty="0"/>
              <a:t> </a:t>
            </a:r>
          </a:p>
          <a:p>
            <a:endParaRPr lang="tr-TR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3732" y="3788469"/>
            <a:ext cx="2181326" cy="30695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0584" y="476672"/>
            <a:ext cx="1626863" cy="28138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393303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tr-TR" dirty="0"/>
              <a:t>Anal </a:t>
            </a:r>
            <a:r>
              <a:rPr lang="tr-TR" dirty="0" err="1"/>
              <a:t>Cancer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67544" y="823267"/>
            <a:ext cx="8229600" cy="4525963"/>
          </a:xfrm>
        </p:spPr>
        <p:txBody>
          <a:bodyPr/>
          <a:lstStyle/>
          <a:p>
            <a:r>
              <a:rPr lang="tr-TR" dirty="0"/>
              <a:t>2 </a:t>
            </a:r>
            <a:r>
              <a:rPr lang="tr-TR" dirty="0" err="1"/>
              <a:t>percent</a:t>
            </a:r>
            <a:r>
              <a:rPr lang="tr-TR" dirty="0"/>
              <a:t> of </a:t>
            </a:r>
            <a:r>
              <a:rPr lang="tr-TR" dirty="0" err="1"/>
              <a:t>colorectal</a:t>
            </a:r>
            <a:r>
              <a:rPr lang="tr-TR" dirty="0"/>
              <a:t> </a:t>
            </a:r>
            <a:r>
              <a:rPr lang="tr-TR" dirty="0" err="1"/>
              <a:t>malignancies</a:t>
            </a:r>
            <a:endParaRPr lang="tr-TR" dirty="0"/>
          </a:p>
          <a:p>
            <a:r>
              <a:rPr lang="tr-TR" dirty="0"/>
              <a:t>Anal </a:t>
            </a:r>
            <a:r>
              <a:rPr lang="tr-TR" dirty="0" err="1"/>
              <a:t>margin</a:t>
            </a:r>
            <a:r>
              <a:rPr lang="tr-TR" dirty="0"/>
              <a:t> </a:t>
            </a:r>
            <a:r>
              <a:rPr lang="tr-TR" dirty="0" err="1"/>
              <a:t>tumors</a:t>
            </a:r>
            <a:r>
              <a:rPr lang="tr-TR" dirty="0"/>
              <a:t> ( </a:t>
            </a:r>
            <a:r>
              <a:rPr lang="tr-TR" dirty="0" err="1"/>
              <a:t>spreads</a:t>
            </a:r>
            <a:r>
              <a:rPr lang="tr-TR" dirty="0"/>
              <a:t> </a:t>
            </a:r>
            <a:r>
              <a:rPr lang="tr-TR" dirty="0" err="1"/>
              <a:t>through</a:t>
            </a:r>
            <a:r>
              <a:rPr lang="tr-TR" dirty="0"/>
              <a:t> </a:t>
            </a:r>
            <a:r>
              <a:rPr lang="tr-TR" dirty="0" err="1"/>
              <a:t>inguinal</a:t>
            </a:r>
            <a:r>
              <a:rPr lang="tr-TR" dirty="0"/>
              <a:t> </a:t>
            </a:r>
            <a:r>
              <a:rPr lang="tr-TR" dirty="0" err="1"/>
              <a:t>lymphatics</a:t>
            </a:r>
            <a:r>
              <a:rPr lang="tr-TR" dirty="0"/>
              <a:t>)</a:t>
            </a:r>
          </a:p>
          <a:p>
            <a:r>
              <a:rPr lang="tr-TR" dirty="0"/>
              <a:t>Anal </a:t>
            </a:r>
            <a:r>
              <a:rPr lang="tr-TR" dirty="0" err="1"/>
              <a:t>canal</a:t>
            </a:r>
            <a:r>
              <a:rPr lang="tr-TR" dirty="0"/>
              <a:t> </a:t>
            </a:r>
            <a:r>
              <a:rPr lang="tr-TR" dirty="0" err="1"/>
              <a:t>tumors</a:t>
            </a:r>
            <a:r>
              <a:rPr lang="tr-TR" dirty="0"/>
              <a:t> ( </a:t>
            </a:r>
            <a:r>
              <a:rPr lang="tr-TR" dirty="0" err="1"/>
              <a:t>Spreads</a:t>
            </a:r>
            <a:r>
              <a:rPr lang="tr-TR" dirty="0"/>
              <a:t> </a:t>
            </a:r>
            <a:r>
              <a:rPr lang="tr-TR" dirty="0" err="1"/>
              <a:t>through</a:t>
            </a:r>
            <a:r>
              <a:rPr lang="tr-TR" dirty="0"/>
              <a:t> </a:t>
            </a:r>
            <a:r>
              <a:rPr lang="tr-TR" dirty="0" err="1"/>
              <a:t>rectal</a:t>
            </a:r>
            <a:r>
              <a:rPr lang="tr-TR" dirty="0"/>
              <a:t> </a:t>
            </a:r>
            <a:r>
              <a:rPr lang="tr-TR" dirty="0" err="1"/>
              <a:t>lymphatics</a:t>
            </a:r>
            <a:r>
              <a:rPr lang="tr-TR" dirty="0"/>
              <a:t>)</a:t>
            </a:r>
          </a:p>
          <a:p>
            <a:r>
              <a:rPr lang="tr-TR" dirty="0" err="1"/>
              <a:t>Classified</a:t>
            </a:r>
            <a:r>
              <a:rPr lang="tr-TR" dirty="0"/>
              <a:t> as </a:t>
            </a:r>
            <a:r>
              <a:rPr lang="tr-TR" dirty="0" err="1"/>
              <a:t>perianal</a:t>
            </a:r>
            <a:r>
              <a:rPr lang="tr-TR" dirty="0"/>
              <a:t> </a:t>
            </a:r>
            <a:r>
              <a:rPr lang="tr-TR" dirty="0" err="1"/>
              <a:t>or</a:t>
            </a:r>
            <a:r>
              <a:rPr lang="tr-TR" dirty="0"/>
              <a:t> </a:t>
            </a:r>
            <a:r>
              <a:rPr lang="tr-TR" dirty="0" err="1"/>
              <a:t>intranal</a:t>
            </a:r>
            <a:r>
              <a:rPr lang="tr-TR" dirty="0"/>
              <a:t> in </a:t>
            </a:r>
            <a:r>
              <a:rPr lang="tr-TR" dirty="0" err="1"/>
              <a:t>clinical</a:t>
            </a:r>
            <a:r>
              <a:rPr lang="tr-TR" dirty="0"/>
              <a:t> </a:t>
            </a:r>
            <a:r>
              <a:rPr lang="tr-TR" dirty="0" err="1"/>
              <a:t>practice</a:t>
            </a:r>
            <a:endParaRPr lang="tr-TR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4174" y="4149080"/>
            <a:ext cx="2162175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5952" y="4149080"/>
            <a:ext cx="3388080" cy="22361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7555789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 smtClean="0"/>
              <a:t>Rectal</a:t>
            </a:r>
            <a:r>
              <a:rPr lang="tr-TR" dirty="0" smtClean="0"/>
              <a:t> </a:t>
            </a:r>
            <a:r>
              <a:rPr lang="tr-TR" dirty="0" err="1" smtClean="0"/>
              <a:t>Prolapse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tr-TR" dirty="0" smtClean="0"/>
              <a:t>A </a:t>
            </a:r>
            <a:r>
              <a:rPr lang="tr-TR" dirty="0" err="1" smtClean="0"/>
              <a:t>circumferential</a:t>
            </a:r>
            <a:r>
              <a:rPr lang="tr-TR" dirty="0" smtClean="0"/>
              <a:t>, </a:t>
            </a:r>
            <a:r>
              <a:rPr lang="tr-TR" dirty="0" err="1" smtClean="0"/>
              <a:t>full-thickness</a:t>
            </a:r>
            <a:r>
              <a:rPr lang="tr-TR" dirty="0" smtClean="0"/>
              <a:t> </a:t>
            </a:r>
            <a:r>
              <a:rPr lang="tr-TR" dirty="0" err="1" smtClean="0"/>
              <a:t>protrusion</a:t>
            </a:r>
            <a:r>
              <a:rPr lang="tr-TR" dirty="0" smtClean="0"/>
              <a:t> of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rectum</a:t>
            </a:r>
            <a:r>
              <a:rPr lang="tr-TR" dirty="0" smtClean="0"/>
              <a:t> </a:t>
            </a:r>
            <a:r>
              <a:rPr lang="tr-TR" dirty="0" err="1" smtClean="0"/>
              <a:t>through</a:t>
            </a:r>
            <a:r>
              <a:rPr lang="tr-TR" dirty="0" smtClean="0"/>
              <a:t>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anus</a:t>
            </a:r>
            <a:endParaRPr lang="tr-TR" dirty="0" smtClean="0"/>
          </a:p>
          <a:p>
            <a:pPr lvl="1"/>
            <a:r>
              <a:rPr lang="tr-TR" dirty="0" err="1" smtClean="0"/>
              <a:t>Procidentia</a:t>
            </a:r>
            <a:endParaRPr lang="tr-TR" dirty="0" smtClean="0"/>
          </a:p>
          <a:p>
            <a:pPr lvl="1"/>
            <a:r>
              <a:rPr lang="tr-TR" dirty="0" err="1" smtClean="0"/>
              <a:t>Internal</a:t>
            </a:r>
            <a:r>
              <a:rPr lang="tr-TR" dirty="0" smtClean="0"/>
              <a:t> </a:t>
            </a:r>
            <a:r>
              <a:rPr lang="tr-TR" dirty="0" err="1" smtClean="0"/>
              <a:t>prolapse</a:t>
            </a:r>
            <a:r>
              <a:rPr lang="tr-TR" dirty="0" smtClean="0"/>
              <a:t>: </a:t>
            </a:r>
            <a:r>
              <a:rPr lang="tr-TR" dirty="0" err="1" smtClean="0"/>
              <a:t>internal</a:t>
            </a:r>
            <a:r>
              <a:rPr lang="tr-TR" dirty="0" smtClean="0"/>
              <a:t> </a:t>
            </a:r>
            <a:r>
              <a:rPr lang="tr-TR" dirty="0" err="1" smtClean="0"/>
              <a:t>intussuception</a:t>
            </a:r>
            <a:endParaRPr lang="tr-TR" dirty="0" smtClean="0"/>
          </a:p>
          <a:p>
            <a:r>
              <a:rPr lang="tr-TR" dirty="0" err="1" smtClean="0"/>
              <a:t>Symptoms</a:t>
            </a:r>
            <a:r>
              <a:rPr lang="tr-TR" dirty="0" smtClean="0"/>
              <a:t>: </a:t>
            </a:r>
            <a:r>
              <a:rPr lang="tr-TR" dirty="0" err="1" smtClean="0"/>
              <a:t>tenesmus</a:t>
            </a:r>
            <a:r>
              <a:rPr lang="tr-TR" dirty="0" smtClean="0"/>
              <a:t>, </a:t>
            </a:r>
            <a:r>
              <a:rPr lang="tr-TR" dirty="0" err="1" smtClean="0"/>
              <a:t>sensation</a:t>
            </a:r>
            <a:r>
              <a:rPr lang="tr-TR" dirty="0" smtClean="0"/>
              <a:t> of a </a:t>
            </a:r>
            <a:r>
              <a:rPr lang="tr-TR" dirty="0" err="1" smtClean="0"/>
              <a:t>tissue</a:t>
            </a:r>
            <a:r>
              <a:rPr lang="tr-TR" dirty="0" smtClean="0"/>
              <a:t> </a:t>
            </a:r>
            <a:r>
              <a:rPr lang="tr-TR" dirty="0" err="1" smtClean="0"/>
              <a:t>protruding</a:t>
            </a:r>
            <a:r>
              <a:rPr lang="tr-TR" dirty="0" smtClean="0"/>
              <a:t> </a:t>
            </a:r>
            <a:r>
              <a:rPr lang="tr-TR" dirty="0" err="1" smtClean="0"/>
              <a:t>from</a:t>
            </a:r>
            <a:r>
              <a:rPr lang="tr-TR" dirty="0" smtClean="0"/>
              <a:t> </a:t>
            </a:r>
            <a:r>
              <a:rPr lang="tr-TR" dirty="0" err="1" smtClean="0"/>
              <a:t>the</a:t>
            </a:r>
            <a:r>
              <a:rPr lang="tr-TR" dirty="0" smtClean="0"/>
              <a:t> </a:t>
            </a:r>
            <a:r>
              <a:rPr lang="tr-TR" dirty="0" err="1" smtClean="0"/>
              <a:t>anus</a:t>
            </a:r>
            <a:r>
              <a:rPr lang="tr-TR" dirty="0" smtClean="0"/>
              <a:t>, </a:t>
            </a:r>
            <a:r>
              <a:rPr lang="tr-TR" dirty="0" err="1" smtClean="0"/>
              <a:t>sensation</a:t>
            </a:r>
            <a:r>
              <a:rPr lang="tr-TR" dirty="0" smtClean="0"/>
              <a:t> of </a:t>
            </a:r>
            <a:r>
              <a:rPr lang="tr-TR" dirty="0" err="1" smtClean="0"/>
              <a:t>incomplete</a:t>
            </a:r>
            <a:r>
              <a:rPr lang="tr-TR" dirty="0" smtClean="0"/>
              <a:t> </a:t>
            </a:r>
            <a:r>
              <a:rPr lang="tr-TR" dirty="0" err="1" smtClean="0"/>
              <a:t>evacuation</a:t>
            </a:r>
            <a:r>
              <a:rPr lang="tr-TR" dirty="0" smtClean="0"/>
              <a:t>, </a:t>
            </a:r>
            <a:r>
              <a:rPr lang="tr-TR" dirty="0" err="1" smtClean="0"/>
              <a:t>mucus</a:t>
            </a:r>
            <a:r>
              <a:rPr lang="tr-TR" dirty="0" smtClean="0"/>
              <a:t> </a:t>
            </a:r>
            <a:r>
              <a:rPr lang="tr-TR" dirty="0" err="1" smtClean="0"/>
              <a:t>discharge</a:t>
            </a:r>
            <a:r>
              <a:rPr lang="tr-TR" dirty="0" smtClean="0"/>
              <a:t>, </a:t>
            </a:r>
            <a:r>
              <a:rPr lang="tr-TR" dirty="0" err="1" smtClean="0"/>
              <a:t>leakage</a:t>
            </a:r>
            <a:r>
              <a:rPr lang="tr-TR" dirty="0" smtClean="0"/>
              <a:t> (</a:t>
            </a:r>
            <a:r>
              <a:rPr lang="tr-TR" dirty="0" err="1" smtClean="0"/>
              <a:t>incontinence</a:t>
            </a:r>
            <a:r>
              <a:rPr lang="tr-TR" dirty="0" smtClean="0"/>
              <a:t>, </a:t>
            </a:r>
            <a:r>
              <a:rPr lang="tr-TR" dirty="0" err="1" smtClean="0"/>
              <a:t>outlet</a:t>
            </a:r>
            <a:r>
              <a:rPr lang="tr-TR" dirty="0" smtClean="0"/>
              <a:t> </a:t>
            </a:r>
            <a:r>
              <a:rPr lang="tr-TR" dirty="0" err="1" smtClean="0"/>
              <a:t>obstruction</a:t>
            </a:r>
            <a:r>
              <a:rPr lang="tr-TR" dirty="0" smtClean="0"/>
              <a:t>)</a:t>
            </a:r>
          </a:p>
          <a:p>
            <a:r>
              <a:rPr lang="tr-TR" dirty="0" err="1" smtClean="0"/>
              <a:t>Treatment</a:t>
            </a:r>
            <a:r>
              <a:rPr lang="tr-TR" dirty="0" smtClean="0"/>
              <a:t>: </a:t>
            </a:r>
            <a:r>
              <a:rPr lang="tr-TR" dirty="0" err="1" smtClean="0"/>
              <a:t>Surgery</a:t>
            </a:r>
            <a:endParaRPr lang="tr-TR" dirty="0" smtClean="0"/>
          </a:p>
          <a:p>
            <a:pPr lvl="1"/>
            <a:r>
              <a:rPr lang="tr-TR" dirty="0" err="1" smtClean="0"/>
              <a:t>Transabdominal</a:t>
            </a:r>
            <a:r>
              <a:rPr lang="tr-TR" dirty="0" smtClean="0"/>
              <a:t> </a:t>
            </a:r>
            <a:r>
              <a:rPr lang="tr-TR" dirty="0" err="1" smtClean="0"/>
              <a:t>rectopexy</a:t>
            </a:r>
            <a:endParaRPr lang="tr-TR" dirty="0" smtClean="0"/>
          </a:p>
          <a:p>
            <a:pPr lvl="1"/>
            <a:r>
              <a:rPr lang="tr-TR" dirty="0" err="1" smtClean="0"/>
              <a:t>Perineal</a:t>
            </a:r>
            <a:r>
              <a:rPr lang="tr-TR" dirty="0" smtClean="0"/>
              <a:t> </a:t>
            </a:r>
            <a:r>
              <a:rPr lang="tr-TR" dirty="0" err="1" smtClean="0"/>
              <a:t>rectosigmoidectomy</a:t>
            </a:r>
            <a:endParaRPr lang="tr-TR" dirty="0"/>
          </a:p>
        </p:txBody>
      </p:sp>
      <p:pic>
        <p:nvPicPr>
          <p:cNvPr id="4" name="Picture 5" descr="Prolapsus rekti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84168" y="4581128"/>
            <a:ext cx="2654623" cy="198083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85495988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altLang="tr-TR" dirty="0" err="1"/>
              <a:t>Turkish</a:t>
            </a:r>
            <a:r>
              <a:rPr lang="tr-TR" altLang="tr-TR" dirty="0"/>
              <a:t> </a:t>
            </a:r>
            <a:r>
              <a:rPr lang="tr-TR" altLang="tr-TR" dirty="0" err="1"/>
              <a:t>Society</a:t>
            </a:r>
            <a:r>
              <a:rPr lang="tr-TR" altLang="tr-TR" dirty="0"/>
              <a:t> of </a:t>
            </a:r>
            <a:r>
              <a:rPr lang="tr-TR" altLang="tr-TR" dirty="0" err="1"/>
              <a:t>Surgery</a:t>
            </a:r>
            <a:r>
              <a:rPr lang="tr-TR" altLang="tr-TR" dirty="0"/>
              <a:t> - 1933</a:t>
            </a:r>
          </a:p>
        </p:txBody>
      </p:sp>
      <p:pic>
        <p:nvPicPr>
          <p:cNvPr id="43011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88627" y="1196752"/>
            <a:ext cx="9243335" cy="5276158"/>
          </a:xfrm>
        </p:spPr>
      </p:pic>
      <p:sp>
        <p:nvSpPr>
          <p:cNvPr id="2" name="Oval 1"/>
          <p:cNvSpPr/>
          <p:nvPr/>
        </p:nvSpPr>
        <p:spPr>
          <a:xfrm>
            <a:off x="2627784" y="3429000"/>
            <a:ext cx="792088" cy="108012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691255691"/>
      </p:ext>
    </p:extLst>
  </p:cSld>
  <p:clrMapOvr>
    <a:masterClrMapping/>
  </p:clrMapOvr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406</TotalTime>
  <Words>1533</Words>
  <Application>Microsoft Office PowerPoint</Application>
  <PresentationFormat>Ekran Gösterisi (4:3)</PresentationFormat>
  <Paragraphs>269</Paragraphs>
  <Slides>65</Slides>
  <Notes>5</Notes>
  <HiddenSlides>0</HiddenSlides>
  <MMClips>0</MMClips>
  <ScaleCrop>false</ScaleCrop>
  <HeadingPairs>
    <vt:vector size="8" baseType="variant">
      <vt:variant>
        <vt:lpstr>Kullanılan Yazı Tipleri</vt:lpstr>
      </vt:variant>
      <vt:variant>
        <vt:i4>5</vt:i4>
      </vt:variant>
      <vt:variant>
        <vt:lpstr>Tema</vt:lpstr>
      </vt:variant>
      <vt:variant>
        <vt:i4>1</vt:i4>
      </vt:variant>
      <vt:variant>
        <vt:lpstr>Eklenmiş OLE Hizmet Programları</vt:lpstr>
      </vt:variant>
      <vt:variant>
        <vt:i4>2</vt:i4>
      </vt:variant>
      <vt:variant>
        <vt:lpstr>Slayt Başlıkları</vt:lpstr>
      </vt:variant>
      <vt:variant>
        <vt:i4>65</vt:i4>
      </vt:variant>
    </vt:vector>
  </HeadingPairs>
  <TitlesOfParts>
    <vt:vector size="73" baseType="lpstr">
      <vt:lpstr>Arial</vt:lpstr>
      <vt:lpstr>Calibri</vt:lpstr>
      <vt:lpstr>Comic Sans MS</vt:lpstr>
      <vt:lpstr>Times</vt:lpstr>
      <vt:lpstr>Times New Roman</vt:lpstr>
      <vt:lpstr>Ofis Teması</vt:lpstr>
      <vt:lpstr>Image</vt:lpstr>
      <vt:lpstr>Bitmap Image</vt:lpstr>
      <vt:lpstr>Semiology and Physical Examination of the Anorectum </vt:lpstr>
      <vt:lpstr>PowerPoint Sunusu</vt:lpstr>
      <vt:lpstr>ANATOMY</vt:lpstr>
      <vt:lpstr>ANATOMY OF THE ANUS</vt:lpstr>
      <vt:lpstr>Hemorrhoids </vt:lpstr>
      <vt:lpstr>Anal Glands (Morgagni) - Crypts</vt:lpstr>
      <vt:lpstr>Perianal spaces</vt:lpstr>
      <vt:lpstr>Anorectum Arteries</vt:lpstr>
      <vt:lpstr>Anorectum Veins</vt:lpstr>
      <vt:lpstr>PowerPoint Sunusu</vt:lpstr>
      <vt:lpstr>Physiology</vt:lpstr>
      <vt:lpstr>Unique function !</vt:lpstr>
      <vt:lpstr>PowerPoint Sunusu</vt:lpstr>
      <vt:lpstr>PowerPoint Sunusu</vt:lpstr>
      <vt:lpstr>PowerPoint Sunusu</vt:lpstr>
      <vt:lpstr>Symtoms and Signs of Anorectal Diseases</vt:lpstr>
      <vt:lpstr>Rectal exam</vt:lpstr>
      <vt:lpstr>Patient position during rectal exam</vt:lpstr>
      <vt:lpstr>PowerPoint Sunusu</vt:lpstr>
      <vt:lpstr>Rigid Anoscopy - Rectoscopy</vt:lpstr>
      <vt:lpstr>Rectoscopy, biopsy </vt:lpstr>
      <vt:lpstr>Flexible colonoscopy</vt:lpstr>
      <vt:lpstr>Barium enema colonography</vt:lpstr>
      <vt:lpstr>Virtual colonoscopy</vt:lpstr>
      <vt:lpstr>PowerPoint Sunusu</vt:lpstr>
      <vt:lpstr>ERUS</vt:lpstr>
      <vt:lpstr>ERUS</vt:lpstr>
      <vt:lpstr>Haemorrhoidal Disease</vt:lpstr>
      <vt:lpstr>Anatomy</vt:lpstr>
      <vt:lpstr>Etiology</vt:lpstr>
      <vt:lpstr>Precipitating Factors </vt:lpstr>
      <vt:lpstr>Clinical Presentation </vt:lpstr>
      <vt:lpstr>Diagnosis </vt:lpstr>
      <vt:lpstr>PowerPoint Sunusu</vt:lpstr>
      <vt:lpstr>PowerPoint Sunusu</vt:lpstr>
      <vt:lpstr>Goligher Staging of Hemorrhoids</vt:lpstr>
      <vt:lpstr>Goligher Staging of Hemorrhoids</vt:lpstr>
      <vt:lpstr>Anal Fissure</vt:lpstr>
      <vt:lpstr>PowerPoint Sunusu</vt:lpstr>
      <vt:lpstr>Anal Fissure</vt:lpstr>
      <vt:lpstr>Differential diagnosis for Anal Fissure</vt:lpstr>
      <vt:lpstr>Treatment of Anal Fissure</vt:lpstr>
      <vt:lpstr>Treatment of Chronic fissure</vt:lpstr>
      <vt:lpstr>Perianal Abscess</vt:lpstr>
      <vt:lpstr>PERIANAL ABSCESS</vt:lpstr>
      <vt:lpstr>PowerPoint Sunusu</vt:lpstr>
      <vt:lpstr>Drainage is the main treatment of perianal abscess</vt:lpstr>
      <vt:lpstr>PowerPoint Sunusu</vt:lpstr>
      <vt:lpstr>PARKS Classification of Perianal Fistulas</vt:lpstr>
      <vt:lpstr>Complex Anorectal Fistula</vt:lpstr>
      <vt:lpstr>Rectovaginal Fistula</vt:lpstr>
      <vt:lpstr>Pilonidal Sinus</vt:lpstr>
      <vt:lpstr>Pilonidal Sinus</vt:lpstr>
      <vt:lpstr>Condyloma accuminata (anal warts)</vt:lpstr>
      <vt:lpstr>Giant Condyloma accuminata</vt:lpstr>
      <vt:lpstr>Condyloma accuminata</vt:lpstr>
      <vt:lpstr>Pruritus ani </vt:lpstr>
      <vt:lpstr>Hydradenitis supurativa</vt:lpstr>
      <vt:lpstr>Hydradenitis supurativa</vt:lpstr>
      <vt:lpstr>Hydradenitis supurativa</vt:lpstr>
      <vt:lpstr>Colonic Polyps</vt:lpstr>
      <vt:lpstr>PowerPoint Sunusu</vt:lpstr>
      <vt:lpstr>Anal Cancer</vt:lpstr>
      <vt:lpstr>Rectal Prolapse</vt:lpstr>
      <vt:lpstr>Turkish Society of Surgery - 1933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Semiology and Physical Examination of the Anorectum </dc:title>
  <dc:creator>CAT</dc:creator>
  <cp:lastModifiedBy>Windows Kullanıcısı</cp:lastModifiedBy>
  <cp:revision>89</cp:revision>
  <dcterms:created xsi:type="dcterms:W3CDTF">2019-09-23T18:48:50Z</dcterms:created>
  <dcterms:modified xsi:type="dcterms:W3CDTF">2023-09-14T08:31:02Z</dcterms:modified>
</cp:coreProperties>
</file>