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gif" ContentType="image/gif"/>
  <Default Extension="vml" ContentType="application/vnd.openxmlformats-officedocument.vmlDrawing"/>
  <Default Extension="jpg" ContentType="image/p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60"/>
  </p:notesMasterIdLst>
  <p:sldIdLst>
    <p:sldId id="1000" r:id="rId2"/>
    <p:sldId id="256" r:id="rId3"/>
    <p:sldId id="277" r:id="rId4"/>
    <p:sldId id="1008" r:id="rId5"/>
    <p:sldId id="304" r:id="rId6"/>
    <p:sldId id="279" r:id="rId7"/>
    <p:sldId id="305" r:id="rId8"/>
    <p:sldId id="280" r:id="rId9"/>
    <p:sldId id="306" r:id="rId10"/>
    <p:sldId id="307" r:id="rId11"/>
    <p:sldId id="281" r:id="rId12"/>
    <p:sldId id="313" r:id="rId13"/>
    <p:sldId id="1003" r:id="rId14"/>
    <p:sldId id="282" r:id="rId15"/>
    <p:sldId id="283" r:id="rId16"/>
    <p:sldId id="284" r:id="rId17"/>
    <p:sldId id="1009" r:id="rId18"/>
    <p:sldId id="285" r:id="rId19"/>
    <p:sldId id="286" r:id="rId20"/>
    <p:sldId id="287" r:id="rId21"/>
    <p:sldId id="290" r:id="rId22"/>
    <p:sldId id="291" r:id="rId23"/>
    <p:sldId id="292" r:id="rId24"/>
    <p:sldId id="293" r:id="rId25"/>
    <p:sldId id="276" r:id="rId26"/>
    <p:sldId id="288" r:id="rId27"/>
    <p:sldId id="289" r:id="rId28"/>
    <p:sldId id="269" r:id="rId29"/>
    <p:sldId id="1010" r:id="rId30"/>
    <p:sldId id="315" r:id="rId31"/>
    <p:sldId id="270" r:id="rId32"/>
    <p:sldId id="308" r:id="rId33"/>
    <p:sldId id="271" r:id="rId34"/>
    <p:sldId id="310" r:id="rId35"/>
    <p:sldId id="272" r:id="rId36"/>
    <p:sldId id="312" r:id="rId37"/>
    <p:sldId id="1001" r:id="rId38"/>
    <p:sldId id="273" r:id="rId39"/>
    <p:sldId id="295" r:id="rId40"/>
    <p:sldId id="296" r:id="rId41"/>
    <p:sldId id="297" r:id="rId42"/>
    <p:sldId id="298" r:id="rId43"/>
    <p:sldId id="1002" r:id="rId44"/>
    <p:sldId id="299" r:id="rId45"/>
    <p:sldId id="300" r:id="rId46"/>
    <p:sldId id="301" r:id="rId47"/>
    <p:sldId id="302" r:id="rId48"/>
    <p:sldId id="303" r:id="rId49"/>
    <p:sldId id="314" r:id="rId50"/>
    <p:sldId id="275" r:id="rId51"/>
    <p:sldId id="294" r:id="rId52"/>
    <p:sldId id="267" r:id="rId53"/>
    <p:sldId id="1004" r:id="rId54"/>
    <p:sldId id="1005" r:id="rId55"/>
    <p:sldId id="1006" r:id="rId56"/>
    <p:sldId id="1007" r:id="rId57"/>
    <p:sldId id="274" r:id="rId58"/>
    <p:sldId id="791" r:id="rId59"/>
  </p:sldIdLst>
  <p:sldSz cx="9144000" cy="6858000" type="screen4x3"/>
  <p:notesSz cx="6858000" cy="9144000"/>
  <p:defaultTextStyle>
    <a:defPPr>
      <a:defRPr lang="tr-T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9" d="100"/>
          <a:sy n="79" d="100"/>
        </p:scale>
        <p:origin x="1176" y="24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theme" Target="theme/theme1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61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tableStyles" Target="tableStyles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7.png"/></Relationships>
</file>

<file path=ppt/drawings/_rels/vmlDrawing2.vml.rels><?xml version="1.0" encoding="UTF-8" standalone="yes"?>
<Relationships xmlns="http://schemas.openxmlformats.org/package/2006/relationships"><Relationship Id="rId3" Type="http://schemas.openxmlformats.org/officeDocument/2006/relationships/image" Target="../media/image55.png"/><Relationship Id="rId2" Type="http://schemas.openxmlformats.org/officeDocument/2006/relationships/image" Target="../media/image54.png"/><Relationship Id="rId1" Type="http://schemas.openxmlformats.org/officeDocument/2006/relationships/image" Target="../media/image53.png"/><Relationship Id="rId4" Type="http://schemas.openxmlformats.org/officeDocument/2006/relationships/image" Target="../media/image56.png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Üstbilgi Yer Tutucusu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tr-TR"/>
          </a:p>
        </p:txBody>
      </p:sp>
      <p:sp>
        <p:nvSpPr>
          <p:cNvPr id="3" name="Veri Yer Tutucusu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8470310-E9EF-4610-AABD-3B8021F99C25}" type="datetimeFigureOut">
              <a:rPr lang="tr-TR" smtClean="0"/>
              <a:t>6.09.2023</a:t>
            </a:fld>
            <a:endParaRPr lang="tr-TR"/>
          </a:p>
        </p:txBody>
      </p:sp>
      <p:sp>
        <p:nvSpPr>
          <p:cNvPr id="4" name="Slayt Görüntüsü Yer Tutucus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tr-TR"/>
          </a:p>
        </p:txBody>
      </p:sp>
      <p:sp>
        <p:nvSpPr>
          <p:cNvPr id="5" name="Not Yer Tutucusu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tr-TR"/>
              <a:t>Asıl metin stillerini düzenlemek için tıklatın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6" name="Altbilgi Yer Tutucusu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tr-TR"/>
          </a:p>
        </p:txBody>
      </p:sp>
      <p:sp>
        <p:nvSpPr>
          <p:cNvPr id="7" name="Slayt Numarası Yer Tutucus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D1BBA58-35C2-44D2-830F-AE9FA08CD752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389633085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ayt Görüntüsü Yer Tutucus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 Yer Tutucusu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r-TR" dirty="0"/>
          </a:p>
        </p:txBody>
      </p:sp>
      <p:sp>
        <p:nvSpPr>
          <p:cNvPr id="4" name="Slayt Numarası Yer Tutucus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ACD7362-AA4E-40DF-B250-3674FA75743D}" type="slidenum">
              <a:rPr lang="tr-TR" altLang="tr-TR" smtClean="0"/>
              <a:pPr/>
              <a:t>1</a:t>
            </a:fld>
            <a:endParaRPr lang="tr-TR" altLang="tr-TR"/>
          </a:p>
        </p:txBody>
      </p:sp>
    </p:spTree>
    <p:extLst>
      <p:ext uri="{BB962C8B-B14F-4D97-AF65-F5344CB8AC3E}">
        <p14:creationId xmlns:p14="http://schemas.microsoft.com/office/powerpoint/2010/main" val="152487530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ayt Görüntüsü Yer Tutucus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 Yer Tutucusu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r-TR" dirty="0"/>
          </a:p>
        </p:txBody>
      </p:sp>
      <p:sp>
        <p:nvSpPr>
          <p:cNvPr id="4" name="Slayt Numarası Yer Tutucus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D1BBA58-35C2-44D2-830F-AE9FA08CD752}" type="slidenum">
              <a:rPr lang="tr-TR" smtClean="0"/>
              <a:t>33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6417073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ar-S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ACD7362-AA4E-40DF-B250-3674FA75743D}" type="slidenum">
              <a:rPr lang="tr-TR" altLang="tr-TR" smtClean="0"/>
              <a:pPr/>
              <a:t>58</a:t>
            </a:fld>
            <a:endParaRPr lang="tr-TR" altLang="tr-TR"/>
          </a:p>
        </p:txBody>
      </p:sp>
    </p:spTree>
    <p:extLst>
      <p:ext uri="{BB962C8B-B14F-4D97-AF65-F5344CB8AC3E}">
        <p14:creationId xmlns:p14="http://schemas.microsoft.com/office/powerpoint/2010/main" val="316746793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Başlık Slaydı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tr-TR"/>
              <a:t>Asıl başlık stili için tıklatın</a:t>
            </a:r>
          </a:p>
        </p:txBody>
      </p:sp>
      <p:sp>
        <p:nvSpPr>
          <p:cNvPr id="3" name="2 Alt Başlık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tr-TR"/>
              <a:t>Asıl alt başlık stilini düzenlemek için tıklatın</a:t>
            </a:r>
          </a:p>
        </p:txBody>
      </p:sp>
      <p:sp>
        <p:nvSpPr>
          <p:cNvPr id="4" name="3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3720DD-5B6D-40BF-8493-A6B52D484E6B}" type="datetimeFigureOut">
              <a:rPr lang="tr-TR" smtClean="0"/>
              <a:pPr/>
              <a:t>6.09.2023</a:t>
            </a:fld>
            <a:endParaRPr lang="tr-TR"/>
          </a:p>
        </p:txBody>
      </p:sp>
      <p:sp>
        <p:nvSpPr>
          <p:cNvPr id="5" name="4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5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02176B-0E47-46AC-8F43-DAB4B8A37D06}" type="slidenum">
              <a:rPr lang="tr-TR" smtClean="0"/>
              <a:pPr/>
              <a:t>‹#›</a:t>
            </a:fld>
            <a:endParaRPr lang="tr-TR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aşlık ve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/>
              <a:t>Asıl başlık stili için tıklatın</a:t>
            </a:r>
          </a:p>
        </p:txBody>
      </p:sp>
      <p:sp>
        <p:nvSpPr>
          <p:cNvPr id="3" name="2 İçerik Yer Tutucusu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tr-TR"/>
              <a:t>Asıl metin stillerini düzenlemek için tıklatın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4" name="3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3720DD-5B6D-40BF-8493-A6B52D484E6B}" type="datetimeFigureOut">
              <a:rPr lang="tr-TR" smtClean="0"/>
              <a:pPr/>
              <a:t>6.09.2023</a:t>
            </a:fld>
            <a:endParaRPr lang="tr-TR"/>
          </a:p>
        </p:txBody>
      </p:sp>
      <p:sp>
        <p:nvSpPr>
          <p:cNvPr id="5" name="4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5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02176B-0E47-46AC-8F43-DAB4B8A37D06}" type="slidenum">
              <a:rPr lang="tr-TR" smtClean="0"/>
              <a:pPr/>
              <a:t>‹#›</a:t>
            </a:fld>
            <a:endParaRPr lang="tr-T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Bölüm Üstbilgis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tr-TR"/>
              <a:t>Asıl başlık stili için tıklatın</a:t>
            </a:r>
          </a:p>
        </p:txBody>
      </p:sp>
      <p:sp>
        <p:nvSpPr>
          <p:cNvPr id="3" name="2 Metin Yer Tutucusu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tr-TR"/>
              <a:t>Asıl metin stillerini düzenlemek için tıklatın</a:t>
            </a:r>
          </a:p>
        </p:txBody>
      </p:sp>
      <p:sp>
        <p:nvSpPr>
          <p:cNvPr id="4" name="3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3720DD-5B6D-40BF-8493-A6B52D484E6B}" type="datetimeFigureOut">
              <a:rPr lang="tr-TR" smtClean="0"/>
              <a:pPr/>
              <a:t>6.09.2023</a:t>
            </a:fld>
            <a:endParaRPr lang="tr-TR"/>
          </a:p>
        </p:txBody>
      </p:sp>
      <p:sp>
        <p:nvSpPr>
          <p:cNvPr id="5" name="4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5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02176B-0E47-46AC-8F43-DAB4B8A37D06}" type="slidenum">
              <a:rPr lang="tr-TR" smtClean="0"/>
              <a:pPr/>
              <a:t>‹#›</a:t>
            </a:fld>
            <a:endParaRPr lang="tr-TR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İki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/>
              <a:t>Asıl başlık stili için tıklatın</a:t>
            </a:r>
          </a:p>
        </p:txBody>
      </p:sp>
      <p:sp>
        <p:nvSpPr>
          <p:cNvPr id="3" name="2 İçerik Yer Tutucusu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tr-TR"/>
              <a:t>Asıl metin stillerini düzenlemek için tıklatın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4" name="3 İçerik Yer Tutucusu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tr-TR"/>
              <a:t>Asıl metin stillerini düzenlemek için tıklatın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5" name="4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3720DD-5B6D-40BF-8493-A6B52D484E6B}" type="datetimeFigureOut">
              <a:rPr lang="tr-TR" smtClean="0"/>
              <a:pPr/>
              <a:t>6.09.2023</a:t>
            </a:fld>
            <a:endParaRPr lang="tr-TR"/>
          </a:p>
        </p:txBody>
      </p:sp>
      <p:sp>
        <p:nvSpPr>
          <p:cNvPr id="6" name="5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7" name="6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02176B-0E47-46AC-8F43-DAB4B8A37D06}" type="slidenum">
              <a:rPr lang="tr-TR" smtClean="0"/>
              <a:pPr/>
              <a:t>‹#›</a:t>
            </a:fld>
            <a:endParaRPr lang="tr-T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Karşılaştırm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tr-TR"/>
              <a:t>Asıl başlık stili için tıklatın</a:t>
            </a:r>
          </a:p>
        </p:txBody>
      </p:sp>
      <p:sp>
        <p:nvSpPr>
          <p:cNvPr id="3" name="2 Metin Yer Tutucusu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r-TR"/>
              <a:t>Asıl metin stillerini düzenlemek için tıklatın</a:t>
            </a:r>
          </a:p>
        </p:txBody>
      </p:sp>
      <p:sp>
        <p:nvSpPr>
          <p:cNvPr id="4" name="3 İçerik Yer Tutucusu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tr-TR"/>
              <a:t>Asıl metin stillerini düzenlemek için tıklatın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5" name="4 Metin Yer Tutucusu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r-TR"/>
              <a:t>Asıl metin stillerini düzenlemek için tıklatın</a:t>
            </a:r>
          </a:p>
        </p:txBody>
      </p:sp>
      <p:sp>
        <p:nvSpPr>
          <p:cNvPr id="6" name="5 İçerik Yer Tutucusu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tr-TR"/>
              <a:t>Asıl metin stillerini düzenlemek için tıklatın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7" name="6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3720DD-5B6D-40BF-8493-A6B52D484E6B}" type="datetimeFigureOut">
              <a:rPr lang="tr-TR" smtClean="0"/>
              <a:pPr/>
              <a:t>6.09.2023</a:t>
            </a:fld>
            <a:endParaRPr lang="tr-TR"/>
          </a:p>
        </p:txBody>
      </p:sp>
      <p:sp>
        <p:nvSpPr>
          <p:cNvPr id="8" name="7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9" name="8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02176B-0E47-46AC-8F43-DAB4B8A37D06}" type="slidenum">
              <a:rPr lang="tr-TR" smtClean="0"/>
              <a:pPr/>
              <a:t>‹#›</a:t>
            </a:fld>
            <a:endParaRPr lang="tr-TR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Yalnızca Başlı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/>
              <a:t>Asıl başlık stili için tıklatın</a:t>
            </a:r>
          </a:p>
        </p:txBody>
      </p:sp>
      <p:sp>
        <p:nvSpPr>
          <p:cNvPr id="3" name="2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3720DD-5B6D-40BF-8493-A6B52D484E6B}" type="datetimeFigureOut">
              <a:rPr lang="tr-TR" smtClean="0"/>
              <a:pPr/>
              <a:t>6.09.2023</a:t>
            </a:fld>
            <a:endParaRPr lang="tr-TR"/>
          </a:p>
        </p:txBody>
      </p:sp>
      <p:sp>
        <p:nvSpPr>
          <p:cNvPr id="4" name="3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5" name="4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02176B-0E47-46AC-8F43-DAB4B8A37D06}" type="slidenum">
              <a:rPr lang="tr-TR" smtClean="0"/>
              <a:pPr/>
              <a:t>‹#›</a:t>
            </a:fld>
            <a:endParaRPr lang="tr-T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o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3720DD-5B6D-40BF-8493-A6B52D484E6B}" type="datetimeFigureOut">
              <a:rPr lang="tr-TR" smtClean="0"/>
              <a:pPr/>
              <a:t>6.09.2023</a:t>
            </a:fld>
            <a:endParaRPr lang="tr-TR"/>
          </a:p>
        </p:txBody>
      </p:sp>
      <p:sp>
        <p:nvSpPr>
          <p:cNvPr id="3" name="2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4" name="3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02176B-0E47-46AC-8F43-DAB4B8A37D06}" type="slidenum">
              <a:rPr lang="tr-TR" smtClean="0"/>
              <a:pPr/>
              <a:t>‹#›</a:t>
            </a:fld>
            <a:endParaRPr lang="tr-T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Başlıklı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tr-TR"/>
              <a:t>Asıl başlık stili için tıklatın</a:t>
            </a:r>
          </a:p>
        </p:txBody>
      </p:sp>
      <p:sp>
        <p:nvSpPr>
          <p:cNvPr id="3" name="2 İçerik Yer Tutucusu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tr-TR"/>
              <a:t>Asıl metin stillerini düzenlemek için tıklatın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4" name="3 Metin Yer Tutucusu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tr-TR"/>
              <a:t>Asıl metin stillerini düzenlemek için tıklatın</a:t>
            </a:r>
          </a:p>
        </p:txBody>
      </p:sp>
      <p:sp>
        <p:nvSpPr>
          <p:cNvPr id="5" name="4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3720DD-5B6D-40BF-8493-A6B52D484E6B}" type="datetimeFigureOut">
              <a:rPr lang="tr-TR" smtClean="0"/>
              <a:pPr/>
              <a:t>6.09.2023</a:t>
            </a:fld>
            <a:endParaRPr lang="tr-TR"/>
          </a:p>
        </p:txBody>
      </p:sp>
      <p:sp>
        <p:nvSpPr>
          <p:cNvPr id="6" name="5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7" name="6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02176B-0E47-46AC-8F43-DAB4B8A37D06}" type="slidenum">
              <a:rPr lang="tr-TR" smtClean="0"/>
              <a:pPr/>
              <a:t>‹#›</a:t>
            </a:fld>
            <a:endParaRPr lang="tr-TR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aşlıklı Resi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tr-TR"/>
              <a:t>Asıl başlık stili için tıklatın</a:t>
            </a:r>
          </a:p>
        </p:txBody>
      </p:sp>
      <p:sp>
        <p:nvSpPr>
          <p:cNvPr id="3" name="2 Resim Yer Tutucusu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tr-TR"/>
          </a:p>
        </p:txBody>
      </p:sp>
      <p:sp>
        <p:nvSpPr>
          <p:cNvPr id="4" name="3 Metin Yer Tutucusu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tr-TR"/>
              <a:t>Asıl metin stillerini düzenlemek için tıklatın</a:t>
            </a:r>
          </a:p>
        </p:txBody>
      </p:sp>
      <p:sp>
        <p:nvSpPr>
          <p:cNvPr id="5" name="4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3720DD-5B6D-40BF-8493-A6B52D484E6B}" type="datetimeFigureOut">
              <a:rPr lang="tr-TR" smtClean="0"/>
              <a:pPr/>
              <a:t>6.09.2023</a:t>
            </a:fld>
            <a:endParaRPr lang="tr-TR"/>
          </a:p>
        </p:txBody>
      </p:sp>
      <p:sp>
        <p:nvSpPr>
          <p:cNvPr id="6" name="5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7" name="6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02176B-0E47-46AC-8F43-DAB4B8A37D06}" type="slidenum">
              <a:rPr lang="tr-TR" smtClean="0"/>
              <a:pPr/>
              <a:t>‹#›</a:t>
            </a:fld>
            <a:endParaRPr lang="tr-TR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Başlık, Dikey Meti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/>
              <a:t>Asıl başlık stili için tıklatın</a:t>
            </a:r>
          </a:p>
        </p:txBody>
      </p:sp>
      <p:sp>
        <p:nvSpPr>
          <p:cNvPr id="3" name="2 Dikey Metin Yer Tutucusu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tr-TR"/>
              <a:t>Asıl metin stillerini düzenlemek için tıklatın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4" name="3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3720DD-5B6D-40BF-8493-A6B52D484E6B}" type="datetimeFigureOut">
              <a:rPr lang="tr-TR" smtClean="0"/>
              <a:pPr/>
              <a:t>6.09.2023</a:t>
            </a:fld>
            <a:endParaRPr lang="tr-TR"/>
          </a:p>
        </p:txBody>
      </p:sp>
      <p:sp>
        <p:nvSpPr>
          <p:cNvPr id="5" name="4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5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02176B-0E47-46AC-8F43-DAB4B8A37D06}" type="slidenum">
              <a:rPr lang="tr-TR" smtClean="0"/>
              <a:pPr/>
              <a:t>‹#›</a:t>
            </a:fld>
            <a:endParaRPr lang="tr-T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Dikey Başlık ve Meti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Dikey Başlık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tr-TR"/>
              <a:t>Asıl başlık stili için tıklatın</a:t>
            </a:r>
          </a:p>
        </p:txBody>
      </p:sp>
      <p:sp>
        <p:nvSpPr>
          <p:cNvPr id="3" name="2 Dikey Metin Yer Tutucusu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tr-TR"/>
              <a:t>Asıl metin stillerini düzenlemek için tıklatın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4" name="3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3720DD-5B6D-40BF-8493-A6B52D484E6B}" type="datetimeFigureOut">
              <a:rPr lang="tr-TR" smtClean="0"/>
              <a:pPr/>
              <a:t>6.09.2023</a:t>
            </a:fld>
            <a:endParaRPr lang="tr-TR"/>
          </a:p>
        </p:txBody>
      </p:sp>
      <p:sp>
        <p:nvSpPr>
          <p:cNvPr id="5" name="4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5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02176B-0E47-46AC-8F43-DAB4B8A37D06}" type="slidenum">
              <a:rPr lang="tr-TR" smtClean="0"/>
              <a:pPr/>
              <a:t>‹#›</a:t>
            </a:fld>
            <a:endParaRPr lang="tr-TR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>
  <p:cSld name="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/>
          </p:nvPr>
        </p:nvSpPr>
        <p:spPr>
          <a:xfrm>
            <a:off x="457200" y="277813"/>
            <a:ext cx="8229600" cy="585311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tr-TR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457200" y="6248400"/>
            <a:ext cx="2133600" cy="457200"/>
          </a:xfrm>
        </p:spPr>
        <p:txBody>
          <a:bodyPr/>
          <a:lstStyle>
            <a:lvl1pPr>
              <a:defRPr/>
            </a:lvl1pPr>
          </a:lstStyle>
          <a:p>
            <a:endParaRPr lang="tr-T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124200" y="6248400"/>
            <a:ext cx="2895600" cy="457200"/>
          </a:xfrm>
        </p:spPr>
        <p:txBody>
          <a:bodyPr/>
          <a:lstStyle>
            <a:lvl1pPr>
              <a:defRPr/>
            </a:lvl1pPr>
          </a:lstStyle>
          <a:p>
            <a:endParaRPr lang="tr-T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553200" y="6248400"/>
            <a:ext cx="2133600" cy="457200"/>
          </a:xfrm>
        </p:spPr>
        <p:txBody>
          <a:bodyPr/>
          <a:lstStyle>
            <a:lvl1pPr>
              <a:defRPr/>
            </a:lvl1pPr>
          </a:lstStyle>
          <a:p>
            <a:fld id="{FDC9948B-EE31-4F15-B4B3-8C4DC5D63225}" type="slidenum">
              <a:rPr lang="tr-TR"/>
              <a:pPr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948748644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clipArtAndTx">
  <p:cSld name="Başlık, Küçük Resim ve Meti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>
          <a:xfrm>
            <a:off x="685800" y="609600"/>
            <a:ext cx="7772400" cy="1143000"/>
          </a:xfrm>
        </p:spPr>
        <p:txBody>
          <a:bodyPr/>
          <a:lstStyle/>
          <a:p>
            <a:r>
              <a:rPr lang="tr-TR"/>
              <a:t>Asıl başlık stili için tıklatın</a:t>
            </a:r>
          </a:p>
        </p:txBody>
      </p:sp>
      <p:sp>
        <p:nvSpPr>
          <p:cNvPr id="3" name="Küçük Resim Yer Tutucusu 2"/>
          <p:cNvSpPr>
            <a:spLocks noGrp="1"/>
          </p:cNvSpPr>
          <p:nvPr>
            <p:ph type="clipArt" sz="half" idx="1"/>
          </p:nvPr>
        </p:nvSpPr>
        <p:spPr>
          <a:xfrm>
            <a:off x="685800" y="1981200"/>
            <a:ext cx="3810000" cy="4114800"/>
          </a:xfrm>
        </p:spPr>
        <p:txBody>
          <a:bodyPr/>
          <a:lstStyle/>
          <a:p>
            <a:endParaRPr lang="tr-TR"/>
          </a:p>
        </p:txBody>
      </p:sp>
      <p:sp>
        <p:nvSpPr>
          <p:cNvPr id="4" name="Metin Yer Tutucusu 3"/>
          <p:cNvSpPr>
            <a:spLocks noGrp="1"/>
          </p:cNvSpPr>
          <p:nvPr>
            <p:ph type="body" sz="half" idx="2"/>
          </p:nvPr>
        </p:nvSpPr>
        <p:spPr>
          <a:xfrm>
            <a:off x="4648200" y="1981200"/>
            <a:ext cx="3810000" cy="4114800"/>
          </a:xfrm>
        </p:spPr>
        <p:txBody>
          <a:bodyPr/>
          <a:lstStyle/>
          <a:p>
            <a:pPr lvl="0"/>
            <a:r>
              <a:rPr lang="tr-TR"/>
              <a:t>Asıl metin stillerini düzenlemek için tıklatın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5" name="Veri Yer Tutucusu 4"/>
          <p:cNvSpPr>
            <a:spLocks noGrp="1"/>
          </p:cNvSpPr>
          <p:nvPr>
            <p:ph type="dt" sz="half" idx="10"/>
          </p:nvPr>
        </p:nvSpPr>
        <p:spPr>
          <a:xfrm>
            <a:off x="685800" y="6248400"/>
            <a:ext cx="1905000" cy="457200"/>
          </a:xfrm>
        </p:spPr>
        <p:txBody>
          <a:bodyPr/>
          <a:lstStyle>
            <a:lvl1pPr>
              <a:defRPr/>
            </a:lvl1pPr>
          </a:lstStyle>
          <a:p>
            <a:endParaRPr lang="tr-TR" altLang="tr-TR"/>
          </a:p>
        </p:txBody>
      </p:sp>
      <p:sp>
        <p:nvSpPr>
          <p:cNvPr id="6" name="Altbilgi Yer Tutucusu 5"/>
          <p:cNvSpPr>
            <a:spLocks noGrp="1"/>
          </p:cNvSpPr>
          <p:nvPr>
            <p:ph type="ftr" sz="quarter" idx="11"/>
          </p:nvPr>
        </p:nvSpPr>
        <p:spPr>
          <a:xfrm>
            <a:off x="3124200" y="6248400"/>
            <a:ext cx="2895600" cy="457200"/>
          </a:xfrm>
        </p:spPr>
        <p:txBody>
          <a:bodyPr/>
          <a:lstStyle>
            <a:lvl1pPr>
              <a:defRPr/>
            </a:lvl1pPr>
          </a:lstStyle>
          <a:p>
            <a:endParaRPr lang="tr-TR" altLang="tr-TR"/>
          </a:p>
        </p:txBody>
      </p:sp>
      <p:sp>
        <p:nvSpPr>
          <p:cNvPr id="7" name="Slayt Numarası Yer Tutucusu 6"/>
          <p:cNvSpPr>
            <a:spLocks noGrp="1"/>
          </p:cNvSpPr>
          <p:nvPr>
            <p:ph type="sldNum" sz="quarter" idx="12"/>
          </p:nvPr>
        </p:nvSpPr>
        <p:spPr>
          <a:xfrm>
            <a:off x="6553200" y="6248400"/>
            <a:ext cx="1905000" cy="457200"/>
          </a:xfrm>
        </p:spPr>
        <p:txBody>
          <a:bodyPr/>
          <a:lstStyle>
            <a:lvl1pPr>
              <a:defRPr/>
            </a:lvl1pPr>
          </a:lstStyle>
          <a:p>
            <a:fld id="{7DACF1FD-676E-483E-A02A-3138103811A0}" type="slidenum">
              <a:rPr lang="tr-TR" altLang="tr-TR"/>
              <a:pPr/>
              <a:t>‹#›</a:t>
            </a:fld>
            <a:endParaRPr lang="tr-TR" altLang="tr-TR"/>
          </a:p>
        </p:txBody>
      </p:sp>
    </p:spTree>
    <p:extLst>
      <p:ext uri="{BB962C8B-B14F-4D97-AF65-F5344CB8AC3E}">
        <p14:creationId xmlns:p14="http://schemas.microsoft.com/office/powerpoint/2010/main" val="28071675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 Yer Tutucusu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tr-TR"/>
              <a:t>Asıl başlık stili için tıklatın</a:t>
            </a:r>
          </a:p>
        </p:txBody>
      </p:sp>
      <p:sp>
        <p:nvSpPr>
          <p:cNvPr id="3" name="2 Metin Yer Tutucusu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tr-TR"/>
              <a:t>Asıl metin stillerini düzenlemek için tıklatın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4" name="3 Veri Yer Tutucusu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23720DD-5B6D-40BF-8493-A6B52D484E6B}" type="datetimeFigureOut">
              <a:rPr lang="tr-TR" smtClean="0"/>
              <a:pPr/>
              <a:t>6.09.2023</a:t>
            </a:fld>
            <a:endParaRPr lang="tr-TR"/>
          </a:p>
        </p:txBody>
      </p:sp>
      <p:sp>
        <p:nvSpPr>
          <p:cNvPr id="5" name="4 Altbilgi Yer Tutucusu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tr-TR"/>
          </a:p>
        </p:txBody>
      </p:sp>
      <p:sp>
        <p:nvSpPr>
          <p:cNvPr id="6" name="5 Slayt Numarası Yer Tutucusu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302176B-0E47-46AC-8F43-DAB4B8A37D06}" type="slidenum">
              <a:rPr lang="tr-TR" smtClean="0"/>
              <a:pPr/>
              <a:t>‹#›</a:t>
            </a:fld>
            <a:endParaRPr lang="tr-T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tr-T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gif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emf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3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emf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3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3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6.xml"/><Relationship Id="rId1" Type="http://schemas.openxmlformats.org/officeDocument/2006/relationships/vmlDrawing" Target="../drawings/vmlDrawing1.vml"/><Relationship Id="rId4" Type="http://schemas.openxmlformats.org/officeDocument/2006/relationships/image" Target="../media/image17.pn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6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emf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6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6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6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6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6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6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6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6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4.jpeg"/></Relationships>
</file>

<file path=ppt/slides/_rels/slide29.xml.rels><?xml version="1.0" encoding="UTF-8" standalone="yes"?>
<Relationships xmlns="http://schemas.openxmlformats.org/package/2006/relationships"><Relationship Id="rId8" Type="http://schemas.openxmlformats.org/officeDocument/2006/relationships/image" Target="../media/image41.jpg"/><Relationship Id="rId3" Type="http://schemas.openxmlformats.org/officeDocument/2006/relationships/image" Target="../media/image36.jpg"/><Relationship Id="rId7" Type="http://schemas.openxmlformats.org/officeDocument/2006/relationships/image" Target="../media/image40.jpg"/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9.png"/><Relationship Id="rId11" Type="http://schemas.openxmlformats.org/officeDocument/2006/relationships/image" Target="../media/image44.png"/><Relationship Id="rId5" Type="http://schemas.openxmlformats.org/officeDocument/2006/relationships/image" Target="../media/image38.jpg"/><Relationship Id="rId10" Type="http://schemas.openxmlformats.org/officeDocument/2006/relationships/image" Target="../media/image43.png"/><Relationship Id="rId4" Type="http://schemas.openxmlformats.org/officeDocument/2006/relationships/image" Target="../media/image37.jpg"/><Relationship Id="rId9" Type="http://schemas.openxmlformats.org/officeDocument/2006/relationships/image" Target="../media/image42.png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jpeg"/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7.jpeg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13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1.png"/><Relationship Id="rId4" Type="http://schemas.openxmlformats.org/officeDocument/2006/relationships/image" Target="../media/image50.jpeg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13.xml"/></Relationships>
</file>

<file path=ppt/slides/_rels/slide35.xml.rels><?xml version="1.0" encoding="UTF-8" standalone="yes"?>
<Relationships xmlns="http://schemas.openxmlformats.org/package/2006/relationships"><Relationship Id="rId8" Type="http://schemas.openxmlformats.org/officeDocument/2006/relationships/image" Target="../media/image55.png"/><Relationship Id="rId3" Type="http://schemas.openxmlformats.org/officeDocument/2006/relationships/oleObject" Target="../embeddings/oleObject2.bin"/><Relationship Id="rId7" Type="http://schemas.openxmlformats.org/officeDocument/2006/relationships/oleObject" Target="../embeddings/oleObject4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2.vml"/><Relationship Id="rId6" Type="http://schemas.openxmlformats.org/officeDocument/2006/relationships/image" Target="../media/image54.png"/><Relationship Id="rId11" Type="http://schemas.openxmlformats.org/officeDocument/2006/relationships/image" Target="../media/image57.jpeg"/><Relationship Id="rId5" Type="http://schemas.openxmlformats.org/officeDocument/2006/relationships/oleObject" Target="../embeddings/oleObject3.bin"/><Relationship Id="rId10" Type="http://schemas.openxmlformats.org/officeDocument/2006/relationships/image" Target="../media/image56.png"/><Relationship Id="rId4" Type="http://schemas.openxmlformats.org/officeDocument/2006/relationships/image" Target="../media/image53.png"/><Relationship Id="rId9" Type="http://schemas.openxmlformats.org/officeDocument/2006/relationships/oleObject" Target="../embeddings/oleObject5.bin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emf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pn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png"/><Relationship Id="rId1" Type="http://schemas.openxmlformats.org/officeDocument/2006/relationships/slideLayout" Target="../slideLayouts/slideLayout6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6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png"/><Relationship Id="rId1" Type="http://schemas.openxmlformats.org/officeDocument/2006/relationships/slideLayout" Target="../slideLayouts/slideLayout6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6.xml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6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6.xml"/></Relationships>
</file>

<file path=ppt/slides/_rels/slide4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8.jpeg"/><Relationship Id="rId2" Type="http://schemas.openxmlformats.org/officeDocument/2006/relationships/image" Target="../media/image67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9.jpeg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0.png"/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1.png"/><Relationship Id="rId1" Type="http://schemas.openxmlformats.org/officeDocument/2006/relationships/slideLayout" Target="../slideLayouts/slideLayout6.xml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3.emf"/><Relationship Id="rId2" Type="http://schemas.openxmlformats.org/officeDocument/2006/relationships/image" Target="../media/image72.png"/><Relationship Id="rId1" Type="http://schemas.openxmlformats.org/officeDocument/2006/relationships/slideLayout" Target="../slideLayouts/slideLayout2.xml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5.jpeg"/><Relationship Id="rId2" Type="http://schemas.openxmlformats.org/officeDocument/2006/relationships/image" Target="../media/image74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7.jpeg"/><Relationship Id="rId4" Type="http://schemas.openxmlformats.org/officeDocument/2006/relationships/image" Target="../media/image76.jpeg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9.jpeg"/><Relationship Id="rId2" Type="http://schemas.openxmlformats.org/officeDocument/2006/relationships/image" Target="../media/image78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81.png"/><Relationship Id="rId4" Type="http://schemas.openxmlformats.org/officeDocument/2006/relationships/image" Target="../media/image80.jpeg"/></Relationships>
</file>

<file path=ppt/slides/_rels/slide5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3.jpeg"/><Relationship Id="rId2" Type="http://schemas.openxmlformats.org/officeDocument/2006/relationships/image" Target="../media/image8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4.jpeg"/></Relationships>
</file>

<file path=ppt/slides/_rels/slide5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6.png"/><Relationship Id="rId2" Type="http://schemas.openxmlformats.org/officeDocument/2006/relationships/image" Target="../media/image85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7.jpeg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8.png"/><Relationship Id="rId1" Type="http://schemas.openxmlformats.org/officeDocument/2006/relationships/slideLayout" Target="../slideLayouts/slideLayout2.xml"/></Relationships>
</file>

<file path=ppt/slides/_rels/slide5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10" descr="http://www.istanbul.org.tc/wp-content/uploads/IU_Logo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83868" y="1430778"/>
            <a:ext cx="1623159" cy="16201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Text Box 6"/>
          <p:cNvSpPr txBox="1">
            <a:spLocks noChangeArrowheads="1"/>
          </p:cNvSpPr>
          <p:nvPr/>
        </p:nvSpPr>
        <p:spPr bwMode="auto">
          <a:xfrm>
            <a:off x="251520" y="3618515"/>
            <a:ext cx="8640960" cy="161582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>
              <a:spcBef>
                <a:spcPct val="50000"/>
              </a:spcBef>
            </a:pPr>
            <a:r>
              <a:rPr lang="tr-TR" altLang="tr-TR" b="1" dirty="0">
                <a:cs typeface="Arial" panose="020B0604020202020204" pitchFamily="34" charset="0"/>
              </a:rPr>
              <a:t>ÖNEMLİ UYARI: </a:t>
            </a:r>
          </a:p>
          <a:p>
            <a:pPr algn="ctr">
              <a:spcBef>
                <a:spcPct val="50000"/>
              </a:spcBef>
            </a:pPr>
            <a:r>
              <a:rPr lang="tr-TR" altLang="tr-TR" b="1" dirty="0">
                <a:cs typeface="Arial" panose="020B0604020202020204" pitchFamily="34" charset="0"/>
              </a:rPr>
              <a:t>Bu sunum İ.Ü. İstanbul Tıp Fakültesi Lisans öğrencilerinin eğitimlerine ücretsiz katkı sağlamak amaçlı hazırlanmış olup, bilimsel kaynak olarak gösterilemez, ücretlendirilemez, izinsiz kaydedilemez, kullanılamaz, çoğaltılamaz ve ticari bir ürün haline dönüştürülemez. </a:t>
            </a:r>
          </a:p>
        </p:txBody>
      </p:sp>
      <p:pic>
        <p:nvPicPr>
          <p:cNvPr id="7" name="Resim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95268" y="1427440"/>
            <a:ext cx="1623518" cy="16235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145239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pPr hangingPunct="0"/>
            <a:r>
              <a:rPr lang="tr-TR" b="1"/>
              <a:t>ANOREKTAL MUAYENE</a:t>
            </a:r>
            <a:r>
              <a:rPr lang="tr-TR" dirty="0"/>
              <a:t/>
            </a:r>
            <a:br>
              <a:rPr lang="tr-TR" dirty="0"/>
            </a:br>
            <a:endParaRPr lang="tr-TR" dirty="0"/>
          </a:p>
        </p:txBody>
      </p:sp>
      <p:sp>
        <p:nvSpPr>
          <p:cNvPr id="3" name="Alt Başlık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tr-TR" b="1" dirty="0"/>
              <a:t>Prof. Dr. M. Türker BULUT</a:t>
            </a:r>
          </a:p>
          <a:p>
            <a:r>
              <a:rPr lang="tr-TR" b="1" dirty="0"/>
              <a:t>Genel Cerrahi Anabilim Dalı</a:t>
            </a:r>
            <a:endParaRPr lang="tr-TR" dirty="0"/>
          </a:p>
        </p:txBody>
      </p:sp>
      <p:pic>
        <p:nvPicPr>
          <p:cNvPr id="4" name="Picture 4" descr="ITF logo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76" y="404664"/>
            <a:ext cx="720725" cy="7207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6079198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tr-TR"/>
          </a:p>
        </p:txBody>
      </p:sp>
      <p:pic>
        <p:nvPicPr>
          <p:cNvPr id="1026" name="Picture 2" descr="C:\Users\Hosp\Desktop\ANOREK FİZ\Cloaca 4 6 7 wk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24000" y="57330"/>
            <a:ext cx="5410199" cy="6755386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286865367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332656"/>
            <a:ext cx="9144000" cy="57876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421892" name="Rectangle 4"/>
          <p:cNvSpPr>
            <a:spLocks noGrp="1" noChangeArrowheads="1"/>
          </p:cNvSpPr>
          <p:nvPr>
            <p:ph type="title"/>
          </p:nvPr>
        </p:nvSpPr>
        <p:spPr>
          <a:xfrm>
            <a:off x="6876256" y="980728"/>
            <a:ext cx="2267744" cy="720080"/>
          </a:xfrm>
        </p:spPr>
        <p:txBody>
          <a:bodyPr/>
          <a:lstStyle/>
          <a:p>
            <a:r>
              <a:rPr lang="tr-TR" altLang="tr-TR" sz="2800" dirty="0">
                <a:latin typeface="Comic Sans MS" pitchFamily="66" charset="0"/>
              </a:rPr>
              <a:t>ANATOMY</a:t>
            </a:r>
          </a:p>
        </p:txBody>
      </p:sp>
      <p:sp>
        <p:nvSpPr>
          <p:cNvPr id="6" name="Rectangle 4"/>
          <p:cNvSpPr/>
          <p:nvPr/>
        </p:nvSpPr>
        <p:spPr>
          <a:xfrm>
            <a:off x="1259632" y="5934670"/>
            <a:ext cx="4572000" cy="923330"/>
          </a:xfrm>
          <a:prstGeom prst="rect">
            <a:avLst/>
          </a:prstGeom>
        </p:spPr>
        <p:txBody>
          <a:bodyPr>
            <a:spAutoFit/>
          </a:bodyPr>
          <a:lstStyle/>
          <a:p>
            <a:pPr hangingPunct="0"/>
            <a:r>
              <a:rPr lang="tr-TR" dirty="0"/>
              <a:t>Anorektal bölge sempatik lifleri hipogastrik sinirden, parasempatik lifleri pudental sinirden alır.</a:t>
            </a:r>
          </a:p>
        </p:txBody>
      </p:sp>
    </p:spTree>
    <p:extLst>
      <p:ext uri="{BB962C8B-B14F-4D97-AF65-F5344CB8AC3E}">
        <p14:creationId xmlns:p14="http://schemas.microsoft.com/office/powerpoint/2010/main" val="78706478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21897" name="Picture 9" descr="Rectum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0539" y="1484784"/>
            <a:ext cx="6120237" cy="48965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21892" name="Rectangle 4"/>
          <p:cNvSpPr>
            <a:spLocks noGrp="1" noChangeArrowheads="1"/>
          </p:cNvSpPr>
          <p:nvPr>
            <p:ph type="title"/>
          </p:nvPr>
        </p:nvSpPr>
        <p:spPr>
          <a:xfrm>
            <a:off x="685800" y="533400"/>
            <a:ext cx="7772400" cy="609600"/>
          </a:xfrm>
        </p:spPr>
        <p:txBody>
          <a:bodyPr/>
          <a:lstStyle/>
          <a:p>
            <a:r>
              <a:rPr lang="tr-TR" altLang="tr-TR" sz="2800">
                <a:latin typeface="Comic Sans MS" pitchFamily="66" charset="0"/>
              </a:rPr>
              <a:t>REKTUM ANATOMİSİ</a:t>
            </a:r>
          </a:p>
        </p:txBody>
      </p:sp>
      <p:sp>
        <p:nvSpPr>
          <p:cNvPr id="421894" name="Rectangle 6"/>
          <p:cNvSpPr>
            <a:spLocks noGrp="1" noChangeArrowheads="1"/>
          </p:cNvSpPr>
          <p:nvPr>
            <p:ph type="body" sz="half" idx="2"/>
          </p:nvPr>
        </p:nvSpPr>
        <p:spPr>
          <a:xfrm>
            <a:off x="6156176" y="2060848"/>
            <a:ext cx="2819400" cy="4114800"/>
          </a:xfrm>
        </p:spPr>
        <p:txBody>
          <a:bodyPr/>
          <a:lstStyle/>
          <a:p>
            <a:pPr marL="0" indent="0">
              <a:lnSpc>
                <a:spcPct val="80000"/>
              </a:lnSpc>
              <a:buNone/>
            </a:pPr>
            <a:r>
              <a:rPr lang="tr-TR" altLang="tr-TR" sz="2400" u="sng" dirty="0"/>
              <a:t>Rektum</a:t>
            </a:r>
            <a:r>
              <a:rPr lang="tr-TR" altLang="tr-TR" sz="2400" dirty="0"/>
              <a:t>: (12-15 cm) </a:t>
            </a:r>
            <a:endParaRPr lang="en-US" altLang="tr-TR" sz="2400" dirty="0"/>
          </a:p>
          <a:p>
            <a:pPr marL="0" indent="0">
              <a:lnSpc>
                <a:spcPct val="80000"/>
              </a:lnSpc>
              <a:buNone/>
            </a:pPr>
            <a:r>
              <a:rPr lang="tr-TR" altLang="tr-TR" sz="2400" dirty="0" err="1"/>
              <a:t>rektosigmoid</a:t>
            </a:r>
            <a:endParaRPr lang="en-US" altLang="tr-TR" sz="2400" dirty="0"/>
          </a:p>
          <a:p>
            <a:pPr marL="0" indent="0">
              <a:lnSpc>
                <a:spcPct val="80000"/>
              </a:lnSpc>
              <a:buNone/>
            </a:pPr>
            <a:r>
              <a:rPr lang="tr-TR" altLang="tr-TR" sz="2400" dirty="0"/>
              <a:t>köşeden anal kanalın</a:t>
            </a:r>
            <a:endParaRPr lang="en-US" altLang="tr-TR" sz="2400" dirty="0"/>
          </a:p>
          <a:p>
            <a:pPr marL="0" indent="0">
              <a:lnSpc>
                <a:spcPct val="80000"/>
              </a:lnSpc>
              <a:buNone/>
            </a:pPr>
            <a:r>
              <a:rPr lang="tr-TR" altLang="tr-TR" sz="2400" dirty="0"/>
              <a:t>başlangıcına kadar</a:t>
            </a:r>
            <a:endParaRPr lang="en-US" altLang="tr-TR" sz="2400" dirty="0"/>
          </a:p>
          <a:p>
            <a:pPr marL="0" indent="0">
              <a:lnSpc>
                <a:spcPct val="80000"/>
              </a:lnSpc>
              <a:buNone/>
            </a:pPr>
            <a:r>
              <a:rPr lang="tr-TR" altLang="tr-TR" sz="2400" dirty="0"/>
              <a:t>olan kısım </a:t>
            </a:r>
          </a:p>
          <a:p>
            <a:pPr marL="0" indent="0">
              <a:lnSpc>
                <a:spcPct val="80000"/>
              </a:lnSpc>
              <a:buNone/>
            </a:pPr>
            <a:r>
              <a:rPr lang="tr-TR" altLang="tr-TR" sz="2400" u="sng" dirty="0"/>
              <a:t>Anal Kanal</a:t>
            </a:r>
            <a:r>
              <a:rPr lang="tr-TR" altLang="tr-TR" sz="2400" dirty="0"/>
              <a:t>: </a:t>
            </a:r>
            <a:r>
              <a:rPr lang="tr-TR" altLang="tr-TR" sz="2400" dirty="0" err="1"/>
              <a:t>distaldeki</a:t>
            </a:r>
            <a:r>
              <a:rPr lang="tr-TR" altLang="tr-TR" sz="2400" dirty="0"/>
              <a:t> 3-4 </a:t>
            </a:r>
            <a:r>
              <a:rPr lang="tr-TR" altLang="tr-TR" sz="2400" dirty="0" err="1"/>
              <a:t>cm’lik</a:t>
            </a:r>
            <a:endParaRPr lang="en-US" altLang="tr-TR" sz="2400" dirty="0"/>
          </a:p>
          <a:p>
            <a:pPr marL="0" indent="0">
              <a:lnSpc>
                <a:spcPct val="80000"/>
              </a:lnSpc>
              <a:buNone/>
            </a:pPr>
            <a:r>
              <a:rPr lang="tr-TR" altLang="tr-TR" sz="2400" dirty="0"/>
              <a:t>kısım</a:t>
            </a:r>
          </a:p>
        </p:txBody>
      </p:sp>
    </p:spTree>
    <p:extLst>
      <p:ext uri="{BB962C8B-B14F-4D97-AF65-F5344CB8AC3E}">
        <p14:creationId xmlns:p14="http://schemas.microsoft.com/office/powerpoint/2010/main" val="291926704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209800" y="251414"/>
            <a:ext cx="4267199" cy="65244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868362"/>
          </a:xfrm>
        </p:spPr>
        <p:txBody>
          <a:bodyPr/>
          <a:lstStyle/>
          <a:p>
            <a:r>
              <a:rPr lang="tr-TR" dirty="0"/>
              <a:t>Anal kanalın normal anatomisi</a:t>
            </a:r>
          </a:p>
        </p:txBody>
      </p:sp>
      <p:sp>
        <p:nvSpPr>
          <p:cNvPr id="3" name="Metin kutusu 2"/>
          <p:cNvSpPr txBox="1"/>
          <p:nvPr/>
        </p:nvSpPr>
        <p:spPr>
          <a:xfrm>
            <a:off x="6876256" y="5877272"/>
            <a:ext cx="20882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dirty="0"/>
              <a:t>Anal kıvrım</a:t>
            </a:r>
          </a:p>
        </p:txBody>
      </p:sp>
      <p:sp>
        <p:nvSpPr>
          <p:cNvPr id="4" name="Metin kutusu 3"/>
          <p:cNvSpPr txBox="1"/>
          <p:nvPr/>
        </p:nvSpPr>
        <p:spPr>
          <a:xfrm>
            <a:off x="6732240" y="4221088"/>
            <a:ext cx="201622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dirty="0"/>
              <a:t>Dişli çizgi (</a:t>
            </a:r>
            <a:r>
              <a:rPr lang="tr-TR" dirty="0" err="1"/>
              <a:t>dentate</a:t>
            </a:r>
            <a:r>
              <a:rPr lang="tr-TR" dirty="0"/>
              <a:t> </a:t>
            </a:r>
            <a:r>
              <a:rPr lang="tr-TR" dirty="0" err="1"/>
              <a:t>line</a:t>
            </a:r>
            <a:r>
              <a:rPr lang="tr-TR" dirty="0"/>
              <a:t>)</a:t>
            </a:r>
          </a:p>
        </p:txBody>
      </p:sp>
      <p:sp>
        <p:nvSpPr>
          <p:cNvPr id="5" name="Metin kutusu 4"/>
          <p:cNvSpPr txBox="1"/>
          <p:nvPr/>
        </p:nvSpPr>
        <p:spPr>
          <a:xfrm>
            <a:off x="539552" y="4797152"/>
            <a:ext cx="201622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dirty="0" err="1"/>
              <a:t>Eksternal</a:t>
            </a:r>
            <a:r>
              <a:rPr lang="tr-TR" dirty="0"/>
              <a:t> </a:t>
            </a:r>
            <a:r>
              <a:rPr lang="tr-TR" dirty="0" err="1"/>
              <a:t>sfinkter</a:t>
            </a:r>
            <a:endParaRPr lang="tr-TR" dirty="0"/>
          </a:p>
        </p:txBody>
      </p:sp>
      <p:sp>
        <p:nvSpPr>
          <p:cNvPr id="6" name="Metin kutusu 5"/>
          <p:cNvSpPr txBox="1"/>
          <p:nvPr/>
        </p:nvSpPr>
        <p:spPr>
          <a:xfrm>
            <a:off x="539552" y="3645024"/>
            <a:ext cx="187220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dirty="0" err="1"/>
              <a:t>İnternal</a:t>
            </a:r>
            <a:r>
              <a:rPr lang="tr-TR" dirty="0"/>
              <a:t> </a:t>
            </a:r>
            <a:r>
              <a:rPr lang="tr-TR" dirty="0" err="1"/>
              <a:t>sfinkter</a:t>
            </a:r>
            <a:endParaRPr lang="tr-TR" dirty="0"/>
          </a:p>
        </p:txBody>
      </p:sp>
      <p:cxnSp>
        <p:nvCxnSpPr>
          <p:cNvPr id="8" name="Düz Bağlayıcı 7"/>
          <p:cNvCxnSpPr/>
          <p:nvPr/>
        </p:nvCxnSpPr>
        <p:spPr>
          <a:xfrm>
            <a:off x="2411760" y="3829690"/>
            <a:ext cx="2304256" cy="463406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Düz Bağlayıcı 9"/>
          <p:cNvCxnSpPr/>
          <p:nvPr/>
        </p:nvCxnSpPr>
        <p:spPr>
          <a:xfrm>
            <a:off x="2555776" y="4981818"/>
            <a:ext cx="1080120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Düz Bağlayıcı 11"/>
          <p:cNvCxnSpPr>
            <a:endCxn id="4" idx="1"/>
          </p:cNvCxnSpPr>
          <p:nvPr/>
        </p:nvCxnSpPr>
        <p:spPr>
          <a:xfrm>
            <a:off x="6084168" y="4405754"/>
            <a:ext cx="648072" cy="13850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Düz Bağlayıcı 13"/>
          <p:cNvCxnSpPr>
            <a:endCxn id="3" idx="1"/>
          </p:cNvCxnSpPr>
          <p:nvPr/>
        </p:nvCxnSpPr>
        <p:spPr>
          <a:xfrm flipV="1">
            <a:off x="6228184" y="6061938"/>
            <a:ext cx="648072" cy="184666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Metin kutusu 14"/>
          <p:cNvSpPr txBox="1"/>
          <p:nvPr/>
        </p:nvSpPr>
        <p:spPr>
          <a:xfrm>
            <a:off x="6876256" y="4981818"/>
            <a:ext cx="187220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dirty="0"/>
              <a:t>Anal </a:t>
            </a:r>
            <a:r>
              <a:rPr lang="tr-TR" dirty="0" err="1"/>
              <a:t>kripta</a:t>
            </a:r>
            <a:endParaRPr lang="tr-TR" dirty="0"/>
          </a:p>
        </p:txBody>
      </p:sp>
      <p:cxnSp>
        <p:nvCxnSpPr>
          <p:cNvPr id="17" name="Düz Bağlayıcı 16"/>
          <p:cNvCxnSpPr>
            <a:stCxn id="15" idx="1"/>
          </p:cNvCxnSpPr>
          <p:nvPr/>
        </p:nvCxnSpPr>
        <p:spPr>
          <a:xfrm flipH="1" flipV="1">
            <a:off x="5508104" y="4797152"/>
            <a:ext cx="1368152" cy="369332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Metin kutusu 17"/>
          <p:cNvSpPr txBox="1"/>
          <p:nvPr/>
        </p:nvSpPr>
        <p:spPr>
          <a:xfrm>
            <a:off x="6876256" y="3429000"/>
            <a:ext cx="187220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dirty="0" err="1"/>
              <a:t>İnternal</a:t>
            </a:r>
            <a:r>
              <a:rPr lang="tr-TR" dirty="0"/>
              <a:t> </a:t>
            </a:r>
            <a:r>
              <a:rPr lang="tr-TR" dirty="0" err="1"/>
              <a:t>hemoroid</a:t>
            </a:r>
            <a:endParaRPr lang="tr-TR" dirty="0"/>
          </a:p>
        </p:txBody>
      </p:sp>
      <p:cxnSp>
        <p:nvCxnSpPr>
          <p:cNvPr id="20" name="Düz Bağlayıcı 19"/>
          <p:cNvCxnSpPr>
            <a:stCxn id="18" idx="1"/>
          </p:cNvCxnSpPr>
          <p:nvPr/>
        </p:nvCxnSpPr>
        <p:spPr>
          <a:xfrm flipH="1">
            <a:off x="5292080" y="3613666"/>
            <a:ext cx="1584176" cy="216024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Düz Bağlayıcı 22"/>
          <p:cNvCxnSpPr/>
          <p:nvPr/>
        </p:nvCxnSpPr>
        <p:spPr>
          <a:xfrm flipV="1">
            <a:off x="2555776" y="3284984"/>
            <a:ext cx="864096" cy="1696834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Düz Bağlayıcı 24"/>
          <p:cNvCxnSpPr>
            <a:stCxn id="5" idx="3"/>
          </p:cNvCxnSpPr>
          <p:nvPr/>
        </p:nvCxnSpPr>
        <p:spPr>
          <a:xfrm>
            <a:off x="2555776" y="4981818"/>
            <a:ext cx="2016224" cy="895454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7" name="Resim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9943" y="5436482"/>
            <a:ext cx="2230592" cy="15467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3839715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6114" name="Rectangle 3074"/>
          <p:cNvSpPr>
            <a:spLocks noGrp="1" noChangeArrowheads="1"/>
          </p:cNvSpPr>
          <p:nvPr>
            <p:ph type="title"/>
          </p:nvPr>
        </p:nvSpPr>
        <p:spPr>
          <a:xfrm>
            <a:off x="611560" y="188640"/>
            <a:ext cx="7772400" cy="667544"/>
          </a:xfrm>
        </p:spPr>
        <p:txBody>
          <a:bodyPr/>
          <a:lstStyle/>
          <a:p>
            <a:r>
              <a:rPr lang="tr-TR" altLang="tr-TR" sz="3600" dirty="0">
                <a:latin typeface="Comic Sans MS" pitchFamily="66" charset="0"/>
              </a:rPr>
              <a:t>Anal </a:t>
            </a:r>
            <a:r>
              <a:rPr lang="tr-TR" altLang="tr-TR" sz="3600" dirty="0" err="1">
                <a:latin typeface="Comic Sans MS" pitchFamily="66" charset="0"/>
              </a:rPr>
              <a:t>Gland</a:t>
            </a:r>
            <a:r>
              <a:rPr lang="tr-TR" altLang="tr-TR" sz="3600" dirty="0">
                <a:latin typeface="Comic Sans MS" pitchFamily="66" charset="0"/>
              </a:rPr>
              <a:t> ve </a:t>
            </a:r>
            <a:r>
              <a:rPr lang="tr-TR" altLang="tr-TR" sz="3600" dirty="0" err="1">
                <a:latin typeface="Comic Sans MS" pitchFamily="66" charset="0"/>
              </a:rPr>
              <a:t>Kriptler</a:t>
            </a:r>
            <a:endParaRPr lang="tr-TR" altLang="tr-TR" sz="3600" dirty="0">
              <a:latin typeface="Comic Sans MS" pitchFamily="66" charset="0"/>
            </a:endParaRPr>
          </a:p>
        </p:txBody>
      </p:sp>
      <p:pic>
        <p:nvPicPr>
          <p:cNvPr id="346115" name="Picture 3075"/>
          <p:cNvPicPr>
            <a:picLocks noGrp="1" noChangeAspect="1" noChangeArrowheads="1"/>
          </p:cNvPicPr>
          <p:nvPr>
            <p:ph type="clipArt"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251520" y="908720"/>
            <a:ext cx="8229600" cy="5562600"/>
          </a:xfrm>
        </p:spPr>
      </p:pic>
    </p:spTree>
    <p:extLst>
      <p:ext uri="{BB962C8B-B14F-4D97-AF65-F5344CB8AC3E}">
        <p14:creationId xmlns:p14="http://schemas.microsoft.com/office/powerpoint/2010/main" val="369197328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973704" y="2780928"/>
            <a:ext cx="4170296" cy="35436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35762"/>
            <a:ext cx="5148064" cy="67653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195736" y="152400"/>
            <a:ext cx="6491064" cy="868362"/>
          </a:xfrm>
        </p:spPr>
        <p:txBody>
          <a:bodyPr/>
          <a:lstStyle/>
          <a:p>
            <a:r>
              <a:rPr lang="tr-TR" dirty="0"/>
              <a:t>Perianal boşluklar</a:t>
            </a:r>
          </a:p>
        </p:txBody>
      </p:sp>
    </p:spTree>
    <p:extLst>
      <p:ext uri="{BB962C8B-B14F-4D97-AF65-F5344CB8AC3E}">
        <p14:creationId xmlns:p14="http://schemas.microsoft.com/office/powerpoint/2010/main" val="132145939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9573" name="Picture 5" descr="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2827" y="908719"/>
            <a:ext cx="7879573" cy="58276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9570" name="Rectangle 2"/>
          <p:cNvSpPr>
            <a:spLocks noGrp="1" noChangeArrowheads="1"/>
          </p:cNvSpPr>
          <p:nvPr>
            <p:ph type="title"/>
          </p:nvPr>
        </p:nvSpPr>
        <p:spPr>
          <a:xfrm>
            <a:off x="3851920" y="260648"/>
            <a:ext cx="4495800" cy="864096"/>
          </a:xfrm>
        </p:spPr>
        <p:txBody>
          <a:bodyPr>
            <a:normAutofit fontScale="90000"/>
          </a:bodyPr>
          <a:lstStyle/>
          <a:p>
            <a:r>
              <a:rPr lang="tr-TR" altLang="tr-TR" sz="3600" dirty="0" err="1">
                <a:latin typeface="Comic Sans MS" pitchFamily="66" charset="0"/>
              </a:rPr>
              <a:t>Anorektumun</a:t>
            </a:r>
            <a:r>
              <a:rPr lang="tr-TR" altLang="tr-TR" sz="3600" dirty="0">
                <a:latin typeface="Comic Sans MS" pitchFamily="66" charset="0"/>
              </a:rPr>
              <a:t> </a:t>
            </a:r>
            <a:r>
              <a:rPr lang="tr-TR" altLang="tr-TR" sz="3600" dirty="0">
                <a:solidFill>
                  <a:srgbClr val="FF0000"/>
                </a:solidFill>
                <a:latin typeface="Comic Sans MS" pitchFamily="66" charset="0"/>
              </a:rPr>
              <a:t>Arterleri</a:t>
            </a:r>
          </a:p>
        </p:txBody>
      </p:sp>
      <p:pic>
        <p:nvPicPr>
          <p:cNvPr id="2" name="Resim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101" y="5157192"/>
            <a:ext cx="1566656" cy="1786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4916185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7522" name="Rectangle 2"/>
          <p:cNvSpPr>
            <a:spLocks noGrp="1" noChangeArrowheads="1"/>
          </p:cNvSpPr>
          <p:nvPr>
            <p:ph type="title"/>
          </p:nvPr>
        </p:nvSpPr>
        <p:spPr>
          <a:xfrm>
            <a:off x="723900" y="0"/>
            <a:ext cx="7772400" cy="609600"/>
          </a:xfrm>
        </p:spPr>
        <p:txBody>
          <a:bodyPr>
            <a:normAutofit fontScale="90000"/>
          </a:bodyPr>
          <a:lstStyle/>
          <a:p>
            <a:r>
              <a:rPr lang="tr-TR" altLang="tr-TR" sz="3600" dirty="0" err="1">
                <a:latin typeface="Comic Sans MS" pitchFamily="66" charset="0"/>
              </a:rPr>
              <a:t>Anorektumun</a:t>
            </a:r>
            <a:r>
              <a:rPr lang="tr-TR" altLang="tr-TR" sz="3600" dirty="0">
                <a:latin typeface="Comic Sans MS" pitchFamily="66" charset="0"/>
              </a:rPr>
              <a:t> </a:t>
            </a:r>
            <a:r>
              <a:rPr lang="tr-TR" altLang="tr-TR" sz="3600" dirty="0" err="1">
                <a:solidFill>
                  <a:schemeClr val="tx2"/>
                </a:solidFill>
                <a:latin typeface="Comic Sans MS" pitchFamily="66" charset="0"/>
              </a:rPr>
              <a:t>Venleri</a:t>
            </a:r>
            <a:endParaRPr lang="tr-TR" altLang="tr-TR" sz="3600" dirty="0">
              <a:solidFill>
                <a:schemeClr val="tx2"/>
              </a:solidFill>
              <a:latin typeface="Comic Sans MS" pitchFamily="66" charset="0"/>
            </a:endParaRPr>
          </a:p>
        </p:txBody>
      </p:sp>
      <p:pic>
        <p:nvPicPr>
          <p:cNvPr id="107525" name="Picture 5" descr="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3400" y="564482"/>
            <a:ext cx="8153400" cy="62373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009463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6197" name="Picture 5" descr="tb11"/>
          <p:cNvPicPr>
            <a:picLocks noGrp="1" noChangeAspect="1" noChangeArrowheads="1"/>
          </p:cNvPicPr>
          <p:nvPr>
            <p:ph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1371600" y="85725"/>
            <a:ext cx="6781800" cy="6599238"/>
          </a:xfrm>
        </p:spPr>
      </p:pic>
      <p:sp>
        <p:nvSpPr>
          <p:cNvPr id="2" name="Metin kutusu 1"/>
          <p:cNvSpPr txBox="1"/>
          <p:nvPr/>
        </p:nvSpPr>
        <p:spPr>
          <a:xfrm>
            <a:off x="1835696" y="0"/>
            <a:ext cx="525658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sz="3200" dirty="0" err="1"/>
              <a:t>Anorektumun</a:t>
            </a:r>
            <a:r>
              <a:rPr lang="tr-TR" sz="3200" dirty="0"/>
              <a:t> Sinirleri</a:t>
            </a:r>
          </a:p>
        </p:txBody>
      </p:sp>
    </p:spTree>
    <p:extLst>
      <p:ext uri="{BB962C8B-B14F-4D97-AF65-F5344CB8AC3E}">
        <p14:creationId xmlns:p14="http://schemas.microsoft.com/office/powerpoint/2010/main" val="364374100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>
          <a:xfrm>
            <a:off x="467544" y="116632"/>
            <a:ext cx="8229600" cy="850106"/>
          </a:xfrm>
        </p:spPr>
        <p:txBody>
          <a:bodyPr/>
          <a:lstStyle/>
          <a:p>
            <a:r>
              <a:rPr lang="tr-TR" dirty="0"/>
              <a:t>FİZYOLOJİ</a:t>
            </a:r>
          </a:p>
        </p:txBody>
      </p:sp>
      <p:sp>
        <p:nvSpPr>
          <p:cNvPr id="3" name="İçerik Yer Tutucusu 2"/>
          <p:cNvSpPr>
            <a:spLocks noGrp="1"/>
          </p:cNvSpPr>
          <p:nvPr>
            <p:ph idx="1"/>
          </p:nvPr>
        </p:nvSpPr>
        <p:spPr>
          <a:xfrm>
            <a:off x="457200" y="908720"/>
            <a:ext cx="8229600" cy="5616624"/>
          </a:xfrm>
        </p:spPr>
        <p:txBody>
          <a:bodyPr>
            <a:normAutofit fontScale="70000" lnSpcReduction="20000"/>
          </a:bodyPr>
          <a:lstStyle/>
          <a:p>
            <a:pPr hangingPunct="0"/>
            <a:r>
              <a:rPr lang="tr-TR" dirty="0"/>
              <a:t>Kolona günde 900 - 1500 ml </a:t>
            </a:r>
            <a:r>
              <a:rPr lang="tr-TR" dirty="0" err="1"/>
              <a:t>ileal</a:t>
            </a:r>
            <a:r>
              <a:rPr lang="tr-TR" dirty="0"/>
              <a:t> kapsam gelir, atılan miktar ise 100 - 200 ml kadardır. Bu emilimin tamamı </a:t>
            </a:r>
            <a:r>
              <a:rPr lang="tr-TR" dirty="0" err="1"/>
              <a:t>proksimal</a:t>
            </a:r>
            <a:r>
              <a:rPr lang="tr-TR" dirty="0"/>
              <a:t> kolondandır ve günde 5 litreye kadar çıkabilir.</a:t>
            </a:r>
          </a:p>
          <a:p>
            <a:pPr hangingPunct="0"/>
            <a:r>
              <a:rPr lang="tr-TR" dirty="0"/>
              <a:t>Sağ kolonda </a:t>
            </a:r>
            <a:r>
              <a:rPr lang="tr-TR" dirty="0" err="1"/>
              <a:t>Na</a:t>
            </a:r>
            <a:r>
              <a:rPr lang="tr-TR" dirty="0"/>
              <a:t>, Cl ve su emilir, K, HCO3 ve mukus salgılanır.</a:t>
            </a:r>
          </a:p>
          <a:p>
            <a:pPr hangingPunct="0"/>
            <a:r>
              <a:rPr lang="tr-TR" dirty="0"/>
              <a:t>Selüloz gibi sindirilmeyen karbonhidratların bakteriyel fermantasyonu ile açığa çıkan kısa zincirli yağ asitleri, su ve elektrolitlerin aktif transportu için gerekli enerjiyi sağlar.</a:t>
            </a:r>
          </a:p>
          <a:p>
            <a:pPr hangingPunct="0"/>
            <a:r>
              <a:rPr lang="tr-TR" dirty="0"/>
              <a:t>Kolon bakterileri ayrıca üre ve proteinleri parçalayarak amonyağa çevirir. Tamamı emilen amonyak, karaciğerde </a:t>
            </a:r>
            <a:r>
              <a:rPr lang="tr-TR" dirty="0" err="1"/>
              <a:t>metabolize</a:t>
            </a:r>
            <a:r>
              <a:rPr lang="tr-TR" dirty="0"/>
              <a:t> edilir.</a:t>
            </a:r>
          </a:p>
          <a:p>
            <a:pPr hangingPunct="0"/>
            <a:r>
              <a:rPr lang="tr-TR" dirty="0" err="1"/>
              <a:t>İntestinal</a:t>
            </a:r>
            <a:r>
              <a:rPr lang="tr-TR" dirty="0"/>
              <a:t> gaz ortalama 100 ml/gündür. Bileşimi azot (%98), O</a:t>
            </a:r>
            <a:r>
              <a:rPr lang="tr-TR" baseline="30000" dirty="0"/>
              <a:t>2</a:t>
            </a:r>
            <a:r>
              <a:rPr lang="tr-TR" dirty="0"/>
              <a:t>, CO</a:t>
            </a:r>
            <a:r>
              <a:rPr lang="tr-TR" baseline="30000" dirty="0"/>
              <a:t>2</a:t>
            </a:r>
            <a:r>
              <a:rPr lang="tr-TR" dirty="0"/>
              <a:t>, H</a:t>
            </a:r>
            <a:r>
              <a:rPr lang="tr-TR" baseline="30000" dirty="0"/>
              <a:t>2</a:t>
            </a:r>
            <a:r>
              <a:rPr lang="tr-TR" dirty="0"/>
              <a:t>, metan, koku veren eser gazlar (hidrojen sülfit, </a:t>
            </a:r>
            <a:r>
              <a:rPr lang="tr-TR" dirty="0" err="1"/>
              <a:t>indol</a:t>
            </a:r>
            <a:r>
              <a:rPr lang="tr-TR" dirty="0"/>
              <a:t>, </a:t>
            </a:r>
            <a:r>
              <a:rPr lang="tr-TR" dirty="0" err="1"/>
              <a:t>skatol</a:t>
            </a:r>
            <a:r>
              <a:rPr lang="tr-TR" dirty="0"/>
              <a:t>)</a:t>
            </a:r>
            <a:r>
              <a:rPr lang="tr-TR" dirty="0" err="1"/>
              <a:t>dır</a:t>
            </a:r>
            <a:r>
              <a:rPr lang="tr-TR" dirty="0"/>
              <a:t>.</a:t>
            </a:r>
          </a:p>
          <a:p>
            <a:pPr hangingPunct="0"/>
            <a:r>
              <a:rPr lang="tr-TR" dirty="0"/>
              <a:t>Kolon </a:t>
            </a:r>
            <a:r>
              <a:rPr lang="tr-TR" dirty="0" err="1"/>
              <a:t>motilitesi</a:t>
            </a:r>
            <a:r>
              <a:rPr lang="tr-TR" dirty="0"/>
              <a:t> üç tiptir. </a:t>
            </a:r>
            <a:r>
              <a:rPr lang="tr-TR" dirty="0" err="1"/>
              <a:t>Segmentasyon</a:t>
            </a:r>
            <a:r>
              <a:rPr lang="tr-TR" dirty="0"/>
              <a:t>, kitlesel </a:t>
            </a:r>
            <a:r>
              <a:rPr lang="tr-TR" dirty="0" err="1"/>
              <a:t>kontraksiyon</a:t>
            </a:r>
            <a:r>
              <a:rPr lang="tr-TR" dirty="0"/>
              <a:t> ve ters </a:t>
            </a:r>
            <a:r>
              <a:rPr lang="tr-TR" dirty="0" err="1"/>
              <a:t>peristaltizm</a:t>
            </a:r>
            <a:r>
              <a:rPr lang="tr-TR" dirty="0"/>
              <a:t>. Normal kişide gıdalar </a:t>
            </a:r>
            <a:r>
              <a:rPr lang="en-US" dirty="0"/>
              <a:t>8</a:t>
            </a:r>
            <a:r>
              <a:rPr lang="tr-TR" dirty="0"/>
              <a:t> saatte </a:t>
            </a:r>
            <a:r>
              <a:rPr lang="tr-TR" dirty="0" err="1"/>
              <a:t>çekuma</a:t>
            </a:r>
            <a:r>
              <a:rPr lang="tr-TR" dirty="0"/>
              <a:t>, 24 saatte sigmoid kolona ulaşır.</a:t>
            </a:r>
          </a:p>
          <a:p>
            <a:pPr hangingPunct="0"/>
            <a:r>
              <a:rPr lang="tr-TR" dirty="0"/>
              <a:t>Kolon florasında </a:t>
            </a:r>
            <a:r>
              <a:rPr lang="tr-TR" dirty="0" err="1"/>
              <a:t>Bacteroides</a:t>
            </a:r>
            <a:r>
              <a:rPr lang="tr-TR" dirty="0"/>
              <a:t> 10</a:t>
            </a:r>
            <a:r>
              <a:rPr lang="tr-TR" baseline="30000" dirty="0"/>
              <a:t>12</a:t>
            </a:r>
            <a:r>
              <a:rPr lang="tr-TR" dirty="0"/>
              <a:t>, E. </a:t>
            </a:r>
            <a:r>
              <a:rPr lang="tr-TR" dirty="0" err="1"/>
              <a:t>Coli</a:t>
            </a:r>
            <a:r>
              <a:rPr lang="tr-TR" dirty="0"/>
              <a:t> 10</a:t>
            </a:r>
            <a:r>
              <a:rPr lang="tr-TR" baseline="30000" dirty="0"/>
              <a:t>10</a:t>
            </a:r>
            <a:r>
              <a:rPr lang="tr-TR" dirty="0"/>
              <a:t>, </a:t>
            </a:r>
            <a:r>
              <a:rPr lang="tr-TR" dirty="0" err="1"/>
              <a:t>aerob</a:t>
            </a:r>
            <a:r>
              <a:rPr lang="tr-TR" dirty="0"/>
              <a:t> 10</a:t>
            </a:r>
            <a:r>
              <a:rPr lang="tr-TR" baseline="30000" dirty="0"/>
              <a:t>4</a:t>
            </a:r>
            <a:r>
              <a:rPr lang="tr-TR" dirty="0"/>
              <a:t> / mm3 bulunur.</a:t>
            </a:r>
          </a:p>
        </p:txBody>
      </p:sp>
    </p:spTree>
    <p:extLst>
      <p:ext uri="{BB962C8B-B14F-4D97-AF65-F5344CB8AC3E}">
        <p14:creationId xmlns:p14="http://schemas.microsoft.com/office/powerpoint/2010/main" val="30663150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Cat\Desktop\CDR0000415499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3419872" cy="2859987"/>
          </a:xfrm>
          <a:prstGeom prst="rect">
            <a:avLst/>
          </a:prstGeom>
          <a:noFill/>
        </p:spPr>
      </p:pic>
      <p:sp>
        <p:nvSpPr>
          <p:cNvPr id="2" name="Başlık 1"/>
          <p:cNvSpPr>
            <a:spLocks noGrp="1"/>
          </p:cNvSpPr>
          <p:nvPr>
            <p:ph type="title"/>
          </p:nvPr>
        </p:nvSpPr>
        <p:spPr>
          <a:xfrm>
            <a:off x="4499992" y="274638"/>
            <a:ext cx="4186808" cy="706090"/>
          </a:xfrm>
        </p:spPr>
        <p:txBody>
          <a:bodyPr>
            <a:normAutofit fontScale="90000"/>
          </a:bodyPr>
          <a:lstStyle/>
          <a:p>
            <a:r>
              <a:rPr lang="tr-TR" dirty="0"/>
              <a:t>ANATOMİ</a:t>
            </a:r>
          </a:p>
        </p:txBody>
      </p:sp>
      <p:sp>
        <p:nvSpPr>
          <p:cNvPr id="3" name="İçerik Yer Tutucusu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997152"/>
          </a:xfrm>
        </p:spPr>
        <p:txBody>
          <a:bodyPr>
            <a:normAutofit fontScale="92500" lnSpcReduction="10000"/>
          </a:bodyPr>
          <a:lstStyle/>
          <a:p>
            <a:pPr hangingPunct="0"/>
            <a:r>
              <a:rPr lang="tr-TR" dirty="0" err="1"/>
              <a:t>Taenia</a:t>
            </a:r>
            <a:r>
              <a:rPr lang="tr-TR" dirty="0"/>
              <a:t> </a:t>
            </a:r>
            <a:r>
              <a:rPr lang="tr-TR" dirty="0" err="1"/>
              <a:t>coli</a:t>
            </a:r>
            <a:r>
              <a:rPr lang="tr-TR" dirty="0"/>
              <a:t> - </a:t>
            </a:r>
            <a:r>
              <a:rPr lang="tr-TR" dirty="0" err="1"/>
              <a:t>haustra</a:t>
            </a:r>
            <a:r>
              <a:rPr lang="tr-TR" dirty="0"/>
              <a:t> </a:t>
            </a:r>
            <a:r>
              <a:rPr lang="tr-TR" dirty="0" err="1"/>
              <a:t>coli</a:t>
            </a:r>
            <a:r>
              <a:rPr lang="tr-TR" dirty="0"/>
              <a:t> - </a:t>
            </a:r>
            <a:r>
              <a:rPr lang="tr-TR" dirty="0" err="1"/>
              <a:t>plika</a:t>
            </a:r>
            <a:r>
              <a:rPr lang="tr-TR" dirty="0"/>
              <a:t> </a:t>
            </a:r>
            <a:r>
              <a:rPr lang="tr-TR" dirty="0" err="1"/>
              <a:t>semilunares</a:t>
            </a:r>
            <a:r>
              <a:rPr lang="tr-TR" dirty="0"/>
              <a:t> - </a:t>
            </a:r>
            <a:r>
              <a:rPr lang="tr-TR" dirty="0" err="1"/>
              <a:t>appendices</a:t>
            </a:r>
            <a:r>
              <a:rPr lang="tr-TR" dirty="0"/>
              <a:t> </a:t>
            </a:r>
            <a:r>
              <a:rPr lang="tr-TR" dirty="0" err="1"/>
              <a:t>epiploicae</a:t>
            </a:r>
            <a:r>
              <a:rPr lang="tr-TR" dirty="0"/>
              <a:t> - </a:t>
            </a:r>
            <a:r>
              <a:rPr lang="tr-TR" dirty="0" err="1"/>
              <a:t>Drummond’un</a:t>
            </a:r>
            <a:r>
              <a:rPr lang="tr-TR" dirty="0"/>
              <a:t> marjinal arteri - </a:t>
            </a:r>
            <a:r>
              <a:rPr lang="tr-TR" dirty="0" err="1"/>
              <a:t>Riolan</a:t>
            </a:r>
            <a:r>
              <a:rPr lang="tr-TR" dirty="0"/>
              <a:t> kavsi</a:t>
            </a:r>
          </a:p>
          <a:p>
            <a:pPr hangingPunct="0"/>
            <a:r>
              <a:rPr lang="tr-TR" dirty="0" err="1" smtClean="0"/>
              <a:t>Çekum</a:t>
            </a:r>
            <a:r>
              <a:rPr lang="tr-TR" dirty="0" smtClean="0"/>
              <a:t> </a:t>
            </a:r>
            <a:r>
              <a:rPr lang="tr-TR" dirty="0"/>
              <a:t>8 cm, sigmoid kolon 2,5 cm çapındadır.</a:t>
            </a:r>
          </a:p>
          <a:p>
            <a:pPr hangingPunct="0"/>
            <a:r>
              <a:rPr lang="tr-TR" dirty="0" err="1" smtClean="0"/>
              <a:t>Laplace</a:t>
            </a:r>
            <a:r>
              <a:rPr lang="tr-TR" dirty="0" smtClean="0"/>
              <a:t> </a:t>
            </a:r>
            <a:r>
              <a:rPr lang="tr-TR" dirty="0"/>
              <a:t>kanunu: Bir organın duvarındaki gerilim, organ içi basınç ve lümen çapı ile doğrudan ilişkilidir (Gerilim = Basınç x Çap)</a:t>
            </a:r>
          </a:p>
          <a:p>
            <a:pPr hangingPunct="0"/>
            <a:r>
              <a:rPr lang="tr-TR" dirty="0" smtClean="0"/>
              <a:t>Çapı </a:t>
            </a:r>
            <a:r>
              <a:rPr lang="tr-TR" dirty="0"/>
              <a:t>en geniş olan </a:t>
            </a:r>
            <a:r>
              <a:rPr lang="tr-TR" dirty="0" err="1"/>
              <a:t>çekum</a:t>
            </a:r>
            <a:r>
              <a:rPr lang="tr-TR" dirty="0"/>
              <a:t>, belirli bir basınçta kolonun en çok şişen bölümüdür. Bu şişkinlik, yüzey gerilimini arttırır, dolaşımı bozar ve perforasyona yol açar</a:t>
            </a:r>
            <a:r>
              <a:rPr lang="tr-TR" dirty="0" smtClean="0"/>
              <a:t>.</a:t>
            </a:r>
            <a:endParaRPr lang="tr-TR" dirty="0"/>
          </a:p>
        </p:txBody>
      </p:sp>
    </p:spTree>
    <p:extLst>
      <p:ext uri="{BB962C8B-B14F-4D97-AF65-F5344CB8AC3E}">
        <p14:creationId xmlns:p14="http://schemas.microsoft.com/office/powerpoint/2010/main" val="11747107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eaLnBrk="1" hangingPunct="1"/>
            <a:r>
              <a:rPr lang="tr-TR" altLang="tr-TR" sz="4000" dirty="0" err="1">
                <a:latin typeface="Arial" charset="0"/>
              </a:rPr>
              <a:t>Anorektal</a:t>
            </a:r>
            <a:r>
              <a:rPr lang="tr-TR" altLang="tr-TR" sz="4000" dirty="0">
                <a:latin typeface="Arial" charset="0"/>
              </a:rPr>
              <a:t> Hastalıklar</a:t>
            </a:r>
            <a:br>
              <a:rPr lang="tr-TR" altLang="tr-TR" sz="4000" dirty="0">
                <a:latin typeface="Arial" charset="0"/>
              </a:rPr>
            </a:br>
            <a:r>
              <a:rPr lang="tr-TR" altLang="tr-TR" sz="4000" dirty="0">
                <a:latin typeface="Arial" charset="0"/>
              </a:rPr>
              <a:t>Klinik belirti ve bulgular</a:t>
            </a:r>
            <a:endParaRPr lang="en-US" altLang="tr-TR" sz="4000" dirty="0">
              <a:latin typeface="Arial" charset="0"/>
            </a:endParaRPr>
          </a:p>
        </p:txBody>
      </p:sp>
      <p:sp>
        <p:nvSpPr>
          <p:cNvPr id="1433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tr-TR" altLang="tr-TR" dirty="0" err="1">
                <a:latin typeface="Arial" charset="0"/>
              </a:rPr>
              <a:t>Rektal</a:t>
            </a:r>
            <a:r>
              <a:rPr lang="tr-TR" altLang="tr-TR" dirty="0">
                <a:latin typeface="Arial" charset="0"/>
              </a:rPr>
              <a:t> kanama</a:t>
            </a:r>
          </a:p>
          <a:p>
            <a:pPr eaLnBrk="1" hangingPunct="1"/>
            <a:r>
              <a:rPr lang="tr-TR" altLang="tr-TR" dirty="0">
                <a:latin typeface="Arial" charset="0"/>
              </a:rPr>
              <a:t>Makatta ağrı</a:t>
            </a:r>
          </a:p>
          <a:p>
            <a:pPr eaLnBrk="1" hangingPunct="1"/>
            <a:r>
              <a:rPr lang="tr-TR" altLang="tr-TR" dirty="0">
                <a:latin typeface="Arial" charset="0"/>
              </a:rPr>
              <a:t>İltihaplı akıntı</a:t>
            </a:r>
          </a:p>
          <a:p>
            <a:pPr eaLnBrk="1" hangingPunct="1"/>
            <a:r>
              <a:rPr lang="tr-TR" altLang="tr-TR" dirty="0">
                <a:latin typeface="Arial" charset="0"/>
              </a:rPr>
              <a:t>Dışkılama alışkanlığında değişiklik</a:t>
            </a:r>
          </a:p>
          <a:p>
            <a:pPr eaLnBrk="1" hangingPunct="1"/>
            <a:r>
              <a:rPr lang="tr-TR" altLang="tr-TR" dirty="0">
                <a:latin typeface="Arial" charset="0"/>
              </a:rPr>
              <a:t>Dışkı çapında değişiklik</a:t>
            </a:r>
          </a:p>
          <a:p>
            <a:pPr eaLnBrk="1" hangingPunct="1"/>
            <a:r>
              <a:rPr lang="tr-TR" altLang="tr-TR" dirty="0">
                <a:latin typeface="Arial" charset="0"/>
              </a:rPr>
              <a:t>Tıkanıklık</a:t>
            </a:r>
            <a:endParaRPr lang="en-US" altLang="tr-TR" dirty="0">
              <a:latin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40505950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7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274638"/>
            <a:ext cx="8229600" cy="778098"/>
          </a:xfrm>
        </p:spPr>
        <p:txBody>
          <a:bodyPr/>
          <a:lstStyle/>
          <a:p>
            <a:pPr eaLnBrk="1" hangingPunct="1"/>
            <a:r>
              <a:rPr lang="tr-TR" altLang="tr-TR" sz="4000" dirty="0">
                <a:latin typeface="Arial" charset="0"/>
              </a:rPr>
              <a:t>RK, tuşe </a:t>
            </a:r>
            <a:r>
              <a:rPr lang="tr-TR" altLang="tr-TR" sz="4000" dirty="0" err="1">
                <a:latin typeface="Arial" charset="0"/>
              </a:rPr>
              <a:t>rektal</a:t>
            </a:r>
            <a:endParaRPr lang="en-US" altLang="tr-TR" sz="4000" dirty="0">
              <a:latin typeface="Arial" charset="0"/>
            </a:endParaRPr>
          </a:p>
        </p:txBody>
      </p:sp>
      <p:graphicFrame>
        <p:nvGraphicFramePr>
          <p:cNvPr id="1026" name="Object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625094183"/>
              </p:ext>
            </p:extLst>
          </p:nvPr>
        </p:nvGraphicFramePr>
        <p:xfrm>
          <a:off x="827584" y="1115138"/>
          <a:ext cx="7344816" cy="53952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31" name="Image" r:id="rId3" imgW="17269841" imgH="12685714" progId="Photoshop.Image.6">
                  <p:embed/>
                </p:oleObj>
              </mc:Choice>
              <mc:Fallback>
                <p:oleObj name="Image" r:id="rId3" imgW="17269841" imgH="12685714" progId="Photoshop.Image.6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827584" y="1115138"/>
                        <a:ext cx="7344816" cy="53952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151689331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tr-TR" altLang="tr-TR" sz="4000">
                <a:latin typeface="Arial" charset="0"/>
              </a:rPr>
              <a:t>Anal muayene, rektoskopi</a:t>
            </a:r>
            <a:endParaRPr lang="en-US" altLang="tr-TR" sz="4000">
              <a:latin typeface="Arial" charset="0"/>
            </a:endParaRPr>
          </a:p>
        </p:txBody>
      </p:sp>
      <p:pic>
        <p:nvPicPr>
          <p:cNvPr id="15363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9303" y="1412776"/>
            <a:ext cx="7495105" cy="53017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201739397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A0E7571-9C3D-4FA4-AE7E-025B73080F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tr-TR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549B12F-06E1-42BC-B96C-776ACB21C17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5898"/>
            <a:ext cx="6881789" cy="6858000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CEA73FC0-BAF5-4474-87AA-09F56AA4380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292080" y="3663559"/>
            <a:ext cx="3649752" cy="29198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59831369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/>
          <p:cNvSpPr>
            <a:spLocks noGrp="1" noChangeArrowheads="1"/>
          </p:cNvSpPr>
          <p:nvPr>
            <p:ph type="title"/>
          </p:nvPr>
        </p:nvSpPr>
        <p:spPr>
          <a:xfrm>
            <a:off x="647700" y="188640"/>
            <a:ext cx="7772400" cy="831270"/>
          </a:xfrm>
        </p:spPr>
        <p:txBody>
          <a:bodyPr/>
          <a:lstStyle/>
          <a:p>
            <a:pPr eaLnBrk="1" hangingPunct="1"/>
            <a:r>
              <a:rPr lang="tr-TR" altLang="tr-TR" sz="4000" dirty="0" err="1">
                <a:latin typeface="Arial" charset="0"/>
              </a:rPr>
              <a:t>Anoskop</a:t>
            </a:r>
            <a:r>
              <a:rPr lang="tr-TR" altLang="tr-TR" sz="4000" dirty="0">
                <a:latin typeface="Arial" charset="0"/>
              </a:rPr>
              <a:t> - </a:t>
            </a:r>
            <a:r>
              <a:rPr lang="tr-TR" altLang="tr-TR" sz="4000" dirty="0" err="1">
                <a:latin typeface="Arial" charset="0"/>
              </a:rPr>
              <a:t>Rektoskop</a:t>
            </a:r>
            <a:endParaRPr lang="en-US" altLang="tr-TR" sz="4000" dirty="0">
              <a:latin typeface="Arial" charset="0"/>
            </a:endParaRPr>
          </a:p>
        </p:txBody>
      </p:sp>
      <p:pic>
        <p:nvPicPr>
          <p:cNvPr id="16387" name="Picture 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6411" y="1019910"/>
            <a:ext cx="7700005" cy="583809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721043807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tr-TR" altLang="tr-TR" sz="4000">
                <a:latin typeface="Arial" charset="0"/>
              </a:rPr>
              <a:t>Rektoskop, biyopsi pensi</a:t>
            </a:r>
            <a:endParaRPr lang="en-US" altLang="tr-TR" sz="4000">
              <a:latin typeface="Arial" charset="0"/>
            </a:endParaRPr>
          </a:p>
        </p:txBody>
      </p:sp>
      <p:pic>
        <p:nvPicPr>
          <p:cNvPr id="17411" name="Picture 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4400" y="1905000"/>
            <a:ext cx="7391400" cy="417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068776689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tr-TR" altLang="tr-TR" sz="4000">
                <a:latin typeface="Arial" charset="0"/>
              </a:rPr>
              <a:t>Kolonoskop</a:t>
            </a:r>
            <a:endParaRPr lang="en-US" altLang="tr-TR" sz="4000">
              <a:latin typeface="Arial" charset="0"/>
            </a:endParaRPr>
          </a:p>
        </p:txBody>
      </p:sp>
      <p:pic>
        <p:nvPicPr>
          <p:cNvPr id="18435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7112" y="1916832"/>
            <a:ext cx="8815536" cy="440776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716734645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2"/>
          <p:cNvSpPr>
            <a:spLocks noGrp="1" noChangeArrowheads="1"/>
          </p:cNvSpPr>
          <p:nvPr>
            <p:ph type="title"/>
          </p:nvPr>
        </p:nvSpPr>
        <p:spPr>
          <a:xfrm>
            <a:off x="323528" y="0"/>
            <a:ext cx="8229600" cy="778098"/>
          </a:xfrm>
        </p:spPr>
        <p:txBody>
          <a:bodyPr/>
          <a:lstStyle/>
          <a:p>
            <a:pPr eaLnBrk="1" hangingPunct="1"/>
            <a:r>
              <a:rPr lang="tr-TR" altLang="tr-TR" sz="4000" dirty="0">
                <a:latin typeface="Arial" charset="0"/>
              </a:rPr>
              <a:t>Lavman </a:t>
            </a:r>
            <a:r>
              <a:rPr lang="tr-TR" altLang="tr-TR" sz="4000" dirty="0" err="1">
                <a:latin typeface="Arial" charset="0"/>
              </a:rPr>
              <a:t>Opakla</a:t>
            </a:r>
            <a:r>
              <a:rPr lang="tr-TR" altLang="tr-TR" sz="4000" dirty="0">
                <a:latin typeface="Arial" charset="0"/>
              </a:rPr>
              <a:t> Kolon </a:t>
            </a:r>
            <a:r>
              <a:rPr lang="tr-TR" altLang="tr-TR" sz="4000" dirty="0" err="1">
                <a:latin typeface="Arial" charset="0"/>
              </a:rPr>
              <a:t>Grafisi</a:t>
            </a:r>
            <a:endParaRPr lang="en-US" altLang="tr-TR" sz="4000" dirty="0">
              <a:latin typeface="Arial" charset="0"/>
            </a:endParaRPr>
          </a:p>
        </p:txBody>
      </p:sp>
      <p:pic>
        <p:nvPicPr>
          <p:cNvPr id="21507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5656" y="749967"/>
            <a:ext cx="6264696" cy="604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1508" name="Text Box 4"/>
          <p:cNvSpPr txBox="1">
            <a:spLocks noChangeArrowheads="1"/>
          </p:cNvSpPr>
          <p:nvPr/>
        </p:nvSpPr>
        <p:spPr bwMode="auto">
          <a:xfrm>
            <a:off x="2667000" y="5180013"/>
            <a:ext cx="1065213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tr-TR" altLang="tr-TR">
                <a:solidFill>
                  <a:srgbClr val="CC0000"/>
                </a:solidFill>
              </a:rPr>
              <a:t>Tümör</a:t>
            </a:r>
            <a:endParaRPr lang="en-US" altLang="tr-TR">
              <a:solidFill>
                <a:srgbClr val="CC0000"/>
              </a:solidFill>
            </a:endParaRPr>
          </a:p>
        </p:txBody>
      </p:sp>
      <p:sp>
        <p:nvSpPr>
          <p:cNvPr id="21509" name="Line 5"/>
          <p:cNvSpPr>
            <a:spLocks noChangeShapeType="1"/>
          </p:cNvSpPr>
          <p:nvPr/>
        </p:nvSpPr>
        <p:spPr bwMode="auto">
          <a:xfrm>
            <a:off x="3657600" y="5410200"/>
            <a:ext cx="533400" cy="0"/>
          </a:xfrm>
          <a:prstGeom prst="line">
            <a:avLst/>
          </a:prstGeom>
          <a:noFill/>
          <a:ln w="28575">
            <a:solidFill>
              <a:srgbClr val="CC00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tr-TR"/>
          </a:p>
        </p:txBody>
      </p:sp>
      <p:sp>
        <p:nvSpPr>
          <p:cNvPr id="21510" name="Text Box 6"/>
          <p:cNvSpPr txBox="1">
            <a:spLocks noChangeArrowheads="1"/>
          </p:cNvSpPr>
          <p:nvPr/>
        </p:nvSpPr>
        <p:spPr bwMode="auto">
          <a:xfrm>
            <a:off x="2209800" y="1600200"/>
            <a:ext cx="946150" cy="457200"/>
          </a:xfrm>
          <a:prstGeom prst="rect">
            <a:avLst/>
          </a:prstGeom>
          <a:solidFill>
            <a:srgbClr val="000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tr-TR" altLang="tr-TR">
                <a:latin typeface="Times New Roman" charset="0"/>
              </a:rPr>
              <a:t>          </a:t>
            </a:r>
            <a:endParaRPr lang="en-US" altLang="tr-TR">
              <a:latin typeface="Times New Roman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75213540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2636838"/>
            <a:ext cx="4681538" cy="1143000"/>
          </a:xfrm>
        </p:spPr>
        <p:txBody>
          <a:bodyPr/>
          <a:lstStyle/>
          <a:p>
            <a:pPr eaLnBrk="1" hangingPunct="1"/>
            <a:r>
              <a:rPr lang="tr-TR" altLang="tr-TR" sz="4000">
                <a:latin typeface="Arial" charset="0"/>
              </a:rPr>
              <a:t>Sanal kolonoskopi</a:t>
            </a:r>
          </a:p>
        </p:txBody>
      </p:sp>
      <p:pic>
        <p:nvPicPr>
          <p:cNvPr id="22531" name="Picture 4" descr="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7864"/>
          <a:stretch>
            <a:fillRect/>
          </a:stretch>
        </p:blipFill>
        <p:spPr bwMode="auto">
          <a:xfrm>
            <a:off x="4500563" y="0"/>
            <a:ext cx="4643437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191220501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2" descr="tomo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188" y="0"/>
            <a:ext cx="8137525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936695808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Picture 2" descr="0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7864"/>
          <a:stretch>
            <a:fillRect/>
          </a:stretch>
        </p:blipFill>
        <p:spPr bwMode="auto">
          <a:xfrm>
            <a:off x="0" y="0"/>
            <a:ext cx="457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4579" name="Picture 3" descr="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7864"/>
          <a:stretch>
            <a:fillRect/>
          </a:stretch>
        </p:blipFill>
        <p:spPr bwMode="auto">
          <a:xfrm>
            <a:off x="4572000" y="0"/>
            <a:ext cx="457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903556216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3" name="İçerik Yer Tutucus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tr-TR" dirty="0"/>
              <a:t>Anal/</a:t>
            </a:r>
            <a:r>
              <a:rPr lang="tr-TR" dirty="0" err="1"/>
              <a:t>perianal</a:t>
            </a:r>
            <a:r>
              <a:rPr lang="tr-TR" dirty="0"/>
              <a:t> şikayetleri olan her hastaya dikkatli bir </a:t>
            </a:r>
            <a:r>
              <a:rPr lang="tr-TR" dirty="0" err="1"/>
              <a:t>anamnez</a:t>
            </a:r>
            <a:r>
              <a:rPr lang="tr-TR" dirty="0"/>
              <a:t> alma, fizik muayene ve tuşe </a:t>
            </a:r>
            <a:r>
              <a:rPr lang="tr-TR" dirty="0" err="1"/>
              <a:t>rektal</a:t>
            </a:r>
            <a:r>
              <a:rPr lang="tr-TR" dirty="0"/>
              <a:t> yapılmalıdır</a:t>
            </a:r>
          </a:p>
          <a:p>
            <a:r>
              <a:rPr lang="tr-TR" dirty="0"/>
              <a:t>Tanı için gerekirse </a:t>
            </a:r>
            <a:r>
              <a:rPr lang="tr-TR" dirty="0" err="1"/>
              <a:t>defekografi</a:t>
            </a:r>
            <a:r>
              <a:rPr lang="tr-TR" dirty="0"/>
              <a:t>, </a:t>
            </a:r>
            <a:r>
              <a:rPr lang="tr-TR" dirty="0" err="1"/>
              <a:t>manometri</a:t>
            </a:r>
            <a:r>
              <a:rPr lang="tr-TR" dirty="0"/>
              <a:t>, BT ve MR incelemeleri, </a:t>
            </a:r>
            <a:r>
              <a:rPr lang="tr-TR" dirty="0" err="1"/>
              <a:t>endoanal</a:t>
            </a:r>
            <a:r>
              <a:rPr lang="tr-TR" dirty="0"/>
              <a:t> ultrasonografi veya anestezi altında muayene yapılabilir</a:t>
            </a:r>
          </a:p>
        </p:txBody>
      </p:sp>
    </p:spTree>
    <p:extLst>
      <p:ext uri="{BB962C8B-B14F-4D97-AF65-F5344CB8AC3E}">
        <p14:creationId xmlns:p14="http://schemas.microsoft.com/office/powerpoint/2010/main" val="3671956343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610" name="Rectangle 4"/>
          <p:cNvSpPr>
            <a:spLocks noGrp="1" noChangeArrowheads="1"/>
          </p:cNvSpPr>
          <p:nvPr>
            <p:ph type="title"/>
          </p:nvPr>
        </p:nvSpPr>
        <p:spPr>
          <a:xfrm>
            <a:off x="755650" y="260350"/>
            <a:ext cx="7772400" cy="1143000"/>
          </a:xfrm>
        </p:spPr>
        <p:txBody>
          <a:bodyPr/>
          <a:lstStyle/>
          <a:p>
            <a:pPr eaLnBrk="1" hangingPunct="1"/>
            <a:r>
              <a:rPr lang="tr-TR" altLang="tr-TR">
                <a:latin typeface="Arial" charset="0"/>
              </a:rPr>
              <a:t>ERUS</a:t>
            </a:r>
          </a:p>
        </p:txBody>
      </p:sp>
      <p:pic>
        <p:nvPicPr>
          <p:cNvPr id="68611" name="Picture 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341438"/>
            <a:ext cx="7885113" cy="4649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8612" name="Picture 8" descr="erusprob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34000" y="3978275"/>
            <a:ext cx="3810000" cy="2879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50281364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63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tr-TR" altLang="tr-TR" sz="4000">
                <a:latin typeface="Arial" charset="0"/>
              </a:rPr>
              <a:t>ERUS</a:t>
            </a:r>
            <a:endParaRPr lang="en-US" altLang="tr-TR" sz="4000">
              <a:latin typeface="Arial" charset="0"/>
            </a:endParaRPr>
          </a:p>
        </p:txBody>
      </p:sp>
      <p:pic>
        <p:nvPicPr>
          <p:cNvPr id="69635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76400" y="1898650"/>
            <a:ext cx="5486400" cy="4827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787411224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7" descr="hemoroidal hastalık (1)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112000" y="1524000"/>
            <a:ext cx="2032000" cy="1524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Picture 4" descr="C:\My Documents\My Pictures\Hemorrhoids\Hem pic for slides\LOC.TI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48064" y="3645024"/>
            <a:ext cx="3429000" cy="3066636"/>
          </a:xfrm>
          <a:prstGeom prst="rect">
            <a:avLst/>
          </a:prstGeom>
          <a:noFill/>
          <a:ln w="9525">
            <a:solidFill>
              <a:schemeClr val="bg2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Başlık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3" name="İçerik Yer Tutucusu 2"/>
          <p:cNvSpPr>
            <a:spLocks noGrp="1"/>
          </p:cNvSpPr>
          <p:nvPr>
            <p:ph idx="1"/>
          </p:nvPr>
        </p:nvSpPr>
        <p:spPr>
          <a:xfrm>
            <a:off x="251520" y="332656"/>
            <a:ext cx="8229600" cy="4525963"/>
          </a:xfrm>
        </p:spPr>
        <p:txBody>
          <a:bodyPr/>
          <a:lstStyle/>
          <a:p>
            <a:r>
              <a:rPr lang="tr-TR" b="1" dirty="0"/>
              <a:t>Hemoroidler</a:t>
            </a:r>
            <a:r>
              <a:rPr lang="tr-TR" dirty="0"/>
              <a:t>, anorektal bileşkedeki düz kas ve fibroelastik doku ile desteklenen </a:t>
            </a:r>
            <a:r>
              <a:rPr lang="tr-TR" dirty="0" err="1"/>
              <a:t>venül</a:t>
            </a:r>
            <a:r>
              <a:rPr lang="tr-TR" dirty="0"/>
              <a:t> ve </a:t>
            </a:r>
            <a:r>
              <a:rPr lang="tr-TR" dirty="0" err="1"/>
              <a:t>arteriollerden</a:t>
            </a:r>
            <a:r>
              <a:rPr lang="tr-TR" dirty="0"/>
              <a:t> oluşan damar yastıklarıdır</a:t>
            </a:r>
          </a:p>
          <a:p>
            <a:r>
              <a:rPr lang="tr-TR" dirty="0"/>
              <a:t>Anüsün tam kapanmasını sağlayarak </a:t>
            </a:r>
            <a:r>
              <a:rPr lang="tr-TR" dirty="0" err="1"/>
              <a:t>kontinenste</a:t>
            </a:r>
            <a:r>
              <a:rPr lang="tr-TR" dirty="0"/>
              <a:t> rol oynarlar</a:t>
            </a:r>
          </a:p>
          <a:p>
            <a:r>
              <a:rPr lang="tr-TR" dirty="0" err="1"/>
              <a:t>İnternal</a:t>
            </a:r>
            <a:r>
              <a:rPr lang="tr-TR" dirty="0"/>
              <a:t> ve </a:t>
            </a:r>
            <a:r>
              <a:rPr lang="tr-TR" dirty="0" err="1"/>
              <a:t>eksternal</a:t>
            </a:r>
            <a:r>
              <a:rPr lang="tr-TR" dirty="0"/>
              <a:t> </a:t>
            </a:r>
            <a:r>
              <a:rPr lang="tr-TR" dirty="0" err="1"/>
              <a:t>hemoroidler</a:t>
            </a:r>
            <a:r>
              <a:rPr lang="tr-TR" dirty="0"/>
              <a:t> olarak ayrılır</a:t>
            </a:r>
          </a:p>
        </p:txBody>
      </p:sp>
      <p:pic>
        <p:nvPicPr>
          <p:cNvPr id="6" name="Picture 6" descr="HEMOROID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4131078"/>
            <a:ext cx="3635896" cy="272692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2263580933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3070079" cy="542264"/>
          </a:xfrm>
        </p:spPr>
        <p:txBody>
          <a:bodyPr>
            <a:normAutofit fontScale="90000"/>
          </a:bodyPr>
          <a:lstStyle/>
          <a:p>
            <a:endParaRPr lang="en-US"/>
          </a:p>
        </p:txBody>
      </p:sp>
      <p:pic>
        <p:nvPicPr>
          <p:cNvPr id="6" name="Content Placeholder 5" descr="013.jpg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4365" b="14365"/>
          <a:stretch>
            <a:fillRect/>
          </a:stretch>
        </p:blipFill>
        <p:spPr>
          <a:xfrm>
            <a:off x="1" y="2347675"/>
            <a:ext cx="3027420" cy="2147212"/>
          </a:xfrm>
        </p:spPr>
      </p:pic>
      <p:pic>
        <p:nvPicPr>
          <p:cNvPr id="5" name="Picture 4" descr="012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-21735"/>
            <a:ext cx="3027420" cy="2421936"/>
          </a:xfrm>
          <a:prstGeom prst="rect">
            <a:avLst/>
          </a:prstGeom>
        </p:spPr>
      </p:pic>
      <p:pic>
        <p:nvPicPr>
          <p:cNvPr id="7" name="Picture 6" descr="028.jp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99757" y="4494887"/>
            <a:ext cx="3044243" cy="2363113"/>
          </a:xfrm>
          <a:prstGeom prst="rect">
            <a:avLst/>
          </a:prstGeom>
        </p:spPr>
      </p:pic>
      <p:pic>
        <p:nvPicPr>
          <p:cNvPr id="8" name="Picture 7" descr="1.jpg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02956" y="-23913"/>
            <a:ext cx="3110869" cy="2435395"/>
          </a:xfrm>
          <a:prstGeom prst="rect">
            <a:avLst/>
          </a:prstGeom>
        </p:spPr>
      </p:pic>
      <p:pic>
        <p:nvPicPr>
          <p:cNvPr id="9" name="Picture 8" descr="016.jpg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510567"/>
            <a:ext cx="3027420" cy="2336120"/>
          </a:xfrm>
          <a:prstGeom prst="rect">
            <a:avLst/>
          </a:prstGeom>
        </p:spPr>
      </p:pic>
      <p:pic>
        <p:nvPicPr>
          <p:cNvPr id="10" name="Picture 9" descr="0013.jpg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29503" y="2212502"/>
            <a:ext cx="3014497" cy="2411598"/>
          </a:xfrm>
          <a:prstGeom prst="rect">
            <a:avLst/>
          </a:prstGeom>
        </p:spPr>
      </p:pic>
      <p:pic>
        <p:nvPicPr>
          <p:cNvPr id="11" name="Picture 10" descr="052.jpg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27421" y="4510567"/>
            <a:ext cx="3102082" cy="2336120"/>
          </a:xfrm>
          <a:prstGeom prst="rect">
            <a:avLst/>
          </a:prstGeom>
        </p:spPr>
      </p:pic>
      <p:pic>
        <p:nvPicPr>
          <p:cNvPr id="12" name="Picture 11" descr="1.jpg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86991" y="-45406"/>
            <a:ext cx="3057009" cy="2445607"/>
          </a:xfrm>
          <a:prstGeom prst="rect">
            <a:avLst/>
          </a:prstGeom>
        </p:spPr>
      </p:pic>
      <p:pic>
        <p:nvPicPr>
          <p:cNvPr id="13" name="Picture 12" descr="040.jpg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02956" y="2276426"/>
            <a:ext cx="3126547" cy="2234142"/>
          </a:xfrm>
          <a:prstGeom prst="rect">
            <a:avLst/>
          </a:prstGeom>
        </p:spPr>
      </p:pic>
      <p:pic>
        <p:nvPicPr>
          <p:cNvPr id="14" name="3 Resim" descr="itf-logo-2014.png"/>
          <p:cNvPicPr>
            <a:picLocks noChangeAspect="1"/>
          </p:cNvPicPr>
          <p:nvPr/>
        </p:nvPicPr>
        <p:blipFill>
          <a:blip r:embed="rId10" cstate="print"/>
          <a:stretch>
            <a:fillRect/>
          </a:stretch>
        </p:blipFill>
        <p:spPr>
          <a:xfrm>
            <a:off x="8607040" y="0"/>
            <a:ext cx="536960" cy="538643"/>
          </a:xfrm>
          <a:prstGeom prst="rect">
            <a:avLst/>
          </a:prstGeom>
        </p:spPr>
      </p:pic>
      <p:pic>
        <p:nvPicPr>
          <p:cNvPr id="15" name="6 Resim" descr="icon175x175.png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727" y="5543"/>
            <a:ext cx="424473" cy="42447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609142703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tr-TR" dirty="0" err="1"/>
              <a:t>Hemoroidal</a:t>
            </a:r>
            <a:r>
              <a:rPr lang="tr-TR" dirty="0"/>
              <a:t> Hastalığın </a:t>
            </a:r>
            <a:r>
              <a:rPr lang="tr-TR" dirty="0" err="1"/>
              <a:t>Goligher</a:t>
            </a:r>
            <a:r>
              <a:rPr lang="tr-TR" dirty="0"/>
              <a:t> Sınıflaması</a:t>
            </a:r>
          </a:p>
        </p:txBody>
      </p:sp>
      <p:sp>
        <p:nvSpPr>
          <p:cNvPr id="3" name="İçerik Yer Tutucusu 2"/>
          <p:cNvSpPr>
            <a:spLocks noGrp="1"/>
          </p:cNvSpPr>
          <p:nvPr>
            <p:ph idx="1"/>
          </p:nvPr>
        </p:nvSpPr>
        <p:spPr>
          <a:xfrm>
            <a:off x="304800" y="1600200"/>
            <a:ext cx="8534400" cy="4525963"/>
          </a:xfrm>
        </p:spPr>
        <p:txBody>
          <a:bodyPr>
            <a:normAutofit/>
          </a:bodyPr>
          <a:lstStyle/>
          <a:p>
            <a:r>
              <a:rPr lang="tr-TR" sz="2800" b="1" dirty="0"/>
              <a:t>Birinci derece </a:t>
            </a:r>
            <a:r>
              <a:rPr lang="tr-TR" sz="2800" b="1" dirty="0" err="1"/>
              <a:t>hemoroidal</a:t>
            </a:r>
            <a:r>
              <a:rPr lang="tr-TR" sz="2800" b="1" dirty="0"/>
              <a:t> hastalık: </a:t>
            </a:r>
            <a:r>
              <a:rPr lang="tr-TR" sz="2400" dirty="0" err="1"/>
              <a:t>Vasküler</a:t>
            </a:r>
            <a:r>
              <a:rPr lang="tr-TR" sz="2400" dirty="0"/>
              <a:t> yapıların anal kanala doğru şişmesi</a:t>
            </a:r>
          </a:p>
          <a:p>
            <a:r>
              <a:rPr lang="tr-TR" sz="2800" b="1" dirty="0"/>
              <a:t>İkinci derece </a:t>
            </a:r>
            <a:r>
              <a:rPr lang="tr-TR" sz="2800" b="1" dirty="0" err="1"/>
              <a:t>hemoroidal</a:t>
            </a:r>
            <a:r>
              <a:rPr lang="tr-TR" sz="2800" b="1" dirty="0"/>
              <a:t> hastalık: </a:t>
            </a:r>
            <a:r>
              <a:rPr lang="tr-TR" sz="2800" dirty="0"/>
              <a:t>	</a:t>
            </a:r>
            <a:r>
              <a:rPr lang="tr-TR" sz="2400" dirty="0"/>
              <a:t>Ikınmakla </a:t>
            </a:r>
            <a:r>
              <a:rPr lang="tr-TR" sz="2400" dirty="0" err="1"/>
              <a:t>hemoroidler</a:t>
            </a:r>
            <a:r>
              <a:rPr lang="tr-TR" sz="2400" dirty="0"/>
              <a:t> sarkar ancak </a:t>
            </a:r>
            <a:r>
              <a:rPr lang="tr-TR" sz="2400" dirty="0" err="1"/>
              <a:t>spontan</a:t>
            </a:r>
            <a:r>
              <a:rPr lang="tr-TR" sz="2400" dirty="0"/>
              <a:t> </a:t>
            </a:r>
            <a:r>
              <a:rPr lang="tr-TR" sz="2400" dirty="0" err="1"/>
              <a:t>redükte</a:t>
            </a:r>
            <a:r>
              <a:rPr lang="tr-TR" sz="2400" dirty="0"/>
              <a:t> olur</a:t>
            </a:r>
          </a:p>
          <a:p>
            <a:r>
              <a:rPr lang="tr-TR" sz="2800" b="1" dirty="0"/>
              <a:t>Üçüncü derece </a:t>
            </a:r>
            <a:r>
              <a:rPr lang="tr-TR" sz="2800" b="1" dirty="0" err="1"/>
              <a:t>hemoroidal</a:t>
            </a:r>
            <a:r>
              <a:rPr lang="tr-TR" sz="2800" b="1" dirty="0"/>
              <a:t> hastalık: </a:t>
            </a:r>
            <a:r>
              <a:rPr lang="tr-TR" sz="2400" dirty="0" err="1"/>
              <a:t>Hemoroidler</a:t>
            </a:r>
            <a:r>
              <a:rPr lang="tr-TR" sz="2400" dirty="0"/>
              <a:t> </a:t>
            </a:r>
            <a:r>
              <a:rPr lang="tr-TR" sz="2400" dirty="0" err="1"/>
              <a:t>spontan</a:t>
            </a:r>
            <a:r>
              <a:rPr lang="tr-TR" sz="2400" dirty="0"/>
              <a:t> olarak sarkar veya ıkınma sonrası elle redüksiyon gerekir</a:t>
            </a:r>
          </a:p>
          <a:p>
            <a:r>
              <a:rPr lang="tr-TR" sz="2800" b="1" dirty="0"/>
              <a:t>Dördüncü derece </a:t>
            </a:r>
            <a:r>
              <a:rPr lang="tr-TR" sz="2800" b="1" dirty="0" err="1"/>
              <a:t>hemoroidal</a:t>
            </a:r>
            <a:r>
              <a:rPr lang="tr-TR" sz="2800" b="1" dirty="0"/>
              <a:t> hastalık: </a:t>
            </a:r>
            <a:r>
              <a:rPr lang="tr-TR" sz="2400" dirty="0" err="1"/>
              <a:t>Hemoroidler</a:t>
            </a:r>
            <a:r>
              <a:rPr lang="tr-TR" sz="2400" dirty="0"/>
              <a:t> sarkmış vaziyettedir ve elle </a:t>
            </a:r>
            <a:r>
              <a:rPr lang="tr-TR" sz="2400" dirty="0" err="1"/>
              <a:t>redükte</a:t>
            </a:r>
            <a:r>
              <a:rPr lang="tr-TR" sz="2400" dirty="0"/>
              <a:t> edilemez veya </a:t>
            </a:r>
            <a:r>
              <a:rPr lang="tr-TR" sz="2400" dirty="0" err="1"/>
              <a:t>strangüle</a:t>
            </a:r>
            <a:r>
              <a:rPr lang="tr-TR" sz="2400" dirty="0"/>
              <a:t> olmuştur</a:t>
            </a:r>
          </a:p>
        </p:txBody>
      </p:sp>
    </p:spTree>
    <p:extLst>
      <p:ext uri="{BB962C8B-B14F-4D97-AF65-F5344CB8AC3E}">
        <p14:creationId xmlns:p14="http://schemas.microsoft.com/office/powerpoint/2010/main" val="1055382387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04800" y="228600"/>
            <a:ext cx="8229600" cy="4525963"/>
          </a:xfrm>
        </p:spPr>
        <p:txBody>
          <a:bodyPr>
            <a:normAutofit fontScale="85000" lnSpcReduction="20000"/>
          </a:bodyPr>
          <a:lstStyle/>
          <a:p>
            <a:r>
              <a:rPr lang="tr-TR" b="1" dirty="0"/>
              <a:t>Anal </a:t>
            </a:r>
            <a:r>
              <a:rPr lang="tr-TR" b="1" dirty="0" err="1"/>
              <a:t>fissür</a:t>
            </a:r>
            <a:r>
              <a:rPr lang="tr-TR" b="1" dirty="0"/>
              <a:t> </a:t>
            </a:r>
            <a:r>
              <a:rPr lang="tr-TR" dirty="0" err="1"/>
              <a:t>anodermde</a:t>
            </a:r>
            <a:r>
              <a:rPr lang="tr-TR" dirty="0"/>
              <a:t> arka veya ön orta hatta oluşan iskemik bir ülserdir (yırtık)</a:t>
            </a:r>
          </a:p>
          <a:p>
            <a:r>
              <a:rPr lang="tr-TR" dirty="0"/>
              <a:t>Etiyoloji: tam olarak belli değildir</a:t>
            </a:r>
          </a:p>
          <a:p>
            <a:r>
              <a:rPr lang="tr-TR" dirty="0"/>
              <a:t>İnternal sfinkterde hipertrofi ve spazm bulunur</a:t>
            </a:r>
          </a:p>
          <a:p>
            <a:r>
              <a:rPr lang="tr-TR" dirty="0"/>
              <a:t>DEFEKASYONDA şiddetli AĞRI, ağrılı anal spazm saatlerce devam edebilir </a:t>
            </a:r>
          </a:p>
          <a:p>
            <a:r>
              <a:rPr lang="tr-TR" dirty="0"/>
              <a:t>Parlak kırmızı kanama, yanma, kaşınma, ağrılı kitle</a:t>
            </a:r>
          </a:p>
          <a:p>
            <a:r>
              <a:rPr lang="tr-TR" dirty="0"/>
              <a:t>Hasta </a:t>
            </a:r>
            <a:r>
              <a:rPr lang="tr-TR" dirty="0" err="1"/>
              <a:t>digital</a:t>
            </a:r>
            <a:r>
              <a:rPr lang="tr-TR" dirty="0"/>
              <a:t> </a:t>
            </a:r>
            <a:r>
              <a:rPr lang="tr-TR" dirty="0" err="1"/>
              <a:t>rektal</a:t>
            </a:r>
            <a:r>
              <a:rPr lang="tr-TR" dirty="0"/>
              <a:t> muayeneyi </a:t>
            </a:r>
            <a:r>
              <a:rPr lang="tr-TR" dirty="0" err="1"/>
              <a:t>tolere</a:t>
            </a:r>
            <a:r>
              <a:rPr lang="tr-TR" dirty="0"/>
              <a:t> edemez</a:t>
            </a:r>
          </a:p>
          <a:p>
            <a:r>
              <a:rPr lang="tr-TR" sz="2800" dirty="0"/>
              <a:t>Crohn hastalığında veya infeksiyöz nedenlerle de anal fissür oluşabilir. Bunlarda fissür genellikle arka orta hattın dışında bir yerde lokalize olur</a:t>
            </a:r>
          </a:p>
        </p:txBody>
      </p:sp>
      <p:pic>
        <p:nvPicPr>
          <p:cNvPr id="4" name="Picture 1" descr="C:\Users\Hosp\Pictures\atesbocegi_k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077200" y="1066800"/>
            <a:ext cx="929640" cy="122999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4" descr="C:\WINDOWS\Desktop\Fissure\fissure 1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82416" y="4572000"/>
            <a:ext cx="2179967" cy="2286000"/>
          </a:xfrm>
          <a:prstGeom prst="rect">
            <a:avLst/>
          </a:prstGeom>
          <a:noFill/>
          <a:ln w="9525">
            <a:solidFill>
              <a:schemeClr val="bg2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4" descr="DSC0124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>
          <a:xfrm>
            <a:off x="1547813" y="4625813"/>
            <a:ext cx="2871787" cy="2154399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9186" name="Rectangle 2"/>
          <p:cNvSpPr>
            <a:spLocks noGrp="1" noChangeArrowheads="1"/>
          </p:cNvSpPr>
          <p:nvPr>
            <p:ph type="title"/>
          </p:nvPr>
        </p:nvSpPr>
        <p:spPr>
          <a:xfrm>
            <a:off x="539552" y="188640"/>
            <a:ext cx="7772400" cy="1143000"/>
          </a:xfrm>
        </p:spPr>
        <p:txBody>
          <a:bodyPr/>
          <a:lstStyle/>
          <a:p>
            <a:r>
              <a:rPr lang="tr-TR" altLang="tr-TR" sz="3600" dirty="0" err="1">
                <a:latin typeface="Comic Sans MS" pitchFamily="66" charset="0"/>
              </a:rPr>
              <a:t>Perianal</a:t>
            </a:r>
            <a:r>
              <a:rPr lang="tr-TR" altLang="tr-TR" sz="3600" dirty="0">
                <a:latin typeface="Comic Sans MS" pitchFamily="66" charset="0"/>
              </a:rPr>
              <a:t> </a:t>
            </a:r>
            <a:r>
              <a:rPr lang="tr-TR" altLang="tr-TR" sz="3600" dirty="0" err="1">
                <a:latin typeface="Comic Sans MS" pitchFamily="66" charset="0"/>
              </a:rPr>
              <a:t>Abse</a:t>
            </a:r>
            <a:endParaRPr lang="tr-TR" altLang="tr-TR" sz="3600" dirty="0">
              <a:latin typeface="Comic Sans MS" pitchFamily="66" charset="0"/>
            </a:endParaRPr>
          </a:p>
        </p:txBody>
      </p:sp>
      <p:pic>
        <p:nvPicPr>
          <p:cNvPr id="349188" name="Picture 4" descr="DSC04506"/>
          <p:cNvPicPr>
            <a:picLocks noGrp="1" noChangeAspect="1" noChangeArrowheads="1"/>
          </p:cNvPicPr>
          <p:nvPr>
            <p:ph type="clipArt"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038823" y="1328116"/>
            <a:ext cx="7133577" cy="4981204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079384712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4468101"/>
            <a:ext cx="1618456" cy="23898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95536" y="39249"/>
            <a:ext cx="8229600" cy="581439"/>
          </a:xfrm>
        </p:spPr>
        <p:txBody>
          <a:bodyPr>
            <a:normAutofit fontScale="90000"/>
          </a:bodyPr>
          <a:lstStyle/>
          <a:p>
            <a:r>
              <a:rPr lang="tr-TR" dirty="0"/>
              <a:t>PERİANAL ABSE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1216" y="576085"/>
            <a:ext cx="8229600" cy="4267200"/>
          </a:xfrm>
        </p:spPr>
        <p:txBody>
          <a:bodyPr>
            <a:normAutofit fontScale="92500" lnSpcReduction="20000"/>
          </a:bodyPr>
          <a:lstStyle/>
          <a:p>
            <a:r>
              <a:rPr lang="tr-TR" dirty="0"/>
              <a:t>En sıklıkla anal kriptalarda yerleşen bezlerin infeksiyonu ile başlar, anal </a:t>
            </a:r>
            <a:r>
              <a:rPr lang="tr-TR" dirty="0" err="1"/>
              <a:t>verge’de</a:t>
            </a:r>
            <a:r>
              <a:rPr lang="tr-TR" dirty="0"/>
              <a:t> ağrılı şişlik görülür</a:t>
            </a:r>
          </a:p>
          <a:p>
            <a:r>
              <a:rPr lang="tr-TR" dirty="0"/>
              <a:t>Crohn hastalığı, tüberküloz ve travma da seyrek olarak </a:t>
            </a:r>
            <a:r>
              <a:rPr lang="tr-TR" dirty="0" err="1"/>
              <a:t>abseye</a:t>
            </a:r>
            <a:r>
              <a:rPr lang="tr-TR" dirty="0"/>
              <a:t> neden olabilir</a:t>
            </a:r>
          </a:p>
          <a:p>
            <a:r>
              <a:rPr lang="tr-TR" dirty="0"/>
              <a:t>Perianal ağrı, ateş, </a:t>
            </a:r>
            <a:r>
              <a:rPr lang="tr-TR" dirty="0" err="1"/>
              <a:t>üriner</a:t>
            </a:r>
            <a:r>
              <a:rPr lang="tr-TR" dirty="0"/>
              <a:t> </a:t>
            </a:r>
            <a:r>
              <a:rPr lang="tr-TR" dirty="0" err="1"/>
              <a:t>retansiyon</a:t>
            </a:r>
            <a:r>
              <a:rPr lang="tr-TR" dirty="0"/>
              <a:t> ve lokal şişlik en sık belirtilerdir</a:t>
            </a:r>
          </a:p>
          <a:p>
            <a:r>
              <a:rPr lang="tr-TR" dirty="0"/>
              <a:t>Absenin yayıldığı boşluğa göre (perianal, intersfinkterik, iskiorektal ve supralevator) olarak sınıflandırılır</a:t>
            </a:r>
          </a:p>
        </p:txBody>
      </p:sp>
      <p:pic>
        <p:nvPicPr>
          <p:cNvPr id="46081" name="Picture 1" descr="C:\Users\Cat\Desktop\01c6052031121fde958374a208869bfd_m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059832" y="4633391"/>
            <a:ext cx="2667000" cy="2191941"/>
          </a:xfrm>
          <a:prstGeom prst="rect">
            <a:avLst/>
          </a:prstGeom>
          <a:noFill/>
        </p:spPr>
      </p:pic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10729" y="5085184"/>
            <a:ext cx="3625767" cy="151890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6" name="Düz Ok Bağlayıcısı 5"/>
          <p:cNvCxnSpPr>
            <a:cxnSpLocks/>
          </p:cNvCxnSpPr>
          <p:nvPr/>
        </p:nvCxnSpPr>
        <p:spPr>
          <a:xfrm flipH="1">
            <a:off x="4716016" y="2924944"/>
            <a:ext cx="2592288" cy="2919691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3282" name="Rectangle 2"/>
          <p:cNvSpPr>
            <a:spLocks noGrp="1" noChangeArrowheads="1"/>
          </p:cNvSpPr>
          <p:nvPr>
            <p:ph type="title"/>
          </p:nvPr>
        </p:nvSpPr>
        <p:spPr>
          <a:xfrm>
            <a:off x="762000" y="609600"/>
            <a:ext cx="7772400" cy="609600"/>
          </a:xfrm>
        </p:spPr>
        <p:txBody>
          <a:bodyPr>
            <a:normAutofit fontScale="90000"/>
          </a:bodyPr>
          <a:lstStyle/>
          <a:p>
            <a:r>
              <a:rPr lang="tr-TR" altLang="tr-TR" sz="3600" dirty="0" err="1">
                <a:latin typeface="Comic Sans MS" pitchFamily="66" charset="0"/>
              </a:rPr>
              <a:t>Perianal</a:t>
            </a:r>
            <a:r>
              <a:rPr lang="tr-TR" altLang="tr-TR" sz="3600" dirty="0">
                <a:latin typeface="Comic Sans MS" pitchFamily="66" charset="0"/>
              </a:rPr>
              <a:t> </a:t>
            </a:r>
            <a:r>
              <a:rPr lang="tr-TR" altLang="tr-TR" sz="3600" dirty="0" err="1">
                <a:latin typeface="Comic Sans MS" pitchFamily="66" charset="0"/>
              </a:rPr>
              <a:t>Abse</a:t>
            </a:r>
            <a:r>
              <a:rPr lang="tr-TR" altLang="tr-TR" sz="3600" dirty="0">
                <a:latin typeface="Comic Sans MS" pitchFamily="66" charset="0"/>
              </a:rPr>
              <a:t> Drenajı</a:t>
            </a:r>
          </a:p>
        </p:txBody>
      </p:sp>
      <p:pic>
        <p:nvPicPr>
          <p:cNvPr id="353284" name="Picture 4" descr="DSC04480"/>
          <p:cNvPicPr>
            <a:picLocks noGrp="1" noChangeAspect="1" noChangeArrowheads="1"/>
          </p:cNvPicPr>
          <p:nvPr>
            <p:ph type="clipArt"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685800" y="1600200"/>
            <a:ext cx="7391400" cy="48768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901075343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/>
          <p:cNvSpPr>
            <a:spLocks noGrp="1" noChangeArrowheads="1"/>
          </p:cNvSpPr>
          <p:nvPr>
            <p:ph type="title"/>
          </p:nvPr>
        </p:nvSpPr>
        <p:spPr>
          <a:xfrm>
            <a:off x="395536" y="260648"/>
            <a:ext cx="7772400" cy="1008112"/>
          </a:xfrm>
        </p:spPr>
        <p:txBody>
          <a:bodyPr>
            <a:normAutofit fontScale="90000"/>
          </a:bodyPr>
          <a:lstStyle/>
          <a:p>
            <a:r>
              <a:rPr lang="tr-TR" altLang="tr-TR" sz="4000" dirty="0"/>
              <a:t>PERİANAL FİSTÜLLERDE PARKS SINIFLAMASI</a:t>
            </a:r>
          </a:p>
        </p:txBody>
      </p:sp>
      <p:sp>
        <p:nvSpPr>
          <p:cNvPr id="1024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4532" y="1628800"/>
            <a:ext cx="8229600" cy="3352800"/>
          </a:xfrm>
        </p:spPr>
        <p:txBody>
          <a:bodyPr/>
          <a:lstStyle/>
          <a:p>
            <a:r>
              <a:rPr lang="tr-TR" altLang="tr-TR" dirty="0" err="1"/>
              <a:t>İntersfinkterik</a:t>
            </a:r>
            <a:r>
              <a:rPr lang="tr-TR" altLang="tr-TR" dirty="0"/>
              <a:t> fistüller (%50)</a:t>
            </a:r>
          </a:p>
          <a:p>
            <a:r>
              <a:rPr lang="tr-TR" altLang="tr-TR" dirty="0" err="1"/>
              <a:t>Transsfinkterik</a:t>
            </a:r>
            <a:r>
              <a:rPr lang="tr-TR" altLang="tr-TR" dirty="0"/>
              <a:t> fistüller (% 30)</a:t>
            </a:r>
          </a:p>
          <a:p>
            <a:r>
              <a:rPr lang="tr-TR" altLang="tr-TR" dirty="0" err="1"/>
              <a:t>Suprasfinkterik</a:t>
            </a:r>
            <a:r>
              <a:rPr lang="tr-TR" altLang="tr-TR" dirty="0"/>
              <a:t> fistüller (% 15)</a:t>
            </a:r>
          </a:p>
          <a:p>
            <a:r>
              <a:rPr lang="tr-TR" altLang="tr-TR" dirty="0" err="1"/>
              <a:t>Ekstrasfinkterik</a:t>
            </a:r>
            <a:r>
              <a:rPr lang="tr-TR" altLang="tr-TR" dirty="0"/>
              <a:t> fistüller (% 5)</a:t>
            </a:r>
          </a:p>
          <a:p>
            <a:endParaRPr lang="tr-TR" altLang="tr-TR" dirty="0"/>
          </a:p>
        </p:txBody>
      </p:sp>
      <p:graphicFrame>
        <p:nvGraphicFramePr>
          <p:cNvPr id="10244" name="Object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147202221"/>
              </p:ext>
            </p:extLst>
          </p:nvPr>
        </p:nvGraphicFramePr>
        <p:xfrm>
          <a:off x="5436096" y="1268760"/>
          <a:ext cx="960438" cy="990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70" name="Bitmap Image" r:id="rId3" imgW="3809524" imgH="3933333" progId="PBrush">
                  <p:embed/>
                </p:oleObj>
              </mc:Choice>
              <mc:Fallback>
                <p:oleObj name="Bitmap Image" r:id="rId3" imgW="3809524" imgH="3933333" progId="PBrush">
                  <p:embed/>
                  <p:pic>
                    <p:nvPicPr>
                      <p:cNvPr id="0" name="Picture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436096" y="1268760"/>
                        <a:ext cx="960438" cy="9906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245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836320365"/>
              </p:ext>
            </p:extLst>
          </p:nvPr>
        </p:nvGraphicFramePr>
        <p:xfrm>
          <a:off x="7236296" y="1340768"/>
          <a:ext cx="993775" cy="1371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71" name="Bitmap Image" r:id="rId5" imgW="2362530" imgH="3266667" progId="PBrush">
                  <p:embed/>
                </p:oleObj>
              </mc:Choice>
              <mc:Fallback>
                <p:oleObj name="Bitmap Image" r:id="rId5" imgW="2362530" imgH="3266667" progId="PBrush">
                  <p:embed/>
                  <p:pic>
                    <p:nvPicPr>
                      <p:cNvPr id="0" name="Picture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236296" y="1340768"/>
                        <a:ext cx="993775" cy="13716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246" name="Object 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927200947"/>
              </p:ext>
            </p:extLst>
          </p:nvPr>
        </p:nvGraphicFramePr>
        <p:xfrm>
          <a:off x="5724128" y="2132856"/>
          <a:ext cx="1047750" cy="14478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72" name="Bitmap Image" r:id="rId7" imgW="2362530" imgH="3266667" progId="PBrush">
                  <p:embed/>
                </p:oleObj>
              </mc:Choice>
              <mc:Fallback>
                <p:oleObj name="Bitmap Image" r:id="rId7" imgW="2362530" imgH="3266667" progId="PBrush">
                  <p:embed/>
                  <p:pic>
                    <p:nvPicPr>
                      <p:cNvPr id="0" name="Picture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724128" y="2132856"/>
                        <a:ext cx="1047750" cy="14478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247" name="Object 7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254781767"/>
              </p:ext>
            </p:extLst>
          </p:nvPr>
        </p:nvGraphicFramePr>
        <p:xfrm>
          <a:off x="6732240" y="2708920"/>
          <a:ext cx="893763" cy="14478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73" name="Bitmap Image" r:id="rId9" imgW="1724266" imgH="2790476" progId="PBrush">
                  <p:embed/>
                </p:oleObj>
              </mc:Choice>
              <mc:Fallback>
                <p:oleObj name="Bitmap Image" r:id="rId9" imgW="1724266" imgH="2790476" progId="PBrush">
                  <p:embed/>
                  <p:pic>
                    <p:nvPicPr>
                      <p:cNvPr id="0" name="Picture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732240" y="2708920"/>
                        <a:ext cx="893763" cy="14478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8198" name="Picture 6" descr="C:\Users\Cat\Desktop\open-uri20120929-16027-a9p9b8.jpg"/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6948264" y="4077072"/>
            <a:ext cx="1828800" cy="243840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292597083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0818" name="Rectangle 2"/>
          <p:cNvSpPr>
            <a:spLocks noGrp="1" noChangeArrowheads="1"/>
          </p:cNvSpPr>
          <p:nvPr>
            <p:ph type="title"/>
          </p:nvPr>
        </p:nvSpPr>
        <p:spPr>
          <a:xfrm>
            <a:off x="685800" y="457200"/>
            <a:ext cx="7772400" cy="609600"/>
          </a:xfrm>
        </p:spPr>
        <p:txBody>
          <a:bodyPr/>
          <a:lstStyle/>
          <a:p>
            <a:r>
              <a:rPr lang="tr-TR" altLang="tr-TR" sz="3200" dirty="0" err="1">
                <a:latin typeface="Comic Sans MS" pitchFamily="66" charset="0"/>
              </a:rPr>
              <a:t>Perianal</a:t>
            </a:r>
            <a:r>
              <a:rPr lang="tr-TR" altLang="tr-TR" sz="3200" dirty="0">
                <a:latin typeface="Comic Sans MS" pitchFamily="66" charset="0"/>
              </a:rPr>
              <a:t> fistüller</a:t>
            </a:r>
          </a:p>
        </p:txBody>
      </p:sp>
      <p:pic>
        <p:nvPicPr>
          <p:cNvPr id="290820" name="Picture 4" descr="DSC0029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" y="1295400"/>
            <a:ext cx="7620000" cy="5257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67943486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dirty="0" err="1" smtClean="0"/>
              <a:t>Rektovaginal</a:t>
            </a:r>
            <a:r>
              <a:rPr lang="tr-TR" dirty="0" smtClean="0"/>
              <a:t> Fistül</a:t>
            </a:r>
            <a:endParaRPr lang="tr-TR" dirty="0"/>
          </a:p>
        </p:txBody>
      </p:sp>
      <p:sp>
        <p:nvSpPr>
          <p:cNvPr id="3" name="İçerik Yer Tutucus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tr-TR" dirty="0" err="1" smtClean="0"/>
              <a:t>Vagina</a:t>
            </a:r>
            <a:r>
              <a:rPr lang="tr-TR" dirty="0" smtClean="0"/>
              <a:t> ile rektum arasında açıklık oluşmasıdır</a:t>
            </a:r>
          </a:p>
          <a:p>
            <a:r>
              <a:rPr lang="tr-TR" dirty="0" smtClean="0"/>
              <a:t>En sık </a:t>
            </a:r>
            <a:r>
              <a:rPr lang="tr-TR" dirty="0" err="1" smtClean="0"/>
              <a:t>obstetrik</a:t>
            </a:r>
            <a:r>
              <a:rPr lang="tr-TR" dirty="0" smtClean="0"/>
              <a:t> nedenlerle oluşur</a:t>
            </a:r>
          </a:p>
          <a:p>
            <a:endParaRPr lang="tr-TR" dirty="0"/>
          </a:p>
        </p:txBody>
      </p:sp>
      <p:pic>
        <p:nvPicPr>
          <p:cNvPr id="4" name="Resim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923928" y="2962267"/>
            <a:ext cx="1424160" cy="31583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18163982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F:\KOLON REKTUM\PİLONİDAL SİNÜS\PS11.BMP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92922" y="4077072"/>
            <a:ext cx="1755949" cy="27809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Başlık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dirty="0" err="1"/>
              <a:t>Pilonidal</a:t>
            </a:r>
            <a:r>
              <a:rPr lang="tr-TR" dirty="0"/>
              <a:t> Hastalık</a:t>
            </a:r>
          </a:p>
        </p:txBody>
      </p:sp>
      <p:sp>
        <p:nvSpPr>
          <p:cNvPr id="3" name="İçerik Yer Tutucus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tr-TR" dirty="0" err="1"/>
              <a:t>Koksiks</a:t>
            </a:r>
            <a:r>
              <a:rPr lang="tr-TR" dirty="0"/>
              <a:t> ve </a:t>
            </a:r>
            <a:r>
              <a:rPr lang="tr-TR" dirty="0" err="1"/>
              <a:t>sakrum</a:t>
            </a:r>
            <a:r>
              <a:rPr lang="tr-TR" dirty="0"/>
              <a:t> üzerinde ORTA HATTA sinüs</a:t>
            </a:r>
          </a:p>
          <a:p>
            <a:r>
              <a:rPr lang="tr-TR" dirty="0"/>
              <a:t>Konjenital/edinsel</a:t>
            </a:r>
            <a:r>
              <a:rPr lang="en-US" dirty="0"/>
              <a:t> ?</a:t>
            </a:r>
            <a:endParaRPr lang="tr-TR" dirty="0"/>
          </a:p>
          <a:p>
            <a:r>
              <a:rPr lang="tr-TR" dirty="0"/>
              <a:t>Kıl </a:t>
            </a:r>
            <a:r>
              <a:rPr lang="tr-TR" dirty="0" err="1"/>
              <a:t>follikülünde</a:t>
            </a:r>
            <a:r>
              <a:rPr lang="tr-TR" dirty="0"/>
              <a:t> infeksiyon ile başlar</a:t>
            </a:r>
          </a:p>
          <a:p>
            <a:r>
              <a:rPr lang="tr-TR" dirty="0"/>
              <a:t>Ayırıcı tanı – </a:t>
            </a:r>
            <a:r>
              <a:rPr lang="tr-TR" dirty="0" err="1"/>
              <a:t>follikülit</a:t>
            </a:r>
            <a:r>
              <a:rPr lang="tr-TR" dirty="0"/>
              <a:t>, anal fistül, </a:t>
            </a:r>
            <a:r>
              <a:rPr lang="tr-TR" dirty="0" err="1"/>
              <a:t>hidradenitis</a:t>
            </a:r>
            <a:endParaRPr lang="tr-TR" dirty="0"/>
          </a:p>
          <a:p>
            <a:r>
              <a:rPr lang="tr-TR" dirty="0"/>
              <a:t>Tedavi </a:t>
            </a:r>
          </a:p>
          <a:p>
            <a:pPr lvl="1"/>
            <a:r>
              <a:rPr lang="tr-TR" dirty="0"/>
              <a:t>akut: </a:t>
            </a:r>
            <a:r>
              <a:rPr lang="tr-TR" dirty="0" err="1"/>
              <a:t>irrigasyon</a:t>
            </a:r>
            <a:r>
              <a:rPr lang="tr-TR" dirty="0"/>
              <a:t> ve drenaj</a:t>
            </a:r>
          </a:p>
          <a:p>
            <a:pPr lvl="1"/>
            <a:r>
              <a:rPr lang="tr-TR" dirty="0"/>
              <a:t>kronik: eksizyon</a:t>
            </a:r>
            <a:r>
              <a:rPr lang="en-US" dirty="0"/>
              <a:t>, </a:t>
            </a:r>
            <a:r>
              <a:rPr lang="en-US" dirty="0" err="1"/>
              <a:t>kristalize</a:t>
            </a:r>
            <a:r>
              <a:rPr lang="en-US" dirty="0"/>
              <a:t> </a:t>
            </a:r>
            <a:r>
              <a:rPr lang="en-US" dirty="0" err="1"/>
              <a:t>fenol</a:t>
            </a:r>
            <a:endParaRPr lang="tr-TR" dirty="0"/>
          </a:p>
        </p:txBody>
      </p:sp>
    </p:spTree>
    <p:extLst>
      <p:ext uri="{BB962C8B-B14F-4D97-AF65-F5344CB8AC3E}">
        <p14:creationId xmlns:p14="http://schemas.microsoft.com/office/powerpoint/2010/main" val="143852306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517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tr-TR" altLang="tr-TR" sz="4000">
                <a:latin typeface="Arial" charset="0"/>
              </a:rPr>
              <a:t>Pilonidal Sinüs</a:t>
            </a:r>
            <a:endParaRPr lang="en-US" altLang="tr-TR" sz="4000">
              <a:latin typeface="Arial" charset="0"/>
            </a:endParaRPr>
          </a:p>
        </p:txBody>
      </p:sp>
      <p:sp>
        <p:nvSpPr>
          <p:cNvPr id="135171" name="Rectangle 3"/>
          <p:cNvSpPr>
            <a:spLocks noChangeArrowheads="1"/>
          </p:cNvSpPr>
          <p:nvPr/>
        </p:nvSpPr>
        <p:spPr bwMode="auto">
          <a:xfrm>
            <a:off x="4479925" y="3048000"/>
            <a:ext cx="184150" cy="76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endParaRPr lang="tr-TR" altLang="tr-TR" sz="4400">
              <a:solidFill>
                <a:schemeClr val="tx2"/>
              </a:solidFill>
              <a:latin typeface="Times"/>
            </a:endParaRPr>
          </a:p>
        </p:txBody>
      </p:sp>
      <p:pic>
        <p:nvPicPr>
          <p:cNvPr id="135172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19200" y="2209800"/>
            <a:ext cx="6705600" cy="35861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836218064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9266" name="Rectangle 2"/>
          <p:cNvSpPr>
            <a:spLocks noGrp="1" noChangeArrowheads="1"/>
          </p:cNvSpPr>
          <p:nvPr>
            <p:ph type="title"/>
          </p:nvPr>
        </p:nvSpPr>
        <p:spPr>
          <a:xfrm>
            <a:off x="685800" y="838200"/>
            <a:ext cx="7772400" cy="1143000"/>
          </a:xfrm>
        </p:spPr>
        <p:txBody>
          <a:bodyPr>
            <a:normAutofit fontScale="90000"/>
          </a:bodyPr>
          <a:lstStyle/>
          <a:p>
            <a:pPr eaLnBrk="1" hangingPunct="1"/>
            <a:r>
              <a:rPr lang="tr-TR" altLang="tr-TR" sz="4000">
                <a:latin typeface="Arial" charset="0"/>
              </a:rPr>
              <a:t>Kondiloma Akuminata</a:t>
            </a:r>
            <a:r>
              <a:rPr lang="tr-TR" altLang="tr-TR">
                <a:latin typeface="Arial" charset="0"/>
              </a:rPr>
              <a:t/>
            </a:r>
            <a:br>
              <a:rPr lang="tr-TR" altLang="tr-TR">
                <a:latin typeface="Arial" charset="0"/>
              </a:rPr>
            </a:br>
            <a:r>
              <a:rPr lang="tr-TR" altLang="tr-TR" sz="3600">
                <a:latin typeface="Arial" charset="0"/>
              </a:rPr>
              <a:t>(anal siğil)</a:t>
            </a:r>
            <a:endParaRPr lang="en-US" altLang="tr-TR" sz="3600">
              <a:latin typeface="Arial" charset="0"/>
            </a:endParaRPr>
          </a:p>
        </p:txBody>
      </p:sp>
      <p:pic>
        <p:nvPicPr>
          <p:cNvPr id="139267" name="Picture 3" descr="DSC0449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71600" y="2209800"/>
            <a:ext cx="6400800" cy="4300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708250834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029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tr-TR" altLang="tr-TR" sz="4000">
                <a:latin typeface="Arial" charset="0"/>
              </a:rPr>
              <a:t>Kondiloma Akuminata</a:t>
            </a:r>
            <a:endParaRPr lang="en-US" altLang="tr-TR" sz="4000">
              <a:latin typeface="Arial" charset="0"/>
            </a:endParaRPr>
          </a:p>
        </p:txBody>
      </p:sp>
      <p:pic>
        <p:nvPicPr>
          <p:cNvPr id="140291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3000" y="1600200"/>
            <a:ext cx="6934200" cy="5057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025537420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1314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en-US" altLang="tr-TR" sz="2800" dirty="0">
                <a:latin typeface="Arial" charset="0"/>
              </a:rPr>
              <a:t>T</a:t>
            </a:r>
            <a:r>
              <a:rPr lang="tr-TR" altLang="tr-TR" sz="2800" dirty="0" err="1">
                <a:latin typeface="Arial" charset="0"/>
              </a:rPr>
              <a:t>emasla</a:t>
            </a:r>
            <a:r>
              <a:rPr lang="tr-TR" altLang="tr-TR" sz="2800" dirty="0">
                <a:latin typeface="Arial" charset="0"/>
              </a:rPr>
              <a:t> </a:t>
            </a:r>
            <a:r>
              <a:rPr lang="en-US" altLang="tr-TR" sz="2800" dirty="0">
                <a:latin typeface="Arial" charset="0"/>
              </a:rPr>
              <a:t>(</a:t>
            </a:r>
            <a:r>
              <a:rPr lang="en-US" altLang="tr-TR" sz="2800" dirty="0" err="1">
                <a:latin typeface="Arial" charset="0"/>
              </a:rPr>
              <a:t>cinsel</a:t>
            </a:r>
            <a:r>
              <a:rPr lang="en-US" altLang="tr-TR" sz="2800" dirty="0">
                <a:latin typeface="Arial" charset="0"/>
              </a:rPr>
              <a:t>) </a:t>
            </a:r>
            <a:r>
              <a:rPr lang="tr-TR" altLang="tr-TR" sz="2800" dirty="0">
                <a:latin typeface="Arial" charset="0"/>
              </a:rPr>
              <a:t>bulaşan hastalık</a:t>
            </a:r>
          </a:p>
          <a:p>
            <a:pPr eaLnBrk="1" hangingPunct="1"/>
            <a:r>
              <a:rPr lang="tr-TR" altLang="tr-TR" sz="2800" dirty="0">
                <a:latin typeface="Arial" charset="0"/>
              </a:rPr>
              <a:t>Human </a:t>
            </a:r>
            <a:r>
              <a:rPr lang="tr-TR" altLang="tr-TR" sz="2800" dirty="0" err="1">
                <a:latin typeface="Arial" charset="0"/>
              </a:rPr>
              <a:t>papilloma</a:t>
            </a:r>
            <a:r>
              <a:rPr lang="tr-TR" altLang="tr-TR" sz="2800" dirty="0">
                <a:latin typeface="Arial" charset="0"/>
              </a:rPr>
              <a:t> </a:t>
            </a:r>
            <a:r>
              <a:rPr lang="tr-TR" altLang="tr-TR" sz="2800" dirty="0" err="1">
                <a:latin typeface="Arial" charset="0"/>
              </a:rPr>
              <a:t>virus</a:t>
            </a:r>
            <a:r>
              <a:rPr lang="tr-TR" altLang="tr-TR" sz="2800" dirty="0">
                <a:latin typeface="Arial" charset="0"/>
              </a:rPr>
              <a:t> (HPV) </a:t>
            </a:r>
          </a:p>
          <a:p>
            <a:pPr eaLnBrk="1" hangingPunct="1"/>
            <a:r>
              <a:rPr lang="tr-TR" altLang="tr-TR" sz="2800" dirty="0" err="1">
                <a:latin typeface="Arial" charset="0"/>
              </a:rPr>
              <a:t>HPV’un</a:t>
            </a:r>
            <a:r>
              <a:rPr lang="tr-TR" altLang="tr-TR" sz="2800" dirty="0">
                <a:latin typeface="Arial" charset="0"/>
              </a:rPr>
              <a:t> 100’den fazla </a:t>
            </a:r>
            <a:r>
              <a:rPr lang="tr-TR" altLang="tr-TR" sz="2800" dirty="0" err="1">
                <a:latin typeface="Arial" charset="0"/>
              </a:rPr>
              <a:t>genotipi</a:t>
            </a:r>
            <a:r>
              <a:rPr lang="tr-TR" altLang="tr-TR" sz="2800" dirty="0">
                <a:latin typeface="Arial" charset="0"/>
              </a:rPr>
              <a:t> var</a:t>
            </a:r>
          </a:p>
          <a:p>
            <a:pPr eaLnBrk="1" hangingPunct="1"/>
            <a:r>
              <a:rPr lang="tr-TR" altLang="tr-TR" sz="2800" dirty="0">
                <a:latin typeface="Arial" charset="0"/>
              </a:rPr>
              <a:t>HPV 6 ve 11 tipleri siğil etkeni</a:t>
            </a:r>
          </a:p>
          <a:p>
            <a:pPr eaLnBrk="1" hangingPunct="1"/>
            <a:r>
              <a:rPr lang="tr-TR" altLang="tr-TR" sz="2800" dirty="0">
                <a:latin typeface="Arial" charset="0"/>
              </a:rPr>
              <a:t>HPV 16 ve 18 tipleri ağır </a:t>
            </a:r>
            <a:r>
              <a:rPr lang="tr-TR" altLang="tr-TR" sz="2800" dirty="0" err="1">
                <a:latin typeface="Arial" charset="0"/>
              </a:rPr>
              <a:t>displazi</a:t>
            </a:r>
            <a:r>
              <a:rPr lang="tr-TR" altLang="tr-TR" sz="2800" dirty="0">
                <a:latin typeface="Arial" charset="0"/>
              </a:rPr>
              <a:t> ve kanser etkeni</a:t>
            </a:r>
          </a:p>
          <a:p>
            <a:pPr eaLnBrk="1" hangingPunct="1"/>
            <a:r>
              <a:rPr lang="tr-TR" altLang="tr-TR" sz="2800" dirty="0">
                <a:latin typeface="Arial" charset="0"/>
              </a:rPr>
              <a:t>Çok partnerli cinsel ilişkilerde sık</a:t>
            </a:r>
          </a:p>
          <a:p>
            <a:pPr eaLnBrk="1" hangingPunct="1"/>
            <a:r>
              <a:rPr lang="tr-TR" altLang="tr-TR" sz="2800" dirty="0">
                <a:latin typeface="Arial" charset="0"/>
              </a:rPr>
              <a:t>HIV + kişilerde HPV </a:t>
            </a:r>
            <a:r>
              <a:rPr lang="tr-TR" altLang="tr-TR" sz="2800" dirty="0" err="1">
                <a:latin typeface="Arial" charset="0"/>
              </a:rPr>
              <a:t>infeksiyonları</a:t>
            </a:r>
            <a:r>
              <a:rPr lang="tr-TR" altLang="tr-TR" sz="2800" dirty="0">
                <a:latin typeface="Arial" charset="0"/>
              </a:rPr>
              <a:t> sık</a:t>
            </a:r>
            <a:endParaRPr lang="en-US" altLang="tr-TR" sz="2800" dirty="0">
              <a:latin typeface="Arial" charset="0"/>
            </a:endParaRPr>
          </a:p>
        </p:txBody>
      </p:sp>
      <p:sp>
        <p:nvSpPr>
          <p:cNvPr id="141315" name="Rectangle 5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tr-TR" altLang="tr-TR" sz="4000">
                <a:latin typeface="Arial" charset="0"/>
              </a:rPr>
              <a:t>Kondiloma Akuminata</a:t>
            </a:r>
            <a:endParaRPr lang="en-US" altLang="tr-TR" sz="4000">
              <a:latin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66775501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tr-TR" dirty="0" smtClean="0"/>
              <a:t>Cinsel Temasla Bulaşan Diğer Hastalıklar</a:t>
            </a:r>
            <a:endParaRPr lang="tr-TR" dirty="0"/>
          </a:p>
        </p:txBody>
      </p:sp>
      <p:sp>
        <p:nvSpPr>
          <p:cNvPr id="3" name="İçerik Yer Tutucusu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tr-TR" i="1" dirty="0" err="1"/>
              <a:t>Neisseria</a:t>
            </a:r>
            <a:r>
              <a:rPr lang="tr-TR" i="1" dirty="0"/>
              <a:t> </a:t>
            </a:r>
            <a:r>
              <a:rPr lang="tr-TR" i="1" dirty="0" err="1" smtClean="0"/>
              <a:t>gonorrhoeae</a:t>
            </a:r>
            <a:endParaRPr lang="tr-TR" i="1" dirty="0" smtClean="0"/>
          </a:p>
          <a:p>
            <a:r>
              <a:rPr lang="tr-TR" i="1" dirty="0" err="1"/>
              <a:t>Chlamydia</a:t>
            </a:r>
            <a:r>
              <a:rPr lang="tr-TR" i="1" dirty="0"/>
              <a:t> </a:t>
            </a:r>
            <a:r>
              <a:rPr lang="tr-TR" i="1" dirty="0" err="1" smtClean="0"/>
              <a:t>trachomatis</a:t>
            </a:r>
            <a:endParaRPr lang="tr-TR" i="1" dirty="0" smtClean="0"/>
          </a:p>
          <a:p>
            <a:r>
              <a:rPr lang="tr-TR" i="1" dirty="0" err="1"/>
              <a:t>Treponema</a:t>
            </a:r>
            <a:r>
              <a:rPr lang="tr-TR" i="1" dirty="0"/>
              <a:t> </a:t>
            </a:r>
            <a:r>
              <a:rPr lang="tr-TR" i="1" dirty="0" err="1" smtClean="0"/>
              <a:t>pallidum</a:t>
            </a:r>
            <a:endParaRPr lang="tr-TR" i="1" dirty="0" smtClean="0"/>
          </a:p>
          <a:p>
            <a:r>
              <a:rPr lang="tr-TR" i="1" dirty="0" smtClean="0"/>
              <a:t>     </a:t>
            </a:r>
            <a:r>
              <a:rPr lang="tr-TR" i="1" dirty="0" err="1" smtClean="0"/>
              <a:t>Haemophilus</a:t>
            </a:r>
            <a:r>
              <a:rPr lang="tr-TR" i="1" dirty="0" smtClean="0"/>
              <a:t> </a:t>
            </a:r>
            <a:r>
              <a:rPr lang="tr-TR" i="1" dirty="0" err="1" smtClean="0"/>
              <a:t>ducreyi</a:t>
            </a:r>
            <a:endParaRPr lang="tr-TR" i="1" dirty="0" smtClean="0"/>
          </a:p>
          <a:p>
            <a:r>
              <a:rPr lang="tr-TR" i="1" dirty="0" smtClean="0"/>
              <a:t>     </a:t>
            </a:r>
            <a:r>
              <a:rPr lang="tr-TR" i="1" dirty="0" err="1" smtClean="0"/>
              <a:t>Donovania</a:t>
            </a:r>
            <a:r>
              <a:rPr lang="tr-TR" i="1" dirty="0" smtClean="0"/>
              <a:t> </a:t>
            </a:r>
            <a:r>
              <a:rPr lang="tr-TR" i="1" dirty="0" err="1" smtClean="0"/>
              <a:t>granulomatis</a:t>
            </a:r>
            <a:endParaRPr lang="tr-TR" i="1" dirty="0" smtClean="0"/>
          </a:p>
          <a:p>
            <a:r>
              <a:rPr lang="tr-TR" i="1" dirty="0" err="1"/>
              <a:t>Campylobacter</a:t>
            </a:r>
            <a:r>
              <a:rPr lang="tr-TR" i="1" dirty="0"/>
              <a:t> </a:t>
            </a:r>
            <a:r>
              <a:rPr lang="tr-TR" i="1" dirty="0" err="1"/>
              <a:t>or</a:t>
            </a:r>
            <a:r>
              <a:rPr lang="tr-TR" i="1" dirty="0"/>
              <a:t> </a:t>
            </a:r>
            <a:r>
              <a:rPr lang="tr-TR" i="1" dirty="0" err="1" smtClean="0"/>
              <a:t>Shigella</a:t>
            </a:r>
            <a:endParaRPr lang="tr-TR" i="1" dirty="0" smtClean="0"/>
          </a:p>
          <a:p>
            <a:r>
              <a:rPr lang="tr-TR" i="1" dirty="0" err="1"/>
              <a:t>Entamoeba</a:t>
            </a:r>
            <a:r>
              <a:rPr lang="tr-TR" i="1" dirty="0"/>
              <a:t> </a:t>
            </a:r>
            <a:r>
              <a:rPr lang="tr-TR" i="1" dirty="0" err="1" smtClean="0"/>
              <a:t>histolytica</a:t>
            </a:r>
            <a:endParaRPr lang="tr-TR" i="1" dirty="0" smtClean="0"/>
          </a:p>
          <a:p>
            <a:r>
              <a:rPr lang="tr-TR" i="1" dirty="0" err="1"/>
              <a:t>Giardia</a:t>
            </a:r>
            <a:r>
              <a:rPr lang="tr-TR" i="1" dirty="0"/>
              <a:t> </a:t>
            </a:r>
            <a:r>
              <a:rPr lang="tr-TR" i="1" dirty="0" err="1" smtClean="0"/>
              <a:t>lamblia</a:t>
            </a:r>
            <a:endParaRPr lang="tr-TR" i="1" dirty="0" smtClean="0"/>
          </a:p>
          <a:p>
            <a:r>
              <a:rPr lang="tr-TR" i="1" dirty="0" err="1" smtClean="0"/>
              <a:t>Herpes</a:t>
            </a:r>
            <a:r>
              <a:rPr lang="tr-TR" i="1" dirty="0" smtClean="0"/>
              <a:t> </a:t>
            </a:r>
            <a:r>
              <a:rPr lang="tr-TR" i="1" dirty="0" err="1"/>
              <a:t>simplex</a:t>
            </a:r>
            <a:r>
              <a:rPr lang="tr-TR" i="1" dirty="0"/>
              <a:t> </a:t>
            </a:r>
            <a:r>
              <a:rPr lang="tr-TR" i="1" dirty="0" err="1"/>
              <a:t>virus</a:t>
            </a:r>
            <a:endParaRPr lang="tr-TR" i="1" dirty="0"/>
          </a:p>
        </p:txBody>
      </p:sp>
    </p:spTree>
    <p:extLst>
      <p:ext uri="{BB962C8B-B14F-4D97-AF65-F5344CB8AC3E}">
        <p14:creationId xmlns:p14="http://schemas.microsoft.com/office/powerpoint/2010/main" val="1932297303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745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tr-TR" altLang="tr-TR">
                <a:latin typeface="Arial" charset="0"/>
              </a:rPr>
              <a:t>Pruritus ani (anal kaşıntı)</a:t>
            </a:r>
            <a:endParaRPr lang="en-US" altLang="tr-TR">
              <a:latin typeface="Arial" charset="0"/>
            </a:endParaRPr>
          </a:p>
        </p:txBody>
      </p:sp>
      <p:pic>
        <p:nvPicPr>
          <p:cNvPr id="147459" name="Picture 3" descr="DSC00099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95400" y="1905000"/>
            <a:ext cx="6934200" cy="4548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497429928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848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tr-TR" altLang="tr-TR" sz="4000" dirty="0" err="1">
                <a:latin typeface="Arial" charset="0"/>
              </a:rPr>
              <a:t>Perianal</a:t>
            </a:r>
            <a:r>
              <a:rPr lang="tr-TR" altLang="tr-TR" sz="4000" dirty="0">
                <a:latin typeface="Arial" charset="0"/>
              </a:rPr>
              <a:t> </a:t>
            </a:r>
            <a:r>
              <a:rPr lang="tr-TR" altLang="tr-TR" sz="4000" dirty="0" err="1">
                <a:latin typeface="Arial" charset="0"/>
              </a:rPr>
              <a:t>Dermatitis</a:t>
            </a:r>
            <a:r>
              <a:rPr lang="tr-TR" altLang="tr-TR" sz="4000" dirty="0">
                <a:latin typeface="Arial" charset="0"/>
              </a:rPr>
              <a:t> - </a:t>
            </a:r>
            <a:r>
              <a:rPr lang="tr-TR" altLang="tr-TR" sz="4000" dirty="0" err="1">
                <a:latin typeface="Arial" charset="0"/>
              </a:rPr>
              <a:t>Pruritus</a:t>
            </a:r>
            <a:r>
              <a:rPr lang="tr-TR" altLang="tr-TR" sz="4000" dirty="0">
                <a:latin typeface="Arial" charset="0"/>
              </a:rPr>
              <a:t> ani</a:t>
            </a:r>
            <a:endParaRPr lang="en-US" altLang="tr-TR" sz="4000" dirty="0">
              <a:latin typeface="Arial" charset="0"/>
            </a:endParaRPr>
          </a:p>
        </p:txBody>
      </p:sp>
      <p:sp>
        <p:nvSpPr>
          <p:cNvPr id="14848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tr-TR" altLang="tr-TR" sz="2800" dirty="0" err="1">
                <a:latin typeface="Arial" charset="0"/>
              </a:rPr>
              <a:t>İdiyopatik</a:t>
            </a:r>
            <a:r>
              <a:rPr lang="tr-TR" altLang="tr-TR" sz="2800" dirty="0">
                <a:latin typeface="Arial" charset="0"/>
              </a:rPr>
              <a:t> </a:t>
            </a:r>
            <a:r>
              <a:rPr lang="tr-TR" altLang="tr-TR" sz="2400" dirty="0">
                <a:latin typeface="Arial" charset="0"/>
              </a:rPr>
              <a:t>(çoğunlukla)</a:t>
            </a:r>
          </a:p>
          <a:p>
            <a:pPr eaLnBrk="1" hangingPunct="1"/>
            <a:r>
              <a:rPr lang="tr-TR" altLang="tr-TR" sz="2800" dirty="0" err="1">
                <a:latin typeface="Arial" charset="0"/>
              </a:rPr>
              <a:t>Sekonder</a:t>
            </a:r>
            <a:endParaRPr lang="tr-TR" altLang="tr-TR" sz="2800" dirty="0">
              <a:latin typeface="Arial" charset="0"/>
            </a:endParaRPr>
          </a:p>
          <a:p>
            <a:pPr lvl="1" eaLnBrk="1" hangingPunct="1"/>
            <a:r>
              <a:rPr lang="tr-TR" altLang="tr-TR" sz="2400" dirty="0">
                <a:latin typeface="Arial" charset="0"/>
              </a:rPr>
              <a:t>Diyet, </a:t>
            </a:r>
            <a:r>
              <a:rPr lang="tr-TR" altLang="tr-TR" sz="2400" dirty="0" err="1">
                <a:latin typeface="Arial" charset="0"/>
              </a:rPr>
              <a:t>allerji</a:t>
            </a:r>
            <a:r>
              <a:rPr lang="tr-TR" altLang="tr-TR" sz="2400" dirty="0">
                <a:latin typeface="Arial" charset="0"/>
              </a:rPr>
              <a:t>: kahve, süt, alkol, çikolata, domates, bira, C </a:t>
            </a:r>
            <a:r>
              <a:rPr lang="tr-TR" altLang="tr-TR" sz="2400" dirty="0" err="1">
                <a:latin typeface="Arial" charset="0"/>
              </a:rPr>
              <a:t>vit</a:t>
            </a:r>
            <a:r>
              <a:rPr lang="tr-TR" altLang="tr-TR" sz="2400" dirty="0">
                <a:latin typeface="Arial" charset="0"/>
              </a:rPr>
              <a:t>, deterjan</a:t>
            </a:r>
          </a:p>
          <a:p>
            <a:pPr lvl="1" eaLnBrk="1" hangingPunct="1"/>
            <a:r>
              <a:rPr lang="tr-TR" altLang="tr-TR" sz="2400" dirty="0" err="1">
                <a:latin typeface="Arial" charset="0"/>
              </a:rPr>
              <a:t>Hemoroid</a:t>
            </a:r>
            <a:r>
              <a:rPr lang="tr-TR" altLang="tr-TR" sz="2400" dirty="0">
                <a:latin typeface="Arial" charset="0"/>
              </a:rPr>
              <a:t>, </a:t>
            </a:r>
            <a:r>
              <a:rPr lang="tr-TR" altLang="tr-TR" sz="2400" dirty="0" err="1">
                <a:latin typeface="Arial" charset="0"/>
              </a:rPr>
              <a:t>fissür</a:t>
            </a:r>
            <a:r>
              <a:rPr lang="tr-TR" altLang="tr-TR" sz="2400" dirty="0">
                <a:latin typeface="Arial" charset="0"/>
              </a:rPr>
              <a:t>, </a:t>
            </a:r>
            <a:r>
              <a:rPr lang="tr-TR" altLang="tr-TR" sz="2400" dirty="0" err="1">
                <a:latin typeface="Arial" charset="0"/>
              </a:rPr>
              <a:t>fistül’e</a:t>
            </a:r>
            <a:r>
              <a:rPr lang="tr-TR" altLang="tr-TR" sz="2400" dirty="0">
                <a:latin typeface="Arial" charset="0"/>
              </a:rPr>
              <a:t> eşlik edebilir</a:t>
            </a:r>
          </a:p>
          <a:p>
            <a:pPr lvl="1" eaLnBrk="1" hangingPunct="1"/>
            <a:r>
              <a:rPr lang="tr-TR" altLang="tr-TR" sz="2400" dirty="0">
                <a:latin typeface="Arial" charset="0"/>
              </a:rPr>
              <a:t>İlaçlar: antibiyotikler</a:t>
            </a:r>
          </a:p>
          <a:p>
            <a:pPr lvl="1" eaLnBrk="1" hangingPunct="1"/>
            <a:r>
              <a:rPr lang="tr-TR" altLang="tr-TR" sz="2400" dirty="0" err="1">
                <a:latin typeface="Arial" charset="0"/>
              </a:rPr>
              <a:t>İnfeksiyon</a:t>
            </a:r>
            <a:r>
              <a:rPr lang="tr-TR" altLang="tr-TR" sz="2400" dirty="0">
                <a:latin typeface="Arial" charset="0"/>
              </a:rPr>
              <a:t>: bakteri, parazit – </a:t>
            </a:r>
            <a:r>
              <a:rPr lang="tr-TR" altLang="tr-TR" sz="2400" dirty="0" err="1">
                <a:latin typeface="Arial" charset="0"/>
              </a:rPr>
              <a:t>Enterobius</a:t>
            </a:r>
            <a:r>
              <a:rPr lang="tr-TR" altLang="tr-TR" sz="2400" dirty="0">
                <a:latin typeface="Arial" charset="0"/>
              </a:rPr>
              <a:t> </a:t>
            </a:r>
            <a:r>
              <a:rPr lang="tr-TR" altLang="tr-TR" sz="2400" dirty="0" err="1">
                <a:latin typeface="Arial" charset="0"/>
              </a:rPr>
              <a:t>vermicularis</a:t>
            </a:r>
            <a:r>
              <a:rPr lang="tr-TR" altLang="tr-TR" sz="2400" dirty="0">
                <a:latin typeface="Arial" charset="0"/>
              </a:rPr>
              <a:t>, mantar, </a:t>
            </a:r>
            <a:r>
              <a:rPr lang="tr-TR" altLang="tr-TR" sz="2400" dirty="0" err="1">
                <a:latin typeface="Arial" charset="0"/>
              </a:rPr>
              <a:t>virus</a:t>
            </a:r>
            <a:endParaRPr lang="tr-TR" altLang="tr-TR" sz="2400" dirty="0">
              <a:latin typeface="Arial" charset="0"/>
            </a:endParaRPr>
          </a:p>
          <a:p>
            <a:pPr lvl="1" eaLnBrk="1" hangingPunct="1"/>
            <a:r>
              <a:rPr lang="tr-TR" altLang="tr-TR" sz="2400" dirty="0">
                <a:latin typeface="Arial" charset="0"/>
              </a:rPr>
              <a:t>Diğer: sarılık, diyabet, hematolojik hastalıklar</a:t>
            </a:r>
          </a:p>
          <a:p>
            <a:pPr lvl="1" eaLnBrk="1" hangingPunct="1"/>
            <a:r>
              <a:rPr lang="tr-TR" altLang="tr-TR" sz="2400" dirty="0">
                <a:latin typeface="Arial" charset="0"/>
              </a:rPr>
              <a:t>..........................</a:t>
            </a:r>
          </a:p>
          <a:p>
            <a:pPr lvl="1" eaLnBrk="1" hangingPunct="1">
              <a:buFontTx/>
              <a:buNone/>
            </a:pPr>
            <a:endParaRPr lang="en-US" altLang="tr-TR" sz="2400" dirty="0">
              <a:latin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95134605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053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tr-TR" altLang="tr-TR">
                <a:latin typeface="Arial" charset="0"/>
              </a:rPr>
              <a:t>Hidradenitis süpürativa</a:t>
            </a:r>
            <a:endParaRPr lang="en-US" altLang="tr-TR">
              <a:latin typeface="Arial" charset="0"/>
            </a:endParaRPr>
          </a:p>
        </p:txBody>
      </p:sp>
      <p:pic>
        <p:nvPicPr>
          <p:cNvPr id="150531" name="Picture 4" descr="DSC0552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71600" y="1600200"/>
            <a:ext cx="6400800" cy="4800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534798700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155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tr-TR" altLang="tr-TR" sz="4000">
                <a:latin typeface="Arial" charset="0"/>
              </a:rPr>
              <a:t>Hidradenitis süpürativa</a:t>
            </a:r>
            <a:endParaRPr lang="en-US" altLang="tr-TR" sz="4000">
              <a:latin typeface="Arial" charset="0"/>
            </a:endParaRPr>
          </a:p>
        </p:txBody>
      </p:sp>
      <p:pic>
        <p:nvPicPr>
          <p:cNvPr id="151555" name="Picture 4" descr="Pict008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3000" y="1676400"/>
            <a:ext cx="6858000" cy="4827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772898340"/>
      </p:ext>
    </p:extLst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257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tr-TR" altLang="tr-TR" sz="4000">
                <a:latin typeface="Arial" charset="0"/>
              </a:rPr>
              <a:t>Hidradenitis süpürativa</a:t>
            </a:r>
            <a:endParaRPr lang="en-US" altLang="tr-TR" sz="4000">
              <a:latin typeface="Arial" charset="0"/>
            </a:endParaRPr>
          </a:p>
        </p:txBody>
      </p:sp>
      <p:sp>
        <p:nvSpPr>
          <p:cNvPr id="15257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tr-TR" altLang="tr-TR" dirty="0" err="1">
                <a:latin typeface="Arial" charset="0"/>
              </a:rPr>
              <a:t>Hidros</a:t>
            </a:r>
            <a:r>
              <a:rPr lang="tr-TR" altLang="tr-TR" dirty="0">
                <a:latin typeface="Arial" charset="0"/>
              </a:rPr>
              <a:t>=ter</a:t>
            </a:r>
          </a:p>
          <a:p>
            <a:pPr eaLnBrk="1" hangingPunct="1"/>
            <a:r>
              <a:rPr lang="tr-TR" altLang="tr-TR" dirty="0">
                <a:latin typeface="Arial" charset="0"/>
              </a:rPr>
              <a:t>Aden=bez</a:t>
            </a:r>
          </a:p>
          <a:p>
            <a:pPr eaLnBrk="1" hangingPunct="1"/>
            <a:r>
              <a:rPr lang="tr-TR" altLang="tr-TR" dirty="0">
                <a:latin typeface="Arial" charset="0"/>
              </a:rPr>
              <a:t>Kasık, perine, perianal bölge, kalçalar, uyluk arkası, koltukaltı </a:t>
            </a:r>
          </a:p>
          <a:p>
            <a:pPr eaLnBrk="1" hangingPunct="1"/>
            <a:r>
              <a:rPr lang="tr-TR" altLang="tr-TR" dirty="0" err="1">
                <a:latin typeface="Arial" charset="0"/>
              </a:rPr>
              <a:t>Apokrin</a:t>
            </a:r>
            <a:r>
              <a:rPr lang="tr-TR" altLang="tr-TR" dirty="0">
                <a:latin typeface="Arial" charset="0"/>
              </a:rPr>
              <a:t> bezlerin kronik iltihabı</a:t>
            </a:r>
          </a:p>
          <a:p>
            <a:pPr eaLnBrk="1" hangingPunct="1"/>
            <a:r>
              <a:rPr lang="en-US" altLang="tr-TR" dirty="0" err="1">
                <a:latin typeface="Arial" charset="0"/>
              </a:rPr>
              <a:t>Otoimmün</a:t>
            </a:r>
            <a:r>
              <a:rPr lang="en-US" altLang="tr-TR" dirty="0">
                <a:latin typeface="Arial" charset="0"/>
              </a:rPr>
              <a:t> </a:t>
            </a:r>
            <a:r>
              <a:rPr lang="en-US" altLang="tr-TR" dirty="0" err="1">
                <a:latin typeface="Arial" charset="0"/>
              </a:rPr>
              <a:t>bir</a:t>
            </a:r>
            <a:r>
              <a:rPr lang="en-US" altLang="tr-TR" dirty="0">
                <a:latin typeface="Arial" charset="0"/>
              </a:rPr>
              <a:t> </a:t>
            </a:r>
            <a:r>
              <a:rPr lang="en-US" altLang="tr-TR" dirty="0" err="1">
                <a:latin typeface="Arial" charset="0"/>
              </a:rPr>
              <a:t>hastalık</a:t>
            </a:r>
            <a:r>
              <a:rPr lang="en-US" altLang="tr-TR" dirty="0">
                <a:latin typeface="Arial" charset="0"/>
              </a:rPr>
              <a:t> </a:t>
            </a:r>
            <a:r>
              <a:rPr lang="en-US" altLang="tr-TR" dirty="0" err="1">
                <a:latin typeface="Arial" charset="0"/>
              </a:rPr>
              <a:t>olarak</a:t>
            </a:r>
            <a:r>
              <a:rPr lang="en-US" altLang="tr-TR" dirty="0">
                <a:latin typeface="Arial" charset="0"/>
              </a:rPr>
              <a:t> </a:t>
            </a:r>
            <a:r>
              <a:rPr lang="en-US" altLang="tr-TR" dirty="0" err="1">
                <a:latin typeface="Arial" charset="0"/>
              </a:rPr>
              <a:t>tanımlanmaktadır</a:t>
            </a:r>
            <a:endParaRPr lang="en-US" altLang="tr-TR" dirty="0">
              <a:latin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78174958"/>
      </p:ext>
    </p:extLst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634082"/>
          </a:xfrm>
        </p:spPr>
        <p:txBody>
          <a:bodyPr>
            <a:normAutofit fontScale="90000"/>
          </a:bodyPr>
          <a:lstStyle/>
          <a:p>
            <a:r>
              <a:rPr lang="tr-TR" b="1" dirty="0"/>
              <a:t>KOLON POLİPLERİ</a:t>
            </a:r>
            <a:endParaRPr lang="tr-TR" dirty="0"/>
          </a:p>
        </p:txBody>
      </p:sp>
      <p:sp>
        <p:nvSpPr>
          <p:cNvPr id="3" name="İçerik Yer Tutucusu 2"/>
          <p:cNvSpPr>
            <a:spLocks noGrp="1"/>
          </p:cNvSpPr>
          <p:nvPr>
            <p:ph idx="1"/>
          </p:nvPr>
        </p:nvSpPr>
        <p:spPr>
          <a:xfrm>
            <a:off x="457200" y="1052736"/>
            <a:ext cx="8229600" cy="5530626"/>
          </a:xfrm>
        </p:spPr>
        <p:txBody>
          <a:bodyPr>
            <a:normAutofit fontScale="62500" lnSpcReduction="20000"/>
          </a:bodyPr>
          <a:lstStyle/>
          <a:p>
            <a:pPr marL="0" indent="0" hangingPunct="0">
              <a:buNone/>
            </a:pPr>
            <a:r>
              <a:rPr lang="tr-TR" dirty="0"/>
              <a:t>Polip lümene doğru </a:t>
            </a:r>
            <a:r>
              <a:rPr lang="tr-TR" dirty="0" err="1"/>
              <a:t>projekte</a:t>
            </a:r>
            <a:r>
              <a:rPr lang="tr-TR" dirty="0"/>
              <a:t> olan kitledir. Saplı-</a:t>
            </a:r>
            <a:r>
              <a:rPr lang="tr-TR" dirty="0" err="1"/>
              <a:t>sesil</a:t>
            </a:r>
            <a:r>
              <a:rPr lang="tr-TR" dirty="0"/>
              <a:t>, </a:t>
            </a:r>
            <a:r>
              <a:rPr lang="tr-TR" dirty="0" err="1"/>
              <a:t>soliter</a:t>
            </a:r>
            <a:r>
              <a:rPr lang="tr-TR" dirty="0"/>
              <a:t> veya </a:t>
            </a:r>
            <a:r>
              <a:rPr lang="tr-TR" dirty="0" err="1"/>
              <a:t>multipl</a:t>
            </a:r>
            <a:r>
              <a:rPr lang="tr-TR" dirty="0"/>
              <a:t> (2-10), benin yada malindir. </a:t>
            </a:r>
            <a:r>
              <a:rPr lang="tr-TR" dirty="0" err="1"/>
              <a:t>Tubuler</a:t>
            </a:r>
            <a:r>
              <a:rPr lang="tr-TR" dirty="0"/>
              <a:t>(%65-80), </a:t>
            </a:r>
            <a:r>
              <a:rPr lang="tr-TR" dirty="0" err="1"/>
              <a:t>tubulovillöz</a:t>
            </a:r>
            <a:r>
              <a:rPr lang="tr-TR" dirty="0"/>
              <a:t> (%10-25), </a:t>
            </a:r>
            <a:r>
              <a:rPr lang="tr-TR" dirty="0" err="1"/>
              <a:t>villöz</a:t>
            </a:r>
            <a:r>
              <a:rPr lang="tr-TR" dirty="0"/>
              <a:t> adenom (%5-10). </a:t>
            </a:r>
            <a:r>
              <a:rPr lang="tr-TR" dirty="0" err="1"/>
              <a:t>Premalin</a:t>
            </a:r>
            <a:r>
              <a:rPr lang="tr-TR" dirty="0"/>
              <a:t> özellikleri nedeniyle çıkarılmaları gerekir</a:t>
            </a:r>
            <a:r>
              <a:rPr lang="en-US" dirty="0"/>
              <a:t> (</a:t>
            </a:r>
            <a:r>
              <a:rPr lang="en-US" dirty="0" err="1"/>
              <a:t>polipektomi</a:t>
            </a:r>
            <a:r>
              <a:rPr lang="en-US" dirty="0"/>
              <a:t>)</a:t>
            </a:r>
            <a:r>
              <a:rPr lang="tr-TR" dirty="0"/>
              <a:t>.</a:t>
            </a:r>
          </a:p>
          <a:p>
            <a:pPr marL="0" indent="0" hangingPunct="0">
              <a:buNone/>
            </a:pPr>
            <a:r>
              <a:rPr lang="tr-TR" dirty="0"/>
              <a:t>		</a:t>
            </a:r>
            <a:r>
              <a:rPr lang="tr-TR" dirty="0" err="1"/>
              <a:t>Polipozis</a:t>
            </a:r>
            <a:r>
              <a:rPr lang="tr-TR" dirty="0"/>
              <a:t> koli - yüzlerce vardır.</a:t>
            </a:r>
          </a:p>
          <a:p>
            <a:pPr marL="0" indent="0" hangingPunct="0">
              <a:buNone/>
            </a:pPr>
            <a:r>
              <a:rPr lang="tr-TR" dirty="0"/>
              <a:t>		</a:t>
            </a:r>
            <a:r>
              <a:rPr lang="tr-TR" dirty="0" err="1"/>
              <a:t>Klinik:Rektal</a:t>
            </a:r>
            <a:r>
              <a:rPr lang="tr-TR" dirty="0"/>
              <a:t> kanama</a:t>
            </a:r>
          </a:p>
          <a:p>
            <a:pPr marL="0" indent="0" hangingPunct="0">
              <a:buNone/>
            </a:pPr>
            <a:r>
              <a:rPr lang="tr-TR" dirty="0"/>
              <a:t>		Tedavi:</a:t>
            </a:r>
            <a:r>
              <a:rPr lang="en-US" dirty="0"/>
              <a:t>	</a:t>
            </a:r>
            <a:r>
              <a:rPr lang="tr-TR" dirty="0"/>
              <a:t>Endoskopik </a:t>
            </a:r>
            <a:r>
              <a:rPr lang="tr-TR" dirty="0" err="1"/>
              <a:t>polipektomi</a:t>
            </a:r>
            <a:endParaRPr lang="tr-TR" dirty="0"/>
          </a:p>
          <a:p>
            <a:pPr marL="0" indent="0" hangingPunct="0">
              <a:buNone/>
            </a:pPr>
            <a:r>
              <a:rPr lang="tr-TR" dirty="0"/>
              <a:t>			</a:t>
            </a:r>
            <a:r>
              <a:rPr lang="tr-TR" dirty="0" err="1"/>
              <a:t>Kolotomi</a:t>
            </a:r>
            <a:r>
              <a:rPr lang="tr-TR" dirty="0"/>
              <a:t> ile </a:t>
            </a:r>
            <a:r>
              <a:rPr lang="tr-TR" dirty="0" err="1"/>
              <a:t>polipektomi</a:t>
            </a:r>
            <a:endParaRPr lang="tr-TR" dirty="0"/>
          </a:p>
          <a:p>
            <a:pPr marL="0" indent="0" hangingPunct="0">
              <a:buNone/>
            </a:pPr>
            <a:r>
              <a:rPr lang="tr-TR" dirty="0"/>
              <a:t>			</a:t>
            </a:r>
            <a:r>
              <a:rPr lang="tr-TR" dirty="0" err="1"/>
              <a:t>Kolektomi</a:t>
            </a:r>
            <a:endParaRPr lang="tr-TR" dirty="0"/>
          </a:p>
          <a:p>
            <a:pPr marL="0" indent="0" hangingPunct="0">
              <a:buNone/>
            </a:pPr>
            <a:r>
              <a:rPr lang="tr-TR" dirty="0"/>
              <a:t> </a:t>
            </a:r>
          </a:p>
          <a:p>
            <a:pPr marL="0" indent="0" hangingPunct="0">
              <a:buNone/>
            </a:pPr>
            <a:r>
              <a:rPr lang="tr-TR" dirty="0"/>
              <a:t>		</a:t>
            </a:r>
            <a:r>
              <a:rPr lang="tr-TR" dirty="0" err="1"/>
              <a:t>Familyal</a:t>
            </a:r>
            <a:r>
              <a:rPr lang="tr-TR" dirty="0"/>
              <a:t> </a:t>
            </a:r>
            <a:r>
              <a:rPr lang="tr-TR" dirty="0" err="1"/>
              <a:t>Adenomatöz</a:t>
            </a:r>
            <a:r>
              <a:rPr lang="tr-TR" dirty="0"/>
              <a:t> </a:t>
            </a:r>
            <a:r>
              <a:rPr lang="tr-TR" dirty="0" err="1"/>
              <a:t>Polipozis</a:t>
            </a:r>
            <a:r>
              <a:rPr lang="tr-TR" dirty="0"/>
              <a:t>:</a:t>
            </a:r>
          </a:p>
          <a:p>
            <a:pPr marL="0" indent="0" hangingPunct="0">
              <a:buNone/>
            </a:pPr>
            <a:r>
              <a:rPr lang="tr-TR" dirty="0"/>
              <a:t>		- </a:t>
            </a:r>
            <a:r>
              <a:rPr lang="tr-TR" dirty="0" err="1"/>
              <a:t>Otozomal</a:t>
            </a:r>
            <a:r>
              <a:rPr lang="tr-TR" dirty="0"/>
              <a:t> dominant geçiş gösteren </a:t>
            </a:r>
            <a:r>
              <a:rPr lang="tr-TR" dirty="0" err="1"/>
              <a:t>familyal</a:t>
            </a:r>
            <a:r>
              <a:rPr lang="tr-TR" dirty="0"/>
              <a:t> hastalıktır.</a:t>
            </a:r>
          </a:p>
          <a:p>
            <a:pPr marL="0" indent="0" hangingPunct="0">
              <a:buNone/>
            </a:pPr>
            <a:r>
              <a:rPr lang="tr-TR" dirty="0"/>
              <a:t>		- 100'den fazla polip vardır.</a:t>
            </a:r>
          </a:p>
          <a:p>
            <a:pPr marL="0" indent="0" hangingPunct="0">
              <a:buNone/>
            </a:pPr>
            <a:r>
              <a:rPr lang="tr-TR" dirty="0"/>
              <a:t>		- Ek olarak </a:t>
            </a:r>
            <a:r>
              <a:rPr lang="tr-TR" dirty="0" err="1"/>
              <a:t>epidermoid</a:t>
            </a:r>
            <a:r>
              <a:rPr lang="tr-TR" dirty="0"/>
              <a:t> kistler, </a:t>
            </a:r>
            <a:r>
              <a:rPr lang="tr-TR" dirty="0" err="1"/>
              <a:t>desmoid</a:t>
            </a:r>
            <a:r>
              <a:rPr lang="tr-TR" dirty="0"/>
              <a:t> tümörler, kemik </a:t>
            </a:r>
            <a:r>
              <a:rPr lang="tr-TR" dirty="0" err="1"/>
              <a:t>osteomları</a:t>
            </a:r>
            <a:r>
              <a:rPr lang="tr-TR" dirty="0"/>
              <a:t> ve beyin tümörleri görülebilir.</a:t>
            </a:r>
          </a:p>
          <a:p>
            <a:pPr marL="0" indent="0" hangingPunct="0">
              <a:buNone/>
            </a:pPr>
            <a:r>
              <a:rPr lang="tr-TR" dirty="0"/>
              <a:t>		- Hepsinde belli bir süre sonra kanser gelişir.</a:t>
            </a:r>
          </a:p>
          <a:p>
            <a:pPr marL="0" indent="0" hangingPunct="0">
              <a:buNone/>
            </a:pPr>
            <a:r>
              <a:rPr lang="tr-TR" dirty="0"/>
              <a:t>		Tedavi: Cerrahidir. Total </a:t>
            </a:r>
            <a:r>
              <a:rPr lang="tr-TR" dirty="0" err="1"/>
              <a:t>proktokolektomi</a:t>
            </a:r>
            <a:r>
              <a:rPr lang="tr-TR" dirty="0"/>
              <a:t> + </a:t>
            </a:r>
            <a:r>
              <a:rPr lang="tr-TR" dirty="0" err="1"/>
              <a:t>ileal</a:t>
            </a:r>
            <a:r>
              <a:rPr lang="tr-TR" dirty="0"/>
              <a:t> </a:t>
            </a:r>
            <a:r>
              <a:rPr lang="tr-TR" dirty="0" err="1"/>
              <a:t>poş</a:t>
            </a:r>
            <a:r>
              <a:rPr lang="tr-TR" dirty="0"/>
              <a:t> anal anastomoz  yapılır.</a:t>
            </a:r>
          </a:p>
        </p:txBody>
      </p:sp>
      <p:pic>
        <p:nvPicPr>
          <p:cNvPr id="6146" name="Picture 2" descr="C:\Users\Cat\Desktop\weo_col_polyp2_1_costam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" y="0"/>
            <a:ext cx="1475655" cy="1105359"/>
          </a:xfrm>
          <a:prstGeom prst="rect">
            <a:avLst/>
          </a:prstGeom>
          <a:noFill/>
        </p:spPr>
      </p:pic>
      <p:pic>
        <p:nvPicPr>
          <p:cNvPr id="6147" name="Picture 3" descr="C:\Users\Cat\Desktop\Case-B-1_-Large-right-colon-polyp-seen-only-on-U-turn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" y="2800641"/>
            <a:ext cx="2051720" cy="1538790"/>
          </a:xfrm>
          <a:prstGeom prst="rect">
            <a:avLst/>
          </a:prstGeom>
          <a:noFill/>
        </p:spPr>
      </p:pic>
      <p:pic>
        <p:nvPicPr>
          <p:cNvPr id="6148" name="Picture 4" descr="C:\Users\Cat\Desktop\tubular-polyp-in-the-colon-gastrolab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699792" y="5919341"/>
            <a:ext cx="1188281" cy="938659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3349419100"/>
      </p:ext>
    </p:extLst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dirty="0"/>
              <a:t>ANAL KANAL KANSERİ</a:t>
            </a:r>
          </a:p>
        </p:txBody>
      </p:sp>
      <p:sp>
        <p:nvSpPr>
          <p:cNvPr id="3" name="İçerik Yer Tutucusu 2"/>
          <p:cNvSpPr>
            <a:spLocks noGrp="1"/>
          </p:cNvSpPr>
          <p:nvPr>
            <p:ph idx="1"/>
          </p:nvPr>
        </p:nvSpPr>
        <p:spPr>
          <a:xfrm>
            <a:off x="457200" y="1268760"/>
            <a:ext cx="8507288" cy="4983162"/>
          </a:xfrm>
        </p:spPr>
        <p:txBody>
          <a:bodyPr/>
          <a:lstStyle/>
          <a:p>
            <a:r>
              <a:rPr lang="tr-TR" dirty="0" err="1"/>
              <a:t>Kolorektal</a:t>
            </a:r>
            <a:r>
              <a:rPr lang="tr-TR" dirty="0"/>
              <a:t> </a:t>
            </a:r>
            <a:r>
              <a:rPr lang="tr-TR" dirty="0" err="1"/>
              <a:t>malinitelerin</a:t>
            </a:r>
            <a:r>
              <a:rPr lang="tr-TR" dirty="0"/>
              <a:t> %2’si</a:t>
            </a:r>
          </a:p>
          <a:p>
            <a:pPr lvl="1"/>
            <a:r>
              <a:rPr lang="tr-TR" dirty="0"/>
              <a:t>Anal </a:t>
            </a:r>
            <a:r>
              <a:rPr lang="tr-TR" dirty="0" err="1"/>
              <a:t>marjin</a:t>
            </a:r>
            <a:r>
              <a:rPr lang="tr-TR" dirty="0"/>
              <a:t> tümörleri (</a:t>
            </a:r>
            <a:r>
              <a:rPr lang="tr-TR" dirty="0" err="1"/>
              <a:t>rektal</a:t>
            </a:r>
            <a:r>
              <a:rPr lang="tr-TR" dirty="0"/>
              <a:t> lenfatiklere yayılır)</a:t>
            </a:r>
          </a:p>
          <a:p>
            <a:pPr lvl="1"/>
            <a:r>
              <a:rPr lang="tr-TR" dirty="0"/>
              <a:t>Anal kanal tümörleri (</a:t>
            </a:r>
            <a:r>
              <a:rPr lang="tr-TR" dirty="0" err="1"/>
              <a:t>inguinal</a:t>
            </a:r>
            <a:r>
              <a:rPr lang="tr-TR" dirty="0"/>
              <a:t> lenflere yayılır)</a:t>
            </a:r>
          </a:p>
          <a:p>
            <a:r>
              <a:rPr lang="tr-TR" dirty="0"/>
              <a:t>Klinikte </a:t>
            </a:r>
            <a:r>
              <a:rPr lang="tr-TR" dirty="0" err="1"/>
              <a:t>perianal</a:t>
            </a:r>
            <a:r>
              <a:rPr lang="tr-TR" dirty="0"/>
              <a:t> veya </a:t>
            </a:r>
            <a:r>
              <a:rPr lang="tr-TR" dirty="0" err="1"/>
              <a:t>intraanal</a:t>
            </a:r>
            <a:r>
              <a:rPr lang="tr-TR" dirty="0"/>
              <a:t> olarak da sınıflandırılır</a:t>
            </a:r>
          </a:p>
        </p:txBody>
      </p:sp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23169" y="3592746"/>
            <a:ext cx="2941320" cy="32652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484653587"/>
      </p:ext>
    </p:extLst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107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tr-TR" altLang="tr-TR" sz="4000">
                <a:latin typeface="Arial" charset="0"/>
              </a:rPr>
              <a:t>Anal Kanser</a:t>
            </a:r>
            <a:endParaRPr lang="en-US" altLang="tr-TR" sz="4000">
              <a:latin typeface="Arial" charset="0"/>
            </a:endParaRPr>
          </a:p>
        </p:txBody>
      </p:sp>
      <p:pic>
        <p:nvPicPr>
          <p:cNvPr id="131075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0600" y="1604944"/>
            <a:ext cx="7162800" cy="4727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1076" name="Text Box 4"/>
          <p:cNvSpPr txBox="1">
            <a:spLocks noChangeArrowheads="1"/>
          </p:cNvSpPr>
          <p:nvPr/>
        </p:nvSpPr>
        <p:spPr bwMode="auto">
          <a:xfrm>
            <a:off x="1127125" y="5983288"/>
            <a:ext cx="21844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tr-TR" altLang="tr-TR">
                <a:solidFill>
                  <a:srgbClr val="FFFFFF"/>
                </a:solidFill>
              </a:rPr>
              <a:t>Tedavi sonrası</a:t>
            </a:r>
            <a:endParaRPr lang="en-US" altLang="tr-TR">
              <a:solidFill>
                <a:srgbClr val="FFFFFF"/>
              </a:solidFill>
            </a:endParaRPr>
          </a:p>
        </p:txBody>
      </p:sp>
      <p:sp>
        <p:nvSpPr>
          <p:cNvPr id="131077" name="Text Box 5"/>
          <p:cNvSpPr txBox="1">
            <a:spLocks noChangeArrowheads="1"/>
          </p:cNvSpPr>
          <p:nvPr/>
        </p:nvSpPr>
        <p:spPr bwMode="auto">
          <a:xfrm>
            <a:off x="5013325" y="5907088"/>
            <a:ext cx="2066925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tr-TR" altLang="tr-TR">
                <a:solidFill>
                  <a:srgbClr val="FFFFFF"/>
                </a:solidFill>
              </a:rPr>
              <a:t>Tedavi öncesi</a:t>
            </a:r>
            <a:endParaRPr lang="en-US" altLang="tr-TR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54872983"/>
      </p:ext>
    </p:extLst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4"/>
          <p:cNvPicPr>
            <a:picLocks noChangeAspect="1" noChangeArrowheads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360716" y="0"/>
            <a:ext cx="1763688" cy="1322416"/>
          </a:xfrm>
          <a:prstGeom prst="rect">
            <a:avLst/>
          </a:prstGeom>
          <a:noFill/>
        </p:spPr>
      </p:pic>
      <p:pic>
        <p:nvPicPr>
          <p:cNvPr id="5" name="Resim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668344" y="2564904"/>
            <a:ext cx="1389914" cy="1341509"/>
          </a:xfrm>
          <a:prstGeom prst="rect">
            <a:avLst/>
          </a:prstGeom>
        </p:spPr>
      </p:pic>
      <p:sp>
        <p:nvSpPr>
          <p:cNvPr id="2" name="Başlık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562074"/>
          </a:xfrm>
        </p:spPr>
        <p:txBody>
          <a:bodyPr>
            <a:normAutofit fontScale="90000"/>
          </a:bodyPr>
          <a:lstStyle/>
          <a:p>
            <a:r>
              <a:rPr lang="tr-TR" b="1" dirty="0"/>
              <a:t>REKTAL PROLAPSUS</a:t>
            </a:r>
            <a:endParaRPr lang="tr-TR" dirty="0"/>
          </a:p>
        </p:txBody>
      </p:sp>
      <p:sp>
        <p:nvSpPr>
          <p:cNvPr id="3" name="İçerik Yer Tutucusu 2"/>
          <p:cNvSpPr>
            <a:spLocks noGrp="1"/>
          </p:cNvSpPr>
          <p:nvPr>
            <p:ph idx="1"/>
          </p:nvPr>
        </p:nvSpPr>
        <p:spPr>
          <a:xfrm>
            <a:off x="395536" y="836712"/>
            <a:ext cx="8229600" cy="5145435"/>
          </a:xfrm>
        </p:spPr>
        <p:txBody>
          <a:bodyPr>
            <a:normAutofit fontScale="85000" lnSpcReduction="20000"/>
          </a:bodyPr>
          <a:lstStyle/>
          <a:p>
            <a:pPr hangingPunct="0"/>
            <a:r>
              <a:rPr lang="tr-TR" dirty="0"/>
              <a:t>Rektumun tam kat olarak anüsten dışarıya doğru ters dönerek çıkmasına (</a:t>
            </a:r>
            <a:r>
              <a:rPr lang="tr-TR" dirty="0" err="1"/>
              <a:t>protrüzyon</a:t>
            </a:r>
            <a:r>
              <a:rPr lang="tr-TR" dirty="0"/>
              <a:t>) </a:t>
            </a:r>
            <a:r>
              <a:rPr lang="tr-TR" dirty="0" err="1"/>
              <a:t>rektal</a:t>
            </a:r>
            <a:r>
              <a:rPr lang="tr-TR" dirty="0"/>
              <a:t> </a:t>
            </a:r>
            <a:r>
              <a:rPr lang="tr-TR" dirty="0" err="1"/>
              <a:t>prolapsus</a:t>
            </a:r>
            <a:r>
              <a:rPr lang="tr-TR" dirty="0"/>
              <a:t> denir.</a:t>
            </a:r>
          </a:p>
          <a:p>
            <a:pPr hangingPunct="0"/>
            <a:r>
              <a:rPr lang="tr-TR" dirty="0" err="1"/>
              <a:t>Prolapsus</a:t>
            </a:r>
            <a:r>
              <a:rPr lang="tr-TR" dirty="0"/>
              <a:t> önceleri yalnız </a:t>
            </a:r>
            <a:r>
              <a:rPr lang="tr-TR" dirty="0" err="1"/>
              <a:t>defekasyonda</a:t>
            </a:r>
            <a:r>
              <a:rPr lang="tr-TR" dirty="0"/>
              <a:t> çıkar ve kendiliğinden içeri girerken zamanla  öksürük ve yük kaldırma gibi pek çok olayda çıkmaya başlar.</a:t>
            </a:r>
          </a:p>
          <a:p>
            <a:pPr hangingPunct="0"/>
            <a:r>
              <a:rPr lang="tr-TR" dirty="0"/>
              <a:t>En önemli faktör </a:t>
            </a:r>
            <a:r>
              <a:rPr lang="tr-TR" dirty="0" err="1"/>
              <a:t>pelvik</a:t>
            </a:r>
            <a:r>
              <a:rPr lang="tr-TR" dirty="0"/>
              <a:t> taban ve anal </a:t>
            </a:r>
            <a:r>
              <a:rPr lang="tr-TR" dirty="0" err="1"/>
              <a:t>sfinkter</a:t>
            </a:r>
            <a:r>
              <a:rPr lang="tr-TR" dirty="0"/>
              <a:t> gevşekliğidir.</a:t>
            </a:r>
          </a:p>
          <a:p>
            <a:pPr hangingPunct="0"/>
            <a:r>
              <a:rPr lang="tr-TR" dirty="0"/>
              <a:t>Tedavide re</a:t>
            </a:r>
            <a:r>
              <a:rPr lang="en-US" dirty="0" err="1"/>
              <a:t>ktumun</a:t>
            </a:r>
            <a:r>
              <a:rPr lang="tr-TR" dirty="0"/>
              <a:t> </a:t>
            </a:r>
            <a:r>
              <a:rPr lang="tr-TR" dirty="0" err="1"/>
              <a:t>sakr</a:t>
            </a:r>
            <a:r>
              <a:rPr lang="en-US" dirty="0" err="1"/>
              <a:t>uma</a:t>
            </a:r>
            <a:r>
              <a:rPr lang="tr-TR" dirty="0"/>
              <a:t> fiksasyon</a:t>
            </a:r>
            <a:r>
              <a:rPr lang="en-US" dirty="0"/>
              <a:t>u</a:t>
            </a:r>
            <a:r>
              <a:rPr lang="tr-TR" dirty="0"/>
              <a:t> (</a:t>
            </a:r>
            <a:r>
              <a:rPr lang="tr-TR" dirty="0" err="1"/>
              <a:t>rektopeksi</a:t>
            </a:r>
            <a:r>
              <a:rPr lang="tr-TR" dirty="0"/>
              <a:t>) en sık tercih edilen yöntemdir.</a:t>
            </a:r>
          </a:p>
          <a:p>
            <a:pPr hangingPunct="0"/>
            <a:r>
              <a:rPr lang="tr-TR" dirty="0" err="1"/>
              <a:t>Fekal</a:t>
            </a:r>
            <a:r>
              <a:rPr lang="tr-TR" dirty="0"/>
              <a:t> </a:t>
            </a:r>
            <a:r>
              <a:rPr lang="tr-TR" dirty="0" err="1"/>
              <a:t>inkontinens</a:t>
            </a:r>
            <a:r>
              <a:rPr lang="tr-TR" dirty="0"/>
              <a:t>: Anal </a:t>
            </a:r>
            <a:r>
              <a:rPr lang="tr-TR" dirty="0" err="1"/>
              <a:t>sfinkter</a:t>
            </a:r>
            <a:r>
              <a:rPr lang="tr-TR" dirty="0"/>
              <a:t> mekanizmasındaki bozukluk nedeniyle  dışkının veya gazın tutulamaması halidir.</a:t>
            </a:r>
          </a:p>
          <a:p>
            <a:pPr hangingPunct="0"/>
            <a:r>
              <a:rPr lang="tr-TR" dirty="0" err="1"/>
              <a:t>Fekal</a:t>
            </a:r>
            <a:r>
              <a:rPr lang="tr-TR" dirty="0"/>
              <a:t> </a:t>
            </a:r>
            <a:r>
              <a:rPr lang="en-US" dirty="0"/>
              <a:t>(impaction) </a:t>
            </a:r>
            <a:r>
              <a:rPr lang="tr-TR" dirty="0"/>
              <a:t>taşlaşma: Rektumun </a:t>
            </a:r>
            <a:r>
              <a:rPr lang="tr-TR" dirty="0" err="1"/>
              <a:t>spontan</a:t>
            </a:r>
            <a:r>
              <a:rPr lang="tr-TR" dirty="0"/>
              <a:t> boşalamayan çok sert dışkı parçaları ile </a:t>
            </a:r>
            <a:r>
              <a:rPr lang="tr-TR" dirty="0" smtClean="0"/>
              <a:t>dolmasıdır.</a:t>
            </a:r>
          </a:p>
        </p:txBody>
      </p:sp>
    </p:spTree>
    <p:extLst>
      <p:ext uri="{BB962C8B-B14F-4D97-AF65-F5344CB8AC3E}">
        <p14:creationId xmlns:p14="http://schemas.microsoft.com/office/powerpoint/2010/main" val="1680668784"/>
      </p:ext>
    </p:extLst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Resim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435575" y="33403"/>
            <a:ext cx="1585097" cy="2024047"/>
          </a:xfrm>
          <a:prstGeom prst="rect">
            <a:avLst/>
          </a:prstGeom>
        </p:spPr>
      </p:pic>
      <p:pic>
        <p:nvPicPr>
          <p:cNvPr id="2052" name="Picture 4" descr="C:\Users\Cat\Desktop\Volvulus_(Dickdarm)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164288" y="5373216"/>
            <a:ext cx="1979712" cy="1484784"/>
          </a:xfrm>
          <a:prstGeom prst="rect">
            <a:avLst/>
          </a:prstGeom>
          <a:noFill/>
        </p:spPr>
      </p:pic>
      <p:pic>
        <p:nvPicPr>
          <p:cNvPr id="2051" name="Picture 3" descr="C:\Users\Cat\Desktop\caecal-volvulus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5301208"/>
            <a:ext cx="1283263" cy="1556792"/>
          </a:xfrm>
          <a:prstGeom prst="rect">
            <a:avLst/>
          </a:prstGeom>
          <a:noFill/>
        </p:spPr>
      </p:pic>
      <p:pic>
        <p:nvPicPr>
          <p:cNvPr id="2050" name="Picture 2" descr="C:\Users\Cat\Desktop\sigmoid_volvulus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188640"/>
            <a:ext cx="1409328" cy="1750786"/>
          </a:xfrm>
          <a:prstGeom prst="rect">
            <a:avLst/>
          </a:prstGeom>
          <a:noFill/>
        </p:spPr>
      </p:pic>
      <p:sp>
        <p:nvSpPr>
          <p:cNvPr id="2" name="Başlık 1"/>
          <p:cNvSpPr>
            <a:spLocks noGrp="1"/>
          </p:cNvSpPr>
          <p:nvPr>
            <p:ph type="title"/>
          </p:nvPr>
        </p:nvSpPr>
        <p:spPr>
          <a:xfrm>
            <a:off x="395536" y="404664"/>
            <a:ext cx="8229600" cy="994122"/>
          </a:xfrm>
        </p:spPr>
        <p:txBody>
          <a:bodyPr>
            <a:normAutofit/>
          </a:bodyPr>
          <a:lstStyle/>
          <a:p>
            <a:r>
              <a:rPr lang="tr-TR" b="1" dirty="0" smtClean="0"/>
              <a:t>VOLVULUS</a:t>
            </a:r>
            <a:endParaRPr lang="tr-TR" dirty="0"/>
          </a:p>
        </p:txBody>
      </p:sp>
      <p:sp>
        <p:nvSpPr>
          <p:cNvPr id="3" name="İçerik Yer Tutucusu 2"/>
          <p:cNvSpPr>
            <a:spLocks noGrp="1"/>
          </p:cNvSpPr>
          <p:nvPr>
            <p:ph idx="1"/>
          </p:nvPr>
        </p:nvSpPr>
        <p:spPr>
          <a:xfrm>
            <a:off x="395536" y="1628800"/>
            <a:ext cx="8229600" cy="4680520"/>
          </a:xfrm>
        </p:spPr>
        <p:txBody>
          <a:bodyPr>
            <a:normAutofit fontScale="70000" lnSpcReduction="20000"/>
          </a:bodyPr>
          <a:lstStyle/>
          <a:p>
            <a:r>
              <a:rPr lang="tr-TR" dirty="0" err="1"/>
              <a:t>Gastrointestinal</a:t>
            </a:r>
            <a:r>
              <a:rPr lang="tr-TR" dirty="0"/>
              <a:t> sistemin bir bölümünün </a:t>
            </a:r>
            <a:r>
              <a:rPr lang="tr-TR" dirty="0" smtClean="0"/>
              <a:t>kendi </a:t>
            </a:r>
            <a:r>
              <a:rPr lang="tr-TR" dirty="0" err="1"/>
              <a:t>mezenteri</a:t>
            </a:r>
            <a:r>
              <a:rPr lang="tr-TR" dirty="0"/>
              <a:t> etrafında </a:t>
            </a:r>
            <a:r>
              <a:rPr lang="tr-TR" dirty="0" smtClean="0"/>
              <a:t>dönerek (</a:t>
            </a:r>
            <a:r>
              <a:rPr lang="tr-TR" dirty="0"/>
              <a:t>anormal </a:t>
            </a:r>
            <a:r>
              <a:rPr lang="tr-TR" dirty="0" err="1" smtClean="0"/>
              <a:t>torsiyonu</a:t>
            </a:r>
            <a:r>
              <a:rPr lang="tr-TR" dirty="0" smtClean="0"/>
              <a:t>) </a:t>
            </a:r>
            <a:r>
              <a:rPr lang="tr-TR" dirty="0"/>
              <a:t>tıkanması ve </a:t>
            </a:r>
            <a:r>
              <a:rPr lang="tr-TR" dirty="0" smtClean="0"/>
              <a:t>şişmesidir</a:t>
            </a:r>
          </a:p>
          <a:p>
            <a:pPr hangingPunct="0"/>
            <a:r>
              <a:rPr lang="tr-TR" dirty="0"/>
              <a:t>% 90 sigmoid kolonu, % 10 sağ kolonu tutar. </a:t>
            </a:r>
            <a:r>
              <a:rPr lang="tr-TR" dirty="0" err="1"/>
              <a:t>Mezenter</a:t>
            </a:r>
            <a:r>
              <a:rPr lang="tr-TR" dirty="0"/>
              <a:t> </a:t>
            </a:r>
            <a:r>
              <a:rPr lang="tr-TR" dirty="0" err="1"/>
              <a:t>torsiyonu</a:t>
            </a:r>
            <a:r>
              <a:rPr lang="tr-TR" dirty="0"/>
              <a:t> sonucu önce </a:t>
            </a:r>
            <a:r>
              <a:rPr lang="tr-TR" dirty="0" err="1"/>
              <a:t>venöz</a:t>
            </a:r>
            <a:r>
              <a:rPr lang="tr-TR" dirty="0"/>
              <a:t> ve ardından </a:t>
            </a:r>
            <a:r>
              <a:rPr lang="tr-TR" dirty="0" err="1"/>
              <a:t>arteryel</a:t>
            </a:r>
            <a:r>
              <a:rPr lang="tr-TR" dirty="0"/>
              <a:t> dolaşımın tıkanması ve </a:t>
            </a:r>
            <a:r>
              <a:rPr lang="tr-TR" dirty="0" err="1"/>
              <a:t>gangrene</a:t>
            </a:r>
            <a:r>
              <a:rPr lang="tr-TR" dirty="0"/>
              <a:t> neden olan kapalı </a:t>
            </a:r>
            <a:r>
              <a:rPr lang="tr-TR" dirty="0" err="1"/>
              <a:t>loop</a:t>
            </a:r>
            <a:r>
              <a:rPr lang="tr-TR" dirty="0"/>
              <a:t> obstrüksiyonu gelişmesi temel </a:t>
            </a:r>
            <a:r>
              <a:rPr lang="tr-TR" dirty="0" err="1"/>
              <a:t>fizyopatolojidir</a:t>
            </a:r>
            <a:r>
              <a:rPr lang="tr-TR" dirty="0"/>
              <a:t>.</a:t>
            </a:r>
          </a:p>
          <a:p>
            <a:pPr hangingPunct="0"/>
            <a:r>
              <a:rPr lang="tr-TR" dirty="0" smtClean="0"/>
              <a:t>Akut </a:t>
            </a:r>
            <a:r>
              <a:rPr lang="tr-TR" dirty="0"/>
              <a:t>sigmoid </a:t>
            </a:r>
            <a:r>
              <a:rPr lang="tr-TR" dirty="0" err="1"/>
              <a:t>volvulusu</a:t>
            </a:r>
            <a:r>
              <a:rPr lang="tr-TR" dirty="0"/>
              <a:t>, sigmoid kolonun saatin ters yönünde dönmesi ile oluşur. Kolik tarzda karın ağrısı, bulantı, kusma ile başlar. Fizik muayenede karında aşırı </a:t>
            </a:r>
            <a:r>
              <a:rPr lang="tr-TR" dirty="0" err="1"/>
              <a:t>distansiyon</a:t>
            </a:r>
            <a:r>
              <a:rPr lang="tr-TR" dirty="0"/>
              <a:t> ve </a:t>
            </a:r>
            <a:r>
              <a:rPr lang="tr-TR" dirty="0" err="1"/>
              <a:t>timpanizm</a:t>
            </a:r>
            <a:r>
              <a:rPr lang="tr-TR" dirty="0"/>
              <a:t> </a:t>
            </a:r>
            <a:r>
              <a:rPr lang="tr-TR" dirty="0" err="1"/>
              <a:t>perküte</a:t>
            </a:r>
            <a:r>
              <a:rPr lang="tr-TR" dirty="0"/>
              <a:t> edilir. Direk karın </a:t>
            </a:r>
            <a:r>
              <a:rPr lang="tr-TR" dirty="0" err="1"/>
              <a:t>grafisinde</a:t>
            </a:r>
            <a:r>
              <a:rPr lang="tr-TR" dirty="0"/>
              <a:t> ters U şeklinde veya </a:t>
            </a:r>
            <a:r>
              <a:rPr lang="tr-TR" dirty="0" err="1"/>
              <a:t>omega</a:t>
            </a:r>
            <a:r>
              <a:rPr lang="tr-TR" dirty="0"/>
              <a:t> halkası görünümü tipiktir. İlk aşamada </a:t>
            </a:r>
            <a:r>
              <a:rPr lang="tr-TR" dirty="0" err="1"/>
              <a:t>detorsiyon</a:t>
            </a:r>
            <a:r>
              <a:rPr lang="tr-TR" dirty="0"/>
              <a:t> ve </a:t>
            </a:r>
            <a:r>
              <a:rPr lang="tr-TR" dirty="0" err="1"/>
              <a:t>dekompresyon</a:t>
            </a:r>
            <a:r>
              <a:rPr lang="tr-TR" dirty="0"/>
              <a:t> için </a:t>
            </a:r>
            <a:r>
              <a:rPr lang="tr-TR" dirty="0" err="1"/>
              <a:t>sigmoidoskopi</a:t>
            </a:r>
            <a:r>
              <a:rPr lang="tr-TR" dirty="0"/>
              <a:t> yapılabilir. Böylece bu hastalarda kolon temizliği tamamlanıp </a:t>
            </a:r>
            <a:r>
              <a:rPr lang="tr-TR" dirty="0" err="1"/>
              <a:t>elektif</a:t>
            </a:r>
            <a:r>
              <a:rPr lang="tr-TR" dirty="0"/>
              <a:t> şartlarda sigmoid kolon rezeksiyonu ve uç uca </a:t>
            </a:r>
            <a:r>
              <a:rPr lang="tr-TR" dirty="0" err="1"/>
              <a:t>anastomoz</a:t>
            </a:r>
            <a:r>
              <a:rPr lang="tr-TR" dirty="0"/>
              <a:t> yapılabilir. Aksi takdirde </a:t>
            </a:r>
            <a:r>
              <a:rPr lang="tr-TR" dirty="0" err="1"/>
              <a:t>peroperatuar</a:t>
            </a:r>
            <a:r>
              <a:rPr lang="tr-TR" dirty="0"/>
              <a:t> total kolon </a:t>
            </a:r>
            <a:r>
              <a:rPr lang="tr-TR" dirty="0" err="1"/>
              <a:t>irrigasyonu</a:t>
            </a:r>
            <a:r>
              <a:rPr lang="tr-TR" dirty="0"/>
              <a:t> ile sigmoid kolon rezeksiyonu yapılır. Veya rezeksiyon sonrası </a:t>
            </a:r>
            <a:r>
              <a:rPr lang="tr-TR" dirty="0" err="1"/>
              <a:t>kolostomi</a:t>
            </a:r>
            <a:r>
              <a:rPr lang="tr-TR" dirty="0"/>
              <a:t> yapılır</a:t>
            </a:r>
            <a:r>
              <a:rPr lang="tr-TR" dirty="0" smtClean="0"/>
              <a:t>.</a:t>
            </a:r>
            <a:endParaRPr lang="tr-TR" dirty="0"/>
          </a:p>
        </p:txBody>
      </p:sp>
    </p:spTree>
    <p:extLst>
      <p:ext uri="{BB962C8B-B14F-4D97-AF65-F5344CB8AC3E}">
        <p14:creationId xmlns:p14="http://schemas.microsoft.com/office/powerpoint/2010/main" val="12728253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7" name="Picture 5" descr="C:\Users\Cat\Desktop\image015a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025265" y="5546402"/>
            <a:ext cx="2118735" cy="1311598"/>
          </a:xfrm>
          <a:prstGeom prst="rect">
            <a:avLst/>
          </a:prstGeom>
          <a:noFill/>
        </p:spPr>
      </p:pic>
      <p:pic>
        <p:nvPicPr>
          <p:cNvPr id="3075" name="Picture 3" descr="C:\Users\Cat\Desktop\diverticulitis_s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" y="1"/>
            <a:ext cx="1973130" cy="1340768"/>
          </a:xfrm>
          <a:prstGeom prst="rect">
            <a:avLst/>
          </a:prstGeom>
          <a:noFill/>
        </p:spPr>
      </p:pic>
      <p:pic>
        <p:nvPicPr>
          <p:cNvPr id="3074" name="Picture 2" descr="C:\Users\Cat\Desktop\diverticulosis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5445224"/>
            <a:ext cx="1498845" cy="1602026"/>
          </a:xfrm>
          <a:prstGeom prst="rect">
            <a:avLst/>
          </a:prstGeom>
          <a:noFill/>
        </p:spPr>
      </p:pic>
      <p:sp>
        <p:nvSpPr>
          <p:cNvPr id="2" name="Başlık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850106"/>
          </a:xfrm>
        </p:spPr>
        <p:txBody>
          <a:bodyPr/>
          <a:lstStyle/>
          <a:p>
            <a:r>
              <a:rPr lang="tr-TR" b="1" dirty="0"/>
              <a:t>Kolon </a:t>
            </a:r>
            <a:r>
              <a:rPr lang="tr-TR" b="1" dirty="0" err="1"/>
              <a:t>divertikülleri</a:t>
            </a:r>
            <a:endParaRPr lang="tr-TR" dirty="0"/>
          </a:p>
        </p:txBody>
      </p:sp>
      <p:sp>
        <p:nvSpPr>
          <p:cNvPr id="3" name="İçerik Yer Tutucusu 2"/>
          <p:cNvSpPr>
            <a:spLocks noGrp="1"/>
          </p:cNvSpPr>
          <p:nvPr>
            <p:ph idx="1"/>
          </p:nvPr>
        </p:nvSpPr>
        <p:spPr>
          <a:xfrm>
            <a:off x="457200" y="1124744"/>
            <a:ext cx="8229600" cy="5400600"/>
          </a:xfrm>
        </p:spPr>
        <p:txBody>
          <a:bodyPr>
            <a:normAutofit fontScale="62500" lnSpcReduction="20000"/>
          </a:bodyPr>
          <a:lstStyle/>
          <a:p>
            <a:pPr hangingPunct="0"/>
            <a:r>
              <a:rPr lang="tr-TR" dirty="0" err="1"/>
              <a:t>Divertikül</a:t>
            </a:r>
            <a:r>
              <a:rPr lang="tr-TR" dirty="0"/>
              <a:t>, barsak mukozasının </a:t>
            </a:r>
            <a:r>
              <a:rPr lang="tr-TR" dirty="0" err="1"/>
              <a:t>adele</a:t>
            </a:r>
            <a:r>
              <a:rPr lang="tr-TR" dirty="0"/>
              <a:t> arasından </a:t>
            </a:r>
            <a:r>
              <a:rPr lang="tr-TR" dirty="0" err="1"/>
              <a:t>hernisidir</a:t>
            </a:r>
            <a:r>
              <a:rPr lang="tr-TR" dirty="0"/>
              <a:t>. </a:t>
            </a:r>
          </a:p>
          <a:p>
            <a:pPr hangingPunct="0"/>
            <a:r>
              <a:rPr lang="tr-TR" dirty="0" smtClean="0"/>
              <a:t>Özellikle </a:t>
            </a:r>
            <a:r>
              <a:rPr lang="tr-TR" dirty="0"/>
              <a:t>sigmoid kolonda sıktır. Hemen hepsi </a:t>
            </a:r>
            <a:r>
              <a:rPr lang="tr-TR" dirty="0" err="1"/>
              <a:t>edinsel</a:t>
            </a:r>
            <a:r>
              <a:rPr lang="tr-TR" dirty="0"/>
              <a:t>, </a:t>
            </a:r>
            <a:r>
              <a:rPr lang="tr-TR" dirty="0" err="1"/>
              <a:t>pulsiyon</a:t>
            </a:r>
            <a:r>
              <a:rPr lang="tr-TR" dirty="0"/>
              <a:t> tipindedir.</a:t>
            </a:r>
          </a:p>
          <a:p>
            <a:pPr hangingPunct="0"/>
            <a:r>
              <a:rPr lang="tr-TR" dirty="0" smtClean="0"/>
              <a:t>Çok </a:t>
            </a:r>
            <a:r>
              <a:rPr lang="tr-TR" dirty="0"/>
              <a:t>sayıda bulunmasına </a:t>
            </a:r>
            <a:r>
              <a:rPr lang="tr-TR" dirty="0" err="1"/>
              <a:t>divertikülozis</a:t>
            </a:r>
            <a:r>
              <a:rPr lang="tr-TR" dirty="0"/>
              <a:t> adı verilir.</a:t>
            </a:r>
          </a:p>
          <a:p>
            <a:pPr hangingPunct="0"/>
            <a:r>
              <a:rPr lang="tr-TR" dirty="0" err="1" smtClean="0"/>
              <a:t>Divertikül</a:t>
            </a:r>
            <a:r>
              <a:rPr lang="tr-TR" dirty="0" smtClean="0"/>
              <a:t> </a:t>
            </a:r>
            <a:r>
              <a:rPr lang="tr-TR" dirty="0"/>
              <a:t>içine </a:t>
            </a:r>
            <a:r>
              <a:rPr lang="tr-TR" dirty="0" err="1"/>
              <a:t>fekalom</a:t>
            </a:r>
            <a:r>
              <a:rPr lang="tr-TR" dirty="0"/>
              <a:t> yerleşmesi ve boyun kısmının daralması ile </a:t>
            </a:r>
            <a:r>
              <a:rPr lang="tr-TR" dirty="0" err="1"/>
              <a:t>divertikülit</a:t>
            </a:r>
            <a:r>
              <a:rPr lang="tr-TR" dirty="0"/>
              <a:t> gelişebilir. Bu </a:t>
            </a:r>
            <a:r>
              <a:rPr lang="tr-TR" dirty="0" err="1"/>
              <a:t>durmda</a:t>
            </a:r>
            <a:r>
              <a:rPr lang="tr-TR" dirty="0"/>
              <a:t>: -Kolon duvarında </a:t>
            </a:r>
            <a:r>
              <a:rPr lang="tr-TR" dirty="0" err="1"/>
              <a:t>striktür</a:t>
            </a:r>
            <a:r>
              <a:rPr lang="tr-TR" dirty="0"/>
              <a:t> ile tıkanma, -</a:t>
            </a:r>
            <a:r>
              <a:rPr lang="tr-TR" dirty="0" err="1"/>
              <a:t>İntrapariyetal</a:t>
            </a:r>
            <a:r>
              <a:rPr lang="tr-TR" dirty="0"/>
              <a:t> damarların erozyonu ile </a:t>
            </a:r>
            <a:r>
              <a:rPr lang="tr-TR" dirty="0" err="1"/>
              <a:t>rektal</a:t>
            </a:r>
            <a:r>
              <a:rPr lang="tr-TR" dirty="0"/>
              <a:t> kanama, -</a:t>
            </a:r>
            <a:r>
              <a:rPr lang="tr-TR" dirty="0" err="1"/>
              <a:t>Perforasyon</a:t>
            </a:r>
            <a:r>
              <a:rPr lang="tr-TR" dirty="0"/>
              <a:t> ile peritonit, -Sınırlı </a:t>
            </a:r>
            <a:r>
              <a:rPr lang="tr-TR" dirty="0" err="1"/>
              <a:t>perforasyon</a:t>
            </a:r>
            <a:r>
              <a:rPr lang="tr-TR" dirty="0"/>
              <a:t> ile </a:t>
            </a:r>
            <a:r>
              <a:rPr lang="tr-TR" dirty="0" err="1"/>
              <a:t>intraabdominal</a:t>
            </a:r>
            <a:r>
              <a:rPr lang="tr-TR" dirty="0"/>
              <a:t> </a:t>
            </a:r>
            <a:r>
              <a:rPr lang="tr-TR" dirty="0" err="1"/>
              <a:t>abse</a:t>
            </a:r>
            <a:r>
              <a:rPr lang="tr-TR" dirty="0"/>
              <a:t>, -</a:t>
            </a:r>
            <a:r>
              <a:rPr lang="tr-TR" dirty="0" err="1"/>
              <a:t>Mesana</a:t>
            </a:r>
            <a:r>
              <a:rPr lang="tr-TR" dirty="0"/>
              <a:t>, </a:t>
            </a:r>
            <a:r>
              <a:rPr lang="tr-TR" dirty="0" err="1"/>
              <a:t>vagina</a:t>
            </a:r>
            <a:r>
              <a:rPr lang="tr-TR" dirty="0"/>
              <a:t>, ince </a:t>
            </a:r>
            <a:r>
              <a:rPr lang="tr-TR" dirty="0" err="1"/>
              <a:t>barsaklara</a:t>
            </a:r>
            <a:r>
              <a:rPr lang="tr-TR" dirty="0"/>
              <a:t> açılarak (</a:t>
            </a:r>
            <a:r>
              <a:rPr lang="tr-TR" dirty="0" err="1"/>
              <a:t>kolovezikal</a:t>
            </a:r>
            <a:r>
              <a:rPr lang="tr-TR" dirty="0"/>
              <a:t>, </a:t>
            </a:r>
            <a:r>
              <a:rPr lang="tr-TR" dirty="0" err="1"/>
              <a:t>kolovaginal</a:t>
            </a:r>
            <a:r>
              <a:rPr lang="tr-TR" dirty="0"/>
              <a:t>, </a:t>
            </a:r>
            <a:r>
              <a:rPr lang="tr-TR" dirty="0" err="1"/>
              <a:t>enterokolik</a:t>
            </a:r>
            <a:r>
              <a:rPr lang="tr-TR" dirty="0"/>
              <a:t>) fistüle sebep olabilir. </a:t>
            </a:r>
          </a:p>
          <a:p>
            <a:pPr hangingPunct="0"/>
            <a:r>
              <a:rPr lang="tr-TR" dirty="0" smtClean="0"/>
              <a:t>Basit </a:t>
            </a:r>
            <a:r>
              <a:rPr lang="tr-TR" dirty="0" err="1"/>
              <a:t>divertikülit</a:t>
            </a:r>
            <a:r>
              <a:rPr lang="tr-TR" dirty="0"/>
              <a:t>, semptomları apandisit gibi olduğu için ‘solda </a:t>
            </a:r>
            <a:r>
              <a:rPr lang="tr-TR" dirty="0" err="1"/>
              <a:t>apandisit’e</a:t>
            </a:r>
            <a:r>
              <a:rPr lang="tr-TR" dirty="0"/>
              <a:t> benzetilir. </a:t>
            </a:r>
            <a:r>
              <a:rPr lang="tr-TR" dirty="0" err="1"/>
              <a:t>Lökositoz</a:t>
            </a:r>
            <a:r>
              <a:rPr lang="tr-TR" dirty="0"/>
              <a:t> ile beraber 38-39 derece ateş, </a:t>
            </a:r>
            <a:r>
              <a:rPr lang="tr-TR" dirty="0" err="1"/>
              <a:t>divertikül</a:t>
            </a:r>
            <a:r>
              <a:rPr lang="tr-TR" dirty="0"/>
              <a:t> </a:t>
            </a:r>
            <a:r>
              <a:rPr lang="tr-TR" dirty="0" err="1"/>
              <a:t>perforasyonuna</a:t>
            </a:r>
            <a:r>
              <a:rPr lang="tr-TR" dirty="0"/>
              <a:t> uyar.</a:t>
            </a:r>
          </a:p>
          <a:p>
            <a:pPr hangingPunct="0"/>
            <a:r>
              <a:rPr lang="tr-TR" dirty="0" smtClean="0"/>
              <a:t>Baryumlu </a:t>
            </a:r>
            <a:r>
              <a:rPr lang="tr-TR" dirty="0"/>
              <a:t>kolon </a:t>
            </a:r>
            <a:r>
              <a:rPr lang="tr-TR" dirty="0" err="1"/>
              <a:t>grafilerinde</a:t>
            </a:r>
            <a:r>
              <a:rPr lang="tr-TR" dirty="0"/>
              <a:t> </a:t>
            </a:r>
            <a:r>
              <a:rPr lang="tr-TR" dirty="0" err="1"/>
              <a:t>divertiküller</a:t>
            </a:r>
            <a:r>
              <a:rPr lang="tr-TR" dirty="0"/>
              <a:t>, barsak konturu dışına taşan küçük dolma fazlalıkları olarak gözlenir.</a:t>
            </a:r>
          </a:p>
          <a:p>
            <a:pPr hangingPunct="0"/>
            <a:r>
              <a:rPr lang="tr-TR" dirty="0" smtClean="0"/>
              <a:t>Tedavi</a:t>
            </a:r>
            <a:r>
              <a:rPr lang="tr-TR" dirty="0"/>
              <a:t>: </a:t>
            </a:r>
            <a:r>
              <a:rPr lang="tr-TR" dirty="0" err="1"/>
              <a:t>Asemptomatik</a:t>
            </a:r>
            <a:r>
              <a:rPr lang="tr-TR" dirty="0"/>
              <a:t> hastalarda posalı diyet önerilir. </a:t>
            </a:r>
            <a:r>
              <a:rPr lang="tr-TR" dirty="0" err="1"/>
              <a:t>Divertikülit</a:t>
            </a:r>
            <a:r>
              <a:rPr lang="tr-TR" dirty="0"/>
              <a:t> istirahat, buz ve antibiyotik tedavisi ile kısa zamanda gerileyebilir. Sık olarak </a:t>
            </a:r>
            <a:r>
              <a:rPr lang="tr-TR" dirty="0" err="1"/>
              <a:t>nüks</a:t>
            </a:r>
            <a:r>
              <a:rPr lang="tr-TR" dirty="0"/>
              <a:t> eder. Komplike </a:t>
            </a:r>
            <a:r>
              <a:rPr lang="tr-TR" dirty="0" err="1"/>
              <a:t>divertikülitler</a:t>
            </a:r>
            <a:r>
              <a:rPr lang="tr-TR" dirty="0"/>
              <a:t> kısmi barsak rezeksiyonu ile tedavi edilir</a:t>
            </a:r>
            <a:r>
              <a:rPr lang="tr-TR" dirty="0" smtClean="0"/>
              <a:t>.</a:t>
            </a:r>
            <a:endParaRPr lang="tr-TR" dirty="0"/>
          </a:p>
        </p:txBody>
      </p:sp>
      <p:pic>
        <p:nvPicPr>
          <p:cNvPr id="3076" name="Picture 4" descr="C:\Users\Cat\Desktop\CT_diverticula.bmp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395989" y="1"/>
            <a:ext cx="1748011" cy="1412776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10123965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Users\Cat\Desktop\150px-cd_colitis_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" y="1"/>
            <a:ext cx="1619672" cy="1441576"/>
          </a:xfrm>
          <a:prstGeom prst="rect">
            <a:avLst/>
          </a:prstGeom>
          <a:noFill/>
        </p:spPr>
      </p:pic>
      <p:sp>
        <p:nvSpPr>
          <p:cNvPr id="2" name="Başlık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922114"/>
          </a:xfrm>
        </p:spPr>
        <p:txBody>
          <a:bodyPr>
            <a:normAutofit fontScale="90000"/>
          </a:bodyPr>
          <a:lstStyle/>
          <a:p>
            <a:r>
              <a:rPr lang="tr-TR" b="1" dirty="0"/>
              <a:t>İNFLAMATUVAR BARSAK HASTALIKLARI</a:t>
            </a:r>
            <a:endParaRPr lang="tr-TR" dirty="0"/>
          </a:p>
        </p:txBody>
      </p:sp>
      <p:sp>
        <p:nvSpPr>
          <p:cNvPr id="3" name="İçerik Yer Tutucusu 2"/>
          <p:cNvSpPr>
            <a:spLocks noGrp="1"/>
          </p:cNvSpPr>
          <p:nvPr>
            <p:ph idx="1"/>
          </p:nvPr>
        </p:nvSpPr>
        <p:spPr>
          <a:xfrm>
            <a:off x="467544" y="1340768"/>
            <a:ext cx="8229600" cy="5184576"/>
          </a:xfrm>
        </p:spPr>
        <p:txBody>
          <a:bodyPr>
            <a:normAutofit fontScale="47500" lnSpcReduction="20000"/>
          </a:bodyPr>
          <a:lstStyle/>
          <a:p>
            <a:pPr marL="0" indent="0" hangingPunct="0">
              <a:buNone/>
            </a:pPr>
            <a:r>
              <a:rPr lang="tr-TR" b="1" dirty="0" err="1"/>
              <a:t>Ülseratif</a:t>
            </a:r>
            <a:r>
              <a:rPr lang="tr-TR" b="1" dirty="0"/>
              <a:t> kolit:</a:t>
            </a:r>
            <a:endParaRPr lang="tr-TR" dirty="0"/>
          </a:p>
          <a:p>
            <a:pPr marL="0" indent="0" hangingPunct="0">
              <a:buNone/>
            </a:pPr>
            <a:r>
              <a:rPr lang="tr-TR" dirty="0"/>
              <a:t>	- </a:t>
            </a:r>
            <a:r>
              <a:rPr lang="tr-TR" dirty="0" err="1"/>
              <a:t>Otoimmün</a:t>
            </a:r>
            <a:r>
              <a:rPr lang="tr-TR" dirty="0"/>
              <a:t> bir hastalıktır.</a:t>
            </a:r>
          </a:p>
          <a:p>
            <a:pPr marL="0" indent="0" hangingPunct="0">
              <a:buNone/>
            </a:pPr>
            <a:r>
              <a:rPr lang="tr-TR" dirty="0"/>
              <a:t>	- Lezyon rektum seviyesinden başlar ve kolon boyunca, </a:t>
            </a:r>
            <a:r>
              <a:rPr lang="tr-TR" dirty="0" err="1"/>
              <a:t>segmenter</a:t>
            </a:r>
            <a:r>
              <a:rPr lang="tr-TR" dirty="0"/>
              <a:t> veya </a:t>
            </a:r>
            <a:r>
              <a:rPr lang="tr-TR" dirty="0" err="1"/>
              <a:t>pankolitis</a:t>
            </a:r>
            <a:r>
              <a:rPr lang="tr-TR" dirty="0"/>
              <a:t> şeklinde ilerler.</a:t>
            </a:r>
          </a:p>
          <a:p>
            <a:pPr marL="0" indent="0" hangingPunct="0">
              <a:buNone/>
            </a:pPr>
            <a:r>
              <a:rPr lang="tr-TR" dirty="0"/>
              <a:t>	- Lezyonlar: * </a:t>
            </a:r>
            <a:r>
              <a:rPr lang="tr-TR" dirty="0" err="1"/>
              <a:t>Yüzeyeldir</a:t>
            </a:r>
            <a:r>
              <a:rPr lang="tr-TR" dirty="0"/>
              <a:t>, yalnız mukozayı tutar.</a:t>
            </a:r>
          </a:p>
          <a:p>
            <a:pPr marL="0" indent="0" hangingPunct="0">
              <a:buNone/>
            </a:pPr>
            <a:r>
              <a:rPr lang="tr-TR" dirty="0"/>
              <a:t>		        * Ödemle beraber şiddetli </a:t>
            </a:r>
            <a:r>
              <a:rPr lang="tr-TR" dirty="0" err="1"/>
              <a:t>konjesyon</a:t>
            </a:r>
            <a:r>
              <a:rPr lang="tr-TR" dirty="0"/>
              <a:t>, </a:t>
            </a:r>
            <a:r>
              <a:rPr lang="tr-TR" dirty="0" err="1"/>
              <a:t>hipersekresyon</a:t>
            </a:r>
            <a:r>
              <a:rPr lang="tr-TR" dirty="0"/>
              <a:t>, genişlemiş </a:t>
            </a:r>
            <a:r>
              <a:rPr lang="tr-TR" dirty="0" err="1"/>
              <a:t>kapiller</a:t>
            </a:r>
            <a:r>
              <a:rPr lang="tr-TR" dirty="0"/>
              <a:t> ağ görülür.</a:t>
            </a:r>
          </a:p>
          <a:p>
            <a:pPr marL="0" indent="0" hangingPunct="0">
              <a:buNone/>
            </a:pPr>
            <a:r>
              <a:rPr lang="tr-TR" dirty="0"/>
              <a:t>		        * Yaygındır, sağlam mukoza aralığı bırakmaz.</a:t>
            </a:r>
          </a:p>
          <a:p>
            <a:pPr marL="0" indent="0" hangingPunct="0">
              <a:buNone/>
            </a:pPr>
            <a:r>
              <a:rPr lang="tr-TR" dirty="0"/>
              <a:t>		        * </a:t>
            </a:r>
            <a:r>
              <a:rPr lang="tr-TR" dirty="0" err="1"/>
              <a:t>Mikroabseler</a:t>
            </a:r>
            <a:r>
              <a:rPr lang="tr-TR" dirty="0"/>
              <a:t> ve </a:t>
            </a:r>
            <a:r>
              <a:rPr lang="tr-TR" dirty="0" err="1"/>
              <a:t>psödopolipler</a:t>
            </a:r>
            <a:r>
              <a:rPr lang="tr-TR" dirty="0"/>
              <a:t> görülür.</a:t>
            </a:r>
          </a:p>
          <a:p>
            <a:pPr marL="0" indent="0" hangingPunct="0">
              <a:buNone/>
            </a:pPr>
            <a:r>
              <a:rPr lang="tr-TR" dirty="0"/>
              <a:t>	- Klinik: </a:t>
            </a:r>
            <a:r>
              <a:rPr lang="tr-TR" dirty="0" err="1"/>
              <a:t>Remisyon</a:t>
            </a:r>
            <a:r>
              <a:rPr lang="tr-TR" dirty="0"/>
              <a:t> ve </a:t>
            </a:r>
            <a:r>
              <a:rPr lang="tr-TR" dirty="0" err="1"/>
              <a:t>egzazerbasyonlarla</a:t>
            </a:r>
            <a:r>
              <a:rPr lang="tr-TR" dirty="0"/>
              <a:t> seyreder (sükunet ve alevlenme). Günde 20-30 defa kanlı mukuslu veya irinli dışkılama olur. </a:t>
            </a:r>
            <a:r>
              <a:rPr lang="tr-TR" dirty="0" err="1"/>
              <a:t>Dehidratasyon</a:t>
            </a:r>
            <a:r>
              <a:rPr lang="tr-TR" dirty="0"/>
              <a:t>, zayıflama ve ateş eklenir.</a:t>
            </a:r>
          </a:p>
          <a:p>
            <a:pPr marL="0" indent="0" hangingPunct="0">
              <a:buNone/>
            </a:pPr>
            <a:r>
              <a:rPr lang="tr-TR" dirty="0"/>
              <a:t>	- </a:t>
            </a:r>
            <a:r>
              <a:rPr lang="tr-TR" dirty="0" err="1"/>
              <a:t>Crohn</a:t>
            </a:r>
            <a:r>
              <a:rPr lang="tr-TR" dirty="0"/>
              <a:t> hastalığı ile ayırıcı tanısı yapılmalıdır.</a:t>
            </a:r>
          </a:p>
          <a:p>
            <a:pPr marL="0" indent="0" hangingPunct="0">
              <a:buNone/>
            </a:pPr>
            <a:r>
              <a:rPr lang="tr-TR" dirty="0"/>
              <a:t>	- Endoskopi ile görülen lezyonlardan biyopsi alınmalıdır.</a:t>
            </a:r>
          </a:p>
          <a:p>
            <a:pPr marL="0" indent="0" hangingPunct="0">
              <a:buNone/>
            </a:pPr>
            <a:r>
              <a:rPr lang="tr-TR" dirty="0"/>
              <a:t>	- Radyoloji: ‘Kurşun boru manzarası’</a:t>
            </a:r>
          </a:p>
          <a:p>
            <a:pPr marL="0" indent="0" hangingPunct="0">
              <a:buNone/>
            </a:pPr>
            <a:r>
              <a:rPr lang="tr-TR" dirty="0"/>
              <a:t>	- </a:t>
            </a:r>
            <a:r>
              <a:rPr lang="tr-TR" dirty="0" err="1"/>
              <a:t>Ekstraintestinal</a:t>
            </a:r>
            <a:r>
              <a:rPr lang="tr-TR" dirty="0"/>
              <a:t> belirtiler: </a:t>
            </a:r>
            <a:r>
              <a:rPr lang="tr-TR" dirty="0" err="1"/>
              <a:t>Poliartralji</a:t>
            </a:r>
            <a:r>
              <a:rPr lang="tr-TR" dirty="0"/>
              <a:t>, </a:t>
            </a:r>
            <a:r>
              <a:rPr lang="tr-TR" dirty="0" err="1"/>
              <a:t>sklerozan</a:t>
            </a:r>
            <a:r>
              <a:rPr lang="tr-TR" dirty="0"/>
              <a:t> </a:t>
            </a:r>
            <a:r>
              <a:rPr lang="tr-TR" dirty="0" err="1"/>
              <a:t>kolanjit</a:t>
            </a:r>
            <a:endParaRPr lang="tr-TR" dirty="0"/>
          </a:p>
          <a:p>
            <a:pPr marL="0" indent="0" hangingPunct="0">
              <a:buNone/>
            </a:pPr>
            <a:r>
              <a:rPr lang="tr-TR" dirty="0"/>
              <a:t>	- </a:t>
            </a:r>
            <a:r>
              <a:rPr lang="tr-TR" dirty="0" err="1"/>
              <a:t>Prognoz</a:t>
            </a:r>
            <a:r>
              <a:rPr lang="tr-TR" dirty="0"/>
              <a:t>: Akut, </a:t>
            </a:r>
            <a:r>
              <a:rPr lang="tr-TR" dirty="0" err="1"/>
              <a:t>subakut</a:t>
            </a:r>
            <a:r>
              <a:rPr lang="tr-TR" dirty="0"/>
              <a:t>-kronik, </a:t>
            </a:r>
            <a:r>
              <a:rPr lang="tr-TR" dirty="0" err="1"/>
              <a:t>fulminan</a:t>
            </a:r>
            <a:r>
              <a:rPr lang="tr-TR" dirty="0"/>
              <a:t> kolit, </a:t>
            </a:r>
            <a:r>
              <a:rPr lang="tr-TR" dirty="0" err="1"/>
              <a:t>toksik</a:t>
            </a:r>
            <a:r>
              <a:rPr lang="tr-TR" dirty="0"/>
              <a:t> </a:t>
            </a:r>
            <a:r>
              <a:rPr lang="tr-TR" dirty="0" err="1"/>
              <a:t>megakolon</a:t>
            </a:r>
            <a:endParaRPr lang="tr-TR" dirty="0"/>
          </a:p>
          <a:p>
            <a:pPr marL="0" indent="0" hangingPunct="0">
              <a:buNone/>
            </a:pPr>
            <a:r>
              <a:rPr lang="tr-TR" dirty="0"/>
              <a:t>Kanser riski 10 yılda %5, 20 yılda %25’dir.</a:t>
            </a:r>
          </a:p>
          <a:p>
            <a:pPr marL="0" indent="0" hangingPunct="0">
              <a:buNone/>
            </a:pPr>
            <a:r>
              <a:rPr lang="tr-TR" dirty="0"/>
              <a:t>	- Tedavi: Medikal (5-aminosalisilik asit, </a:t>
            </a:r>
            <a:r>
              <a:rPr lang="tr-TR" dirty="0" err="1"/>
              <a:t>sulfasalazin</a:t>
            </a:r>
            <a:r>
              <a:rPr lang="tr-TR" dirty="0"/>
              <a:t>, </a:t>
            </a:r>
            <a:r>
              <a:rPr lang="tr-TR" dirty="0" err="1"/>
              <a:t>kortikosteroid</a:t>
            </a:r>
            <a:r>
              <a:rPr lang="tr-TR" dirty="0"/>
              <a:t>) </a:t>
            </a:r>
          </a:p>
          <a:p>
            <a:pPr marL="0" indent="0" hangingPunct="0">
              <a:buNone/>
            </a:pPr>
            <a:r>
              <a:rPr lang="tr-TR" dirty="0"/>
              <a:t>		  Cerrahi (Total </a:t>
            </a:r>
            <a:r>
              <a:rPr lang="tr-TR" dirty="0" err="1"/>
              <a:t>proktokolektomi</a:t>
            </a:r>
            <a:r>
              <a:rPr lang="tr-TR" dirty="0"/>
              <a:t> + </a:t>
            </a:r>
            <a:r>
              <a:rPr lang="tr-TR" dirty="0" err="1"/>
              <a:t>ileal</a:t>
            </a:r>
            <a:r>
              <a:rPr lang="tr-TR" dirty="0"/>
              <a:t> </a:t>
            </a:r>
            <a:r>
              <a:rPr lang="tr-TR" dirty="0" err="1"/>
              <a:t>poş</a:t>
            </a:r>
            <a:r>
              <a:rPr lang="tr-TR" dirty="0"/>
              <a:t> anal </a:t>
            </a:r>
            <a:r>
              <a:rPr lang="tr-TR" dirty="0" err="1"/>
              <a:t>anastomoz</a:t>
            </a:r>
            <a:r>
              <a:rPr lang="tr-TR" dirty="0" smtClean="0"/>
              <a:t>)</a:t>
            </a:r>
            <a:endParaRPr lang="tr-TR" dirty="0"/>
          </a:p>
        </p:txBody>
      </p:sp>
      <p:pic>
        <p:nvPicPr>
          <p:cNvPr id="4099" name="Picture 3" descr="C:\Users\Cat\Desktop\a117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5355682"/>
            <a:ext cx="1907704" cy="1502317"/>
          </a:xfrm>
          <a:prstGeom prst="rect">
            <a:avLst/>
          </a:prstGeom>
          <a:noFill/>
        </p:spPr>
      </p:pic>
      <p:pic>
        <p:nvPicPr>
          <p:cNvPr id="4100" name="Picture 4" descr="C:\Users\Cat\Desktop\Ulcerative_colitis_(2)_endoscopic_biopsy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980749" y="5229200"/>
            <a:ext cx="2163251" cy="162880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7005626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tr-TR" b="1" dirty="0"/>
              <a:t>İNFLAMATUVAR BARSAK HASTALIKLARI</a:t>
            </a:r>
            <a:endParaRPr lang="tr-TR" dirty="0"/>
          </a:p>
        </p:txBody>
      </p:sp>
      <p:sp>
        <p:nvSpPr>
          <p:cNvPr id="3" name="İçerik Yer Tutucusu 2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pPr marL="0" indent="0" hangingPunct="0">
              <a:buNone/>
            </a:pPr>
            <a:r>
              <a:rPr lang="tr-TR" b="1" dirty="0" err="1"/>
              <a:t>Crohn</a:t>
            </a:r>
            <a:r>
              <a:rPr lang="tr-TR" dirty="0"/>
              <a:t> </a:t>
            </a:r>
            <a:r>
              <a:rPr lang="tr-TR" b="1" dirty="0"/>
              <a:t>hastalığı</a:t>
            </a:r>
            <a:r>
              <a:rPr lang="tr-TR" dirty="0"/>
              <a:t> (</a:t>
            </a:r>
            <a:r>
              <a:rPr lang="tr-TR" dirty="0" err="1"/>
              <a:t>Rejyonel</a:t>
            </a:r>
            <a:r>
              <a:rPr lang="tr-TR" dirty="0"/>
              <a:t> </a:t>
            </a:r>
            <a:r>
              <a:rPr lang="tr-TR" dirty="0" err="1"/>
              <a:t>enterit</a:t>
            </a:r>
            <a:r>
              <a:rPr lang="tr-TR" dirty="0"/>
              <a:t>, </a:t>
            </a:r>
            <a:r>
              <a:rPr lang="tr-TR" dirty="0" err="1"/>
              <a:t>granülomatöz</a:t>
            </a:r>
            <a:r>
              <a:rPr lang="tr-TR" dirty="0"/>
              <a:t> </a:t>
            </a:r>
            <a:r>
              <a:rPr lang="tr-TR" dirty="0" err="1"/>
              <a:t>enterokolit</a:t>
            </a:r>
            <a:r>
              <a:rPr lang="tr-TR" dirty="0"/>
              <a:t>):</a:t>
            </a:r>
          </a:p>
          <a:p>
            <a:pPr marL="0" indent="0" hangingPunct="0">
              <a:buNone/>
            </a:pPr>
            <a:r>
              <a:rPr lang="tr-TR" dirty="0"/>
              <a:t>	- Ağızdan anüse kadar herhangi bir yerde olabilir</a:t>
            </a:r>
          </a:p>
          <a:p>
            <a:pPr marL="0" indent="0" hangingPunct="0">
              <a:buNone/>
            </a:pPr>
            <a:r>
              <a:rPr lang="tr-TR" dirty="0"/>
              <a:t>	- </a:t>
            </a:r>
            <a:r>
              <a:rPr lang="tr-TR" dirty="0" err="1"/>
              <a:t>Transmural</a:t>
            </a:r>
            <a:r>
              <a:rPr lang="tr-TR" dirty="0"/>
              <a:t> </a:t>
            </a:r>
            <a:r>
              <a:rPr lang="tr-TR" dirty="0" err="1"/>
              <a:t>enflamasyonla</a:t>
            </a:r>
            <a:r>
              <a:rPr lang="tr-TR" dirty="0"/>
              <a:t> karakterizedir.</a:t>
            </a:r>
          </a:p>
          <a:p>
            <a:pPr marL="0" indent="0" hangingPunct="0">
              <a:buNone/>
            </a:pPr>
            <a:r>
              <a:rPr lang="tr-TR" dirty="0"/>
              <a:t>	- Barsak ve </a:t>
            </a:r>
            <a:r>
              <a:rPr lang="tr-TR" dirty="0" err="1"/>
              <a:t>mezenteri</a:t>
            </a:r>
            <a:r>
              <a:rPr lang="tr-TR" dirty="0"/>
              <a:t> ileri derecede kalınlaşmış ve lenf </a:t>
            </a:r>
            <a:r>
              <a:rPr lang="tr-TR" dirty="0" err="1"/>
              <a:t>nodları</a:t>
            </a:r>
            <a:r>
              <a:rPr lang="tr-TR" dirty="0"/>
              <a:t> büyümüştür.</a:t>
            </a:r>
          </a:p>
          <a:p>
            <a:pPr marL="0" indent="0" hangingPunct="0">
              <a:buNone/>
            </a:pPr>
            <a:r>
              <a:rPr lang="tr-TR" dirty="0"/>
              <a:t>	- </a:t>
            </a:r>
            <a:r>
              <a:rPr lang="tr-TR" dirty="0" err="1"/>
              <a:t>Segmenter</a:t>
            </a:r>
            <a:r>
              <a:rPr lang="tr-TR" dirty="0"/>
              <a:t> tutulum gösterir, </a:t>
            </a:r>
            <a:r>
              <a:rPr lang="tr-TR" dirty="0" err="1"/>
              <a:t>perianal</a:t>
            </a:r>
            <a:r>
              <a:rPr lang="tr-TR" dirty="0"/>
              <a:t> </a:t>
            </a:r>
            <a:r>
              <a:rPr lang="tr-TR" dirty="0" err="1"/>
              <a:t>abse</a:t>
            </a:r>
            <a:r>
              <a:rPr lang="tr-TR" dirty="0"/>
              <a:t> ve fistül sıktır.</a:t>
            </a:r>
          </a:p>
          <a:p>
            <a:pPr marL="0" indent="0" hangingPunct="0">
              <a:buNone/>
            </a:pPr>
            <a:r>
              <a:rPr lang="tr-TR" dirty="0"/>
              <a:t>	- </a:t>
            </a:r>
            <a:r>
              <a:rPr lang="tr-TR" dirty="0" err="1"/>
              <a:t>Crohn</a:t>
            </a:r>
            <a:r>
              <a:rPr lang="tr-TR" dirty="0"/>
              <a:t> hastalığında ülserler lineerdir ve parke taşı görünümü vardır. </a:t>
            </a:r>
            <a:r>
              <a:rPr lang="tr-TR" dirty="0" err="1"/>
              <a:t>Striktürler</a:t>
            </a:r>
            <a:r>
              <a:rPr lang="tr-TR" dirty="0"/>
              <a:t> hastalığın doğal seyrinin sonucudur.</a:t>
            </a:r>
          </a:p>
          <a:p>
            <a:pPr marL="0" indent="0" hangingPunct="0">
              <a:buNone/>
            </a:pPr>
            <a:r>
              <a:rPr lang="tr-TR" dirty="0"/>
              <a:t>	- Klinik: Karın ağrısı, ateş, kusma, kilo kaybı</a:t>
            </a:r>
          </a:p>
          <a:p>
            <a:pPr marL="0" indent="0" hangingPunct="0">
              <a:buNone/>
            </a:pPr>
            <a:r>
              <a:rPr lang="tr-TR" dirty="0"/>
              <a:t>	- Tedavi aynıdır, </a:t>
            </a:r>
            <a:r>
              <a:rPr lang="tr-TR" dirty="0" err="1"/>
              <a:t>perianal</a:t>
            </a:r>
            <a:r>
              <a:rPr lang="tr-TR" dirty="0"/>
              <a:t> hastalıkta </a:t>
            </a:r>
            <a:r>
              <a:rPr lang="tr-TR" dirty="0" err="1"/>
              <a:t>metronidazol</a:t>
            </a:r>
            <a:r>
              <a:rPr lang="tr-TR" dirty="0"/>
              <a:t> eklenir. Cerrahi tedavide hastalıklı </a:t>
            </a:r>
            <a:r>
              <a:rPr lang="tr-TR" dirty="0" err="1"/>
              <a:t>segmentin</a:t>
            </a:r>
            <a:r>
              <a:rPr lang="tr-TR" dirty="0"/>
              <a:t> rezeksiyonu yapılır</a:t>
            </a:r>
            <a:r>
              <a:rPr lang="tr-TR" dirty="0" smtClean="0"/>
              <a:t>.</a:t>
            </a:r>
            <a:endParaRPr lang="tr-TR" dirty="0"/>
          </a:p>
        </p:txBody>
      </p:sp>
      <p:pic>
        <p:nvPicPr>
          <p:cNvPr id="5122" name="Picture 2" descr="C:\Users\Cat\Desktop\untitled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"/>
            <a:ext cx="1619672" cy="1583997"/>
          </a:xfrm>
          <a:prstGeom prst="rect">
            <a:avLst/>
          </a:prstGeom>
          <a:noFill/>
        </p:spPr>
      </p:pic>
      <p:pic>
        <p:nvPicPr>
          <p:cNvPr id="5123" name="Picture 3" descr="C:\Users\Cat\Desktop\untitled1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5013176"/>
            <a:ext cx="2071076" cy="1844824"/>
          </a:xfrm>
          <a:prstGeom prst="rect">
            <a:avLst/>
          </a:prstGeom>
          <a:noFill/>
        </p:spPr>
      </p:pic>
      <p:pic>
        <p:nvPicPr>
          <p:cNvPr id="5124" name="Picture 4" descr="C:\Users\Cat\Desktop\Crohn's_disease_-_colon_-_high_mag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484776" y="5085184"/>
            <a:ext cx="2659224" cy="1772816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15361246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altLang="tr-TR"/>
              <a:t>Türk Cerrahi Cemiyeti - 1933</a:t>
            </a:r>
          </a:p>
        </p:txBody>
      </p:sp>
      <p:pic>
        <p:nvPicPr>
          <p:cNvPr id="43011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108075" y="1885950"/>
            <a:ext cx="6927850" cy="3954463"/>
          </a:xfrm>
        </p:spPr>
      </p:pic>
    </p:spTree>
    <p:extLst>
      <p:ext uri="{BB962C8B-B14F-4D97-AF65-F5344CB8AC3E}">
        <p14:creationId xmlns:p14="http://schemas.microsoft.com/office/powerpoint/2010/main" val="3334103855"/>
      </p:ext>
    </p:extLst>
  </p:cSld>
  <p:clrMapOvr>
    <a:masterClrMapping/>
  </p:clrMapOvr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7938" name="Rectangle 2"/>
          <p:cNvSpPr>
            <a:spLocks noGrp="1" noChangeArrowheads="1"/>
          </p:cNvSpPr>
          <p:nvPr>
            <p:ph type="title"/>
          </p:nvPr>
        </p:nvSpPr>
        <p:spPr>
          <a:xfrm>
            <a:off x="251520" y="4617132"/>
            <a:ext cx="8640960" cy="642938"/>
          </a:xfrm>
        </p:spPr>
        <p:txBody>
          <a:bodyPr/>
          <a:lstStyle/>
          <a:p>
            <a:pPr eaLnBrk="1" hangingPunct="1"/>
            <a:r>
              <a:rPr lang="tr-TR" altLang="tr-TR" sz="2700" dirty="0"/>
              <a:t>İLGİNİZ ve SABRINIZ İÇİN TEŞEKKÜRLER…</a:t>
            </a:r>
          </a:p>
        </p:txBody>
      </p:sp>
      <p:pic>
        <p:nvPicPr>
          <p:cNvPr id="5" name="Picture 10" descr="http://www.istanbul.org.tc/wp-content/uploads/IU_Logo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83868" y="1056074"/>
            <a:ext cx="1623159" cy="16201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Text Box 6"/>
          <p:cNvSpPr txBox="1">
            <a:spLocks noChangeArrowheads="1"/>
          </p:cNvSpPr>
          <p:nvPr/>
        </p:nvSpPr>
        <p:spPr bwMode="auto">
          <a:xfrm>
            <a:off x="251520" y="2730260"/>
            <a:ext cx="8640960" cy="161582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>
              <a:spcBef>
                <a:spcPct val="50000"/>
              </a:spcBef>
            </a:pPr>
            <a:r>
              <a:rPr lang="tr-TR" altLang="tr-TR" b="1" dirty="0">
                <a:cs typeface="Arial" panose="020B0604020202020204" pitchFamily="34" charset="0"/>
              </a:rPr>
              <a:t>ÖNEMLİ HATIRLATMA: </a:t>
            </a:r>
          </a:p>
          <a:p>
            <a:pPr algn="ctr">
              <a:spcBef>
                <a:spcPct val="50000"/>
              </a:spcBef>
            </a:pPr>
            <a:r>
              <a:rPr lang="tr-TR" altLang="tr-TR" b="1" dirty="0">
                <a:cs typeface="Arial" panose="020B0604020202020204" pitchFamily="34" charset="0"/>
              </a:rPr>
              <a:t>Bu sunum İ.Ü. İstanbul Tıp Fakültesi Lisans öğrencilerinin eğitimlerine ücretsiz katkı sağlamak amaçlı hazırlanmış olup, bilimsel kaynak olarak gösterilemez, ücretlendirilemez, izinsiz kaydedilemez, kullanılamaz, çoğaltılamaz ve ticari bir ürün haline dönüştürülemez. </a:t>
            </a:r>
          </a:p>
        </p:txBody>
      </p:sp>
      <p:pic>
        <p:nvPicPr>
          <p:cNvPr id="7" name="Resim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95268" y="1052737"/>
            <a:ext cx="1623518" cy="1623518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79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8079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07938" grpId="0"/>
    </p:bldLst>
  </p:timing>
</p:sld>
</file>

<file path=ppt/theme/theme1.xml><?xml version="1.0" encoding="utf-8"?>
<a:theme xmlns:a="http://schemas.openxmlformats.org/drawingml/2006/main" name="Ofis Teması">
  <a:themeElements>
    <a:clrScheme name="Ofis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is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is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is Teması">
  <a:themeElements>
    <a:clrScheme name="Ofis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is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is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368</TotalTime>
  <Words>1432</Words>
  <Application>Microsoft Office PowerPoint</Application>
  <PresentationFormat>Ekran Gösterisi (4:3)</PresentationFormat>
  <Paragraphs>212</Paragraphs>
  <Slides>58</Slides>
  <Notes>3</Notes>
  <HiddenSlides>0</HiddenSlides>
  <MMClips>0</MMClips>
  <ScaleCrop>false</ScaleCrop>
  <HeadingPairs>
    <vt:vector size="8" baseType="variant">
      <vt:variant>
        <vt:lpstr>Kullanılan Yazı Tipleri</vt:lpstr>
      </vt:variant>
      <vt:variant>
        <vt:i4>5</vt:i4>
      </vt:variant>
      <vt:variant>
        <vt:lpstr>Tema</vt:lpstr>
      </vt:variant>
      <vt:variant>
        <vt:i4>1</vt:i4>
      </vt:variant>
      <vt:variant>
        <vt:lpstr>Eklenmiş OLE Hizmet Programları</vt:lpstr>
      </vt:variant>
      <vt:variant>
        <vt:i4>2</vt:i4>
      </vt:variant>
      <vt:variant>
        <vt:lpstr>Slayt Başlıkları</vt:lpstr>
      </vt:variant>
      <vt:variant>
        <vt:i4>58</vt:i4>
      </vt:variant>
    </vt:vector>
  </HeadingPairs>
  <TitlesOfParts>
    <vt:vector size="66" baseType="lpstr">
      <vt:lpstr>Arial</vt:lpstr>
      <vt:lpstr>Calibri</vt:lpstr>
      <vt:lpstr>Comic Sans MS</vt:lpstr>
      <vt:lpstr>Times</vt:lpstr>
      <vt:lpstr>Times New Roman</vt:lpstr>
      <vt:lpstr>Ofis Teması</vt:lpstr>
      <vt:lpstr>Image</vt:lpstr>
      <vt:lpstr>Bitmap Image</vt:lpstr>
      <vt:lpstr>PowerPoint Sunusu</vt:lpstr>
      <vt:lpstr>ANOREKTAL MUAYENE </vt:lpstr>
      <vt:lpstr>PowerPoint Sunusu</vt:lpstr>
      <vt:lpstr>ANATOMY</vt:lpstr>
      <vt:lpstr>REKTUM ANATOMİSİ</vt:lpstr>
      <vt:lpstr>Anal kanalın normal anatomisi</vt:lpstr>
      <vt:lpstr>Anal Gland ve Kriptler</vt:lpstr>
      <vt:lpstr>Perianal boşluklar</vt:lpstr>
      <vt:lpstr>Anorektumun Arterleri</vt:lpstr>
      <vt:lpstr>Anorektumun Venleri</vt:lpstr>
      <vt:lpstr>PowerPoint Sunusu</vt:lpstr>
      <vt:lpstr>FİZYOLOJİ</vt:lpstr>
      <vt:lpstr>ANATOMİ</vt:lpstr>
      <vt:lpstr>Anorektal Hastalıklar Klinik belirti ve bulgular</vt:lpstr>
      <vt:lpstr>RK, tuşe rektal</vt:lpstr>
      <vt:lpstr>Anal muayene, rektoskopi</vt:lpstr>
      <vt:lpstr>PowerPoint Sunusu</vt:lpstr>
      <vt:lpstr>Anoskop - Rektoskop</vt:lpstr>
      <vt:lpstr>Rektoskop, biyopsi pensi</vt:lpstr>
      <vt:lpstr>Kolonoskop</vt:lpstr>
      <vt:lpstr>Lavman Opakla Kolon Grafisi</vt:lpstr>
      <vt:lpstr>Sanal kolonoskopi</vt:lpstr>
      <vt:lpstr>PowerPoint Sunusu</vt:lpstr>
      <vt:lpstr>PowerPoint Sunusu</vt:lpstr>
      <vt:lpstr>PowerPoint Sunusu</vt:lpstr>
      <vt:lpstr>ERUS</vt:lpstr>
      <vt:lpstr>ERUS</vt:lpstr>
      <vt:lpstr>PowerPoint Sunusu</vt:lpstr>
      <vt:lpstr>PowerPoint Sunusu</vt:lpstr>
      <vt:lpstr>Hemoroidal Hastalığın Goligher Sınıflaması</vt:lpstr>
      <vt:lpstr>PowerPoint Sunusu</vt:lpstr>
      <vt:lpstr>Perianal Abse</vt:lpstr>
      <vt:lpstr>PERİANAL ABSE</vt:lpstr>
      <vt:lpstr>Perianal Abse Drenajı</vt:lpstr>
      <vt:lpstr>PERİANAL FİSTÜLLERDE PARKS SINIFLAMASI</vt:lpstr>
      <vt:lpstr>Perianal fistüller</vt:lpstr>
      <vt:lpstr>Rektovaginal Fistül</vt:lpstr>
      <vt:lpstr>Pilonidal Hastalık</vt:lpstr>
      <vt:lpstr>Pilonidal Sinüs</vt:lpstr>
      <vt:lpstr>Kondiloma Akuminata (anal siğil)</vt:lpstr>
      <vt:lpstr>Kondiloma Akuminata</vt:lpstr>
      <vt:lpstr>Kondiloma Akuminata</vt:lpstr>
      <vt:lpstr>Cinsel Temasla Bulaşan Diğer Hastalıklar</vt:lpstr>
      <vt:lpstr>Pruritus ani (anal kaşıntı)</vt:lpstr>
      <vt:lpstr>Perianal Dermatitis - Pruritus ani</vt:lpstr>
      <vt:lpstr>Hidradenitis süpürativa</vt:lpstr>
      <vt:lpstr>Hidradenitis süpürativa</vt:lpstr>
      <vt:lpstr>Hidradenitis süpürativa</vt:lpstr>
      <vt:lpstr>KOLON POLİPLERİ</vt:lpstr>
      <vt:lpstr>ANAL KANAL KANSERİ</vt:lpstr>
      <vt:lpstr>Anal Kanser</vt:lpstr>
      <vt:lpstr>REKTAL PROLAPSUS</vt:lpstr>
      <vt:lpstr>VOLVULUS</vt:lpstr>
      <vt:lpstr>Kolon divertikülleri</vt:lpstr>
      <vt:lpstr>İNFLAMATUVAR BARSAK HASTALIKLARI</vt:lpstr>
      <vt:lpstr>İNFLAMATUVAR BARSAK HASTALIKLARI</vt:lpstr>
      <vt:lpstr>Türk Cerrahi Cemiyeti - 1933</vt:lpstr>
      <vt:lpstr>İLGİNİZ ve SABRINIZ İÇİN TEŞEKKÜRLER…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KOLON VE REKTUM HASTALIKLARI SEMİYOLOJİSİ </dc:title>
  <dc:creator>Turker Bulut</dc:creator>
  <cp:lastModifiedBy>Windows Kullanıcısı</cp:lastModifiedBy>
  <cp:revision>73</cp:revision>
  <dcterms:created xsi:type="dcterms:W3CDTF">2014-02-27T11:05:50Z</dcterms:created>
  <dcterms:modified xsi:type="dcterms:W3CDTF">2023-09-06T10:08:13Z</dcterms:modified>
</cp:coreProperties>
</file>