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6" r:id="rId2"/>
    <p:sldId id="278" r:id="rId3"/>
    <p:sldId id="279" r:id="rId4"/>
    <p:sldId id="257" r:id="rId5"/>
    <p:sldId id="299" r:id="rId6"/>
    <p:sldId id="292" r:id="rId7"/>
    <p:sldId id="294" r:id="rId8"/>
    <p:sldId id="293" r:id="rId9"/>
    <p:sldId id="296" r:id="rId10"/>
    <p:sldId id="297" r:id="rId11"/>
    <p:sldId id="289" r:id="rId12"/>
    <p:sldId id="280" r:id="rId13"/>
    <p:sldId id="259" r:id="rId14"/>
    <p:sldId id="260" r:id="rId15"/>
    <p:sldId id="261" r:id="rId16"/>
    <p:sldId id="298" r:id="rId17"/>
    <p:sldId id="290" r:id="rId18"/>
    <p:sldId id="286" r:id="rId19"/>
    <p:sldId id="287" r:id="rId20"/>
    <p:sldId id="288" r:id="rId21"/>
    <p:sldId id="285" r:id="rId22"/>
    <p:sldId id="304" r:id="rId23"/>
    <p:sldId id="262" r:id="rId24"/>
    <p:sldId id="258" r:id="rId25"/>
    <p:sldId id="295" r:id="rId26"/>
    <p:sldId id="282" r:id="rId27"/>
    <p:sldId id="303" r:id="rId28"/>
    <p:sldId id="263" r:id="rId29"/>
    <p:sldId id="305" r:id="rId30"/>
    <p:sldId id="306" r:id="rId31"/>
    <p:sldId id="264" r:id="rId32"/>
    <p:sldId id="307" r:id="rId33"/>
    <p:sldId id="308" r:id="rId34"/>
    <p:sldId id="265" r:id="rId35"/>
    <p:sldId id="300" r:id="rId36"/>
    <p:sldId id="301" r:id="rId37"/>
    <p:sldId id="302" r:id="rId38"/>
    <p:sldId id="266" r:id="rId39"/>
    <p:sldId id="283" r:id="rId40"/>
    <p:sldId id="267" r:id="rId41"/>
    <p:sldId id="268" r:id="rId42"/>
    <p:sldId id="269" r:id="rId43"/>
    <p:sldId id="270" r:id="rId44"/>
    <p:sldId id="271" r:id="rId45"/>
    <p:sldId id="272" r:id="rId46"/>
    <p:sldId id="273" r:id="rId47"/>
    <p:sldId id="274" r:id="rId48"/>
    <p:sldId id="275" r:id="rId49"/>
    <p:sldId id="276" r:id="rId50"/>
    <p:sldId id="277" r:id="rId5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4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83C575-08F6-40F4-B08B-FB0411F58DF3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DF9DE7-2FF6-4D22-9B80-544EA6923A4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95872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4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 err="1"/>
              <a:t>Northfelt</a:t>
            </a:r>
            <a:r>
              <a:rPr lang="en-US" dirty="0"/>
              <a:t> DW. Anal neoplasia in persons with HIV infection. AICS </a:t>
            </a:r>
            <a:r>
              <a:rPr lang="en-US" dirty="0" err="1"/>
              <a:t>Clin</a:t>
            </a:r>
            <a:r>
              <a:rPr lang="en-US" dirty="0"/>
              <a:t> Care 1996;8:63-66.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740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D7362-AA4E-40DF-B250-3674FA75743D}" type="slidenum">
              <a:rPr lang="tr-TR" altLang="tr-TR" smtClean="0"/>
              <a:pPr/>
              <a:t>50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087482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68574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1085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95110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2961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780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32729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6658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611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9087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065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27477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66D8D-8212-4D97-B6F2-3B6C651C8BB0}" type="datetimeFigureOut">
              <a:rPr lang="tr-TR" smtClean="0"/>
              <a:t>8.09.2023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1C2C4-79BD-4A69-89D7-858E1DC118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00878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6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van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tr-TR" sz="4800" b="1" dirty="0">
                <a:latin typeface="Arial Black" panose="020B0A04020102020204" pitchFamily="34" charset="0"/>
              </a:rPr>
              <a:t>REKTUM KANSERİ</a:t>
            </a:r>
          </a:p>
        </p:txBody>
      </p:sp>
      <p:sp>
        <p:nvSpPr>
          <p:cNvPr id="5" name="Alt Başlık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r-TR" sz="3600" b="1" dirty="0"/>
              <a:t>Prof. Dr. M. Türker BULUT</a:t>
            </a:r>
          </a:p>
          <a:p>
            <a:r>
              <a:rPr lang="tr-TR" b="1" dirty="0"/>
              <a:t>Genel Cerrahi Anabilim Dalı</a:t>
            </a:r>
          </a:p>
          <a:p>
            <a:r>
              <a:rPr lang="tr-TR" b="1" dirty="0"/>
              <a:t>İstanbul Tıp Fakültesi</a:t>
            </a:r>
          </a:p>
          <a:p>
            <a:endParaRPr lang="tr-TR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984" y="339026"/>
            <a:ext cx="1566673" cy="1566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276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84632" y="243205"/>
            <a:ext cx="10515600" cy="695579"/>
          </a:xfrm>
        </p:spPr>
        <p:txBody>
          <a:bodyPr/>
          <a:lstStyle/>
          <a:p>
            <a:r>
              <a:rPr lang="tr-TR" dirty="0"/>
              <a:t>Değerlendirme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0520" y="981519"/>
            <a:ext cx="10515600" cy="4351338"/>
          </a:xfrm>
        </p:spPr>
        <p:txBody>
          <a:bodyPr/>
          <a:lstStyle/>
          <a:p>
            <a:r>
              <a:rPr lang="tr-TR" dirty="0"/>
              <a:t>Kansere özgü </a:t>
            </a:r>
            <a:r>
              <a:rPr lang="tr-TR" dirty="0" err="1"/>
              <a:t>anamnez</a:t>
            </a:r>
            <a:r>
              <a:rPr lang="tr-TR" dirty="0"/>
              <a:t> alınır:</a:t>
            </a:r>
          </a:p>
          <a:p>
            <a:pPr lvl="1"/>
            <a:r>
              <a:rPr lang="tr-TR" dirty="0"/>
              <a:t>Makattan kanama, karın ağrısı veya </a:t>
            </a:r>
            <a:r>
              <a:rPr lang="tr-TR" dirty="0" err="1"/>
              <a:t>perineal</a:t>
            </a:r>
            <a:r>
              <a:rPr lang="tr-TR" dirty="0"/>
              <a:t> ağrı, tıkanma belirtileri</a:t>
            </a:r>
          </a:p>
          <a:p>
            <a:r>
              <a:rPr lang="tr-TR" dirty="0"/>
              <a:t>Genel durum analizi</a:t>
            </a:r>
          </a:p>
          <a:p>
            <a:pPr lvl="1"/>
            <a:r>
              <a:rPr lang="tr-TR" dirty="0" err="1"/>
              <a:t>Multimodal</a:t>
            </a:r>
            <a:r>
              <a:rPr lang="tr-TR" dirty="0"/>
              <a:t> tedaviyi </a:t>
            </a:r>
            <a:r>
              <a:rPr lang="tr-TR" dirty="0" err="1"/>
              <a:t>tolere</a:t>
            </a:r>
            <a:r>
              <a:rPr lang="tr-TR" dirty="0"/>
              <a:t> edebilir mi?</a:t>
            </a:r>
          </a:p>
          <a:p>
            <a:r>
              <a:rPr lang="tr-TR" dirty="0" err="1"/>
              <a:t>Herediter</a:t>
            </a:r>
            <a:r>
              <a:rPr lang="tr-TR" dirty="0"/>
              <a:t> kanser sendromları açısından aile hikayesi</a:t>
            </a:r>
          </a:p>
          <a:p>
            <a:r>
              <a:rPr lang="tr-TR" dirty="0"/>
              <a:t>Fizik muayenede kanserin anal </a:t>
            </a:r>
            <a:r>
              <a:rPr lang="tr-TR" dirty="0" err="1"/>
              <a:t>verge’den</a:t>
            </a:r>
            <a:r>
              <a:rPr lang="tr-TR" dirty="0"/>
              <a:t> uzaklığı ve anal </a:t>
            </a:r>
            <a:r>
              <a:rPr lang="tr-TR" dirty="0" err="1"/>
              <a:t>sfinkter</a:t>
            </a:r>
            <a:r>
              <a:rPr lang="tr-TR" dirty="0"/>
              <a:t> ile ilişkisi </a:t>
            </a:r>
          </a:p>
          <a:p>
            <a:r>
              <a:rPr lang="tr-TR" dirty="0" err="1"/>
              <a:t>İnvaziv</a:t>
            </a:r>
            <a:r>
              <a:rPr lang="tr-TR" dirty="0"/>
              <a:t> </a:t>
            </a:r>
            <a:r>
              <a:rPr lang="tr-TR" dirty="0" err="1"/>
              <a:t>adenokarsinom</a:t>
            </a:r>
            <a:r>
              <a:rPr lang="tr-TR" dirty="0"/>
              <a:t> tanısı histolojik olarak kanıtlanmış olmalıdır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782" y="4714494"/>
            <a:ext cx="3596450" cy="214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51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791705" y="208887"/>
            <a:ext cx="3284349" cy="962249"/>
          </a:xfrm>
        </p:spPr>
        <p:txBody>
          <a:bodyPr/>
          <a:lstStyle/>
          <a:p>
            <a:r>
              <a:rPr lang="tr-TR" dirty="0" err="1"/>
              <a:t>Evreleme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91899" y="980060"/>
            <a:ext cx="10515600" cy="4351338"/>
          </a:xfrm>
        </p:spPr>
        <p:txBody>
          <a:bodyPr/>
          <a:lstStyle/>
          <a:p>
            <a:r>
              <a:rPr lang="tr-TR" dirty="0"/>
              <a:t>Lokal-bölgesel </a:t>
            </a:r>
            <a:r>
              <a:rPr lang="tr-TR" dirty="0" err="1"/>
              <a:t>evreleme</a:t>
            </a:r>
            <a:r>
              <a:rPr lang="tr-TR" dirty="0"/>
              <a:t> için </a:t>
            </a:r>
            <a:r>
              <a:rPr lang="tr-TR" b="1" dirty="0" err="1"/>
              <a:t>pelvik</a:t>
            </a:r>
            <a:r>
              <a:rPr lang="tr-TR" b="1" dirty="0"/>
              <a:t> MR </a:t>
            </a:r>
            <a:r>
              <a:rPr lang="tr-TR" dirty="0"/>
              <a:t>tercih edilir</a:t>
            </a:r>
          </a:p>
          <a:p>
            <a:endParaRPr lang="tr-TR" b="1" dirty="0"/>
          </a:p>
          <a:p>
            <a:r>
              <a:rPr lang="tr-TR" b="1" dirty="0"/>
              <a:t>Kontrastlı </a:t>
            </a:r>
            <a:r>
              <a:rPr lang="tr-TR" b="1" dirty="0" err="1"/>
              <a:t>Toraks</a:t>
            </a:r>
            <a:r>
              <a:rPr lang="tr-TR" b="1" dirty="0"/>
              <a:t>, abdomen ve </a:t>
            </a:r>
            <a:r>
              <a:rPr lang="tr-TR" b="1" dirty="0" err="1"/>
              <a:t>pelvis</a:t>
            </a:r>
            <a:r>
              <a:rPr lang="tr-TR" b="1" dirty="0"/>
              <a:t> BT </a:t>
            </a:r>
            <a:r>
              <a:rPr lang="tr-TR" dirty="0"/>
              <a:t>incelemesi ile [karaciğer (%70), akciğer (%47), kemik (%12) ve sinir sistemi (%8)] </a:t>
            </a:r>
            <a:r>
              <a:rPr lang="tr-TR" u="sng" dirty="0"/>
              <a:t>metastaz</a:t>
            </a:r>
            <a:r>
              <a:rPr lang="tr-TR" dirty="0"/>
              <a:t>ları araştırılır</a:t>
            </a:r>
          </a:p>
          <a:p>
            <a:endParaRPr lang="tr-TR" dirty="0"/>
          </a:p>
          <a:p>
            <a:r>
              <a:rPr lang="tr-TR" dirty="0" err="1"/>
              <a:t>Neoadjuvan</a:t>
            </a:r>
            <a:r>
              <a:rPr lang="tr-TR" dirty="0"/>
              <a:t> tedaviden sonra </a:t>
            </a:r>
            <a:r>
              <a:rPr lang="tr-TR" dirty="0" err="1"/>
              <a:t>restaging</a:t>
            </a:r>
            <a:r>
              <a:rPr lang="tr-TR" dirty="0"/>
              <a:t> değerlendirmesi yapılır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2056" y="208886"/>
            <a:ext cx="1810886" cy="19244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545D3E5-99DB-E15C-A108-9F37E0A108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992" y="3702271"/>
            <a:ext cx="2428008" cy="22896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DBEC27-7DA4-8578-EE09-23D81D7FF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2302" y="4324026"/>
            <a:ext cx="2006766" cy="249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321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78098"/>
          </a:xfrm>
        </p:spPr>
        <p:txBody>
          <a:bodyPr/>
          <a:lstStyle/>
          <a:p>
            <a:r>
              <a:rPr lang="tr-TR" dirty="0"/>
              <a:t>Rektum Kanseri Tedavisi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81200" y="1268761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tr-TR" dirty="0"/>
              <a:t>Radikal Rezeksiyon: rektumun ilgili bölümünün </a:t>
            </a:r>
            <a:r>
              <a:rPr lang="tr-TR" dirty="0" err="1"/>
              <a:t>lenfovasküler</a:t>
            </a:r>
            <a:r>
              <a:rPr lang="tr-TR" dirty="0"/>
              <a:t> kaynağı ile birlikte çıkarılması</a:t>
            </a:r>
          </a:p>
          <a:p>
            <a:r>
              <a:rPr lang="tr-TR" b="1" i="1" dirty="0"/>
              <a:t>Total </a:t>
            </a:r>
            <a:r>
              <a:rPr lang="tr-TR" b="1" i="1" dirty="0" err="1"/>
              <a:t>mezorektal</a:t>
            </a:r>
            <a:r>
              <a:rPr lang="tr-TR" b="1" i="1" dirty="0"/>
              <a:t> </a:t>
            </a:r>
            <a:r>
              <a:rPr lang="tr-TR" b="1" i="1" dirty="0" err="1"/>
              <a:t>eksizyon</a:t>
            </a:r>
            <a:r>
              <a:rPr lang="tr-TR" b="1" i="1" dirty="0"/>
              <a:t> </a:t>
            </a:r>
            <a:r>
              <a:rPr lang="tr-TR" b="1" dirty="0"/>
              <a:t>(TME): </a:t>
            </a:r>
            <a:r>
              <a:rPr lang="tr-TR" dirty="0"/>
              <a:t>anatomik düzlemler boyunca keskin </a:t>
            </a:r>
            <a:r>
              <a:rPr lang="tr-TR" dirty="0" err="1"/>
              <a:t>diseksiyon</a:t>
            </a:r>
            <a:endParaRPr lang="tr-TR" dirty="0"/>
          </a:p>
          <a:p>
            <a:endParaRPr lang="tr-TR" dirty="0"/>
          </a:p>
          <a:p>
            <a:r>
              <a:rPr lang="tr-TR" dirty="0"/>
              <a:t>Cerrahi teknik daha zorlu</a:t>
            </a:r>
          </a:p>
          <a:p>
            <a:r>
              <a:rPr lang="tr-TR" dirty="0"/>
              <a:t>Negatif </a:t>
            </a:r>
            <a:r>
              <a:rPr lang="tr-TR" dirty="0" err="1"/>
              <a:t>radyal</a:t>
            </a:r>
            <a:r>
              <a:rPr lang="tr-TR" dirty="0"/>
              <a:t> sınırlara ulaşmak zor</a:t>
            </a:r>
          </a:p>
          <a:p>
            <a:r>
              <a:rPr lang="tr-TR" dirty="0"/>
              <a:t>Lokal </a:t>
            </a:r>
            <a:r>
              <a:rPr lang="tr-TR" dirty="0" err="1"/>
              <a:t>nüks</a:t>
            </a:r>
            <a:r>
              <a:rPr lang="tr-TR" dirty="0"/>
              <a:t> daha yüksektir</a:t>
            </a:r>
          </a:p>
          <a:p>
            <a:endParaRPr lang="tr-TR" dirty="0"/>
          </a:p>
          <a:p>
            <a:r>
              <a:rPr lang="tr-TR" dirty="0"/>
              <a:t>Bununla birlikte, rektum tümörlerinde tedaviye radyoterapi eklemek mümkündür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3910" y="629269"/>
            <a:ext cx="1365622" cy="19143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85315" y="2705101"/>
            <a:ext cx="1828800" cy="1259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3910" y="2759604"/>
            <a:ext cx="1804572" cy="12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842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179642"/>
            <a:ext cx="5596319" cy="6449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137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99766" y="4800600"/>
            <a:ext cx="276823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>
            <a:normAutofit/>
          </a:bodyPr>
          <a:lstStyle/>
          <a:p>
            <a:r>
              <a:rPr lang="tr-TR" dirty="0" smtClean="0"/>
              <a:t>Radikal Rezeksiyon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066801"/>
            <a:ext cx="8229600" cy="4525963"/>
          </a:xfrm>
        </p:spPr>
        <p:txBody>
          <a:bodyPr>
            <a:normAutofit/>
          </a:bodyPr>
          <a:lstStyle/>
          <a:p>
            <a:r>
              <a:rPr lang="tr-TR" dirty="0" smtClean="0"/>
              <a:t>Mikroskopik negatif sınırlarla kanserli rektum segmenti ve lenfovasküler yapıları çıkarılır</a:t>
            </a:r>
          </a:p>
          <a:p>
            <a:r>
              <a:rPr lang="tr-TR" i="1" dirty="0" smtClean="0"/>
              <a:t>Total mezorektal eksizyon: </a:t>
            </a:r>
            <a:r>
              <a:rPr lang="tr-TR" dirty="0" smtClean="0"/>
              <a:t>low anterior rezeksiyon sırasında rektum mezenterinin anatomik planlarda keskin disseksiyonla çıkarılmasıdır</a:t>
            </a:r>
          </a:p>
          <a:p>
            <a:r>
              <a:rPr lang="tr-TR" dirty="0" smtClean="0"/>
              <a:t>Üst rektum tümörlerinde rektum mezenterinin 5 cm distalden çıkarılması yeterlidir</a:t>
            </a:r>
          </a:p>
          <a:p>
            <a:r>
              <a:rPr lang="tr-TR" dirty="0" smtClean="0"/>
              <a:t>Bu yöntemle lokal nüks azalır, sağkalım artar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9277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990600"/>
            <a:ext cx="8226425" cy="608012"/>
          </a:xfrm>
        </p:spPr>
        <p:txBody>
          <a:bodyPr>
            <a:normAutofit fontScale="90000"/>
          </a:bodyPr>
          <a:lstStyle/>
          <a:p>
            <a:r>
              <a:rPr lang="tr-TR" dirty="0"/>
              <a:t>Rektum Kanseri</a:t>
            </a:r>
            <a:endParaRPr lang="en-US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2133600"/>
            <a:ext cx="7772400" cy="2971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dirty="0"/>
              <a:t>Rektum kanserinde uzak metastaz </a:t>
            </a:r>
            <a:r>
              <a:rPr lang="tr-TR" dirty="0"/>
              <a:t>cerrahiden bağımsız, </a:t>
            </a:r>
            <a:r>
              <a:rPr lang="tr-TR" u="sng" dirty="0"/>
              <a:t>lokal nüks</a:t>
            </a:r>
            <a:r>
              <a:rPr lang="tr-TR" dirty="0"/>
              <a:t> ise cerrahi ile doğrudan ilişkilidir.</a:t>
            </a:r>
          </a:p>
          <a:p>
            <a:pPr>
              <a:lnSpc>
                <a:spcPct val="90000"/>
              </a:lnSpc>
            </a:pPr>
            <a:r>
              <a:rPr lang="tr-TR" u="sng" dirty="0"/>
              <a:t>Farklı cerrahlar</a:t>
            </a:r>
            <a:r>
              <a:rPr lang="tr-TR" dirty="0"/>
              <a:t> arasında birbirinden 10 kat farklı (%4-55) lokal nüks oranları verilmektedir</a:t>
            </a:r>
            <a:r>
              <a:rPr lang="tr-TR" dirty="0"/>
              <a:t>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68165150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29698" name="Picture 2" descr="G:\KİTAPLAR\SURGİCAL REVİEW\II. Abdomen &amp; Gastrointestinal Tract\12. The Colon, Rectum and Anus_files\C12-FF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93394"/>
            <a:ext cx="4572000" cy="66525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5597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62866"/>
            <a:ext cx="6781800" cy="6657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94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8610" y="1524000"/>
            <a:ext cx="8836991" cy="3810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247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97EA4D-6208-0BB8-3A6A-7F2A3C9205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75" y="1713934"/>
            <a:ext cx="12159225" cy="3814362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619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52856" y="813689"/>
            <a:ext cx="10515600" cy="4351338"/>
          </a:xfrm>
        </p:spPr>
        <p:txBody>
          <a:bodyPr/>
          <a:lstStyle/>
          <a:p>
            <a:r>
              <a:rPr lang="tr-TR" dirty="0"/>
              <a:t>Geçici veya kalıcı </a:t>
            </a:r>
            <a:r>
              <a:rPr lang="tr-TR" dirty="0" err="1"/>
              <a:t>stoma</a:t>
            </a:r>
            <a:r>
              <a:rPr lang="tr-TR" dirty="0"/>
              <a:t> açılacaksa </a:t>
            </a:r>
            <a:r>
              <a:rPr lang="tr-TR" dirty="0" err="1"/>
              <a:t>stoma</a:t>
            </a:r>
            <a:r>
              <a:rPr lang="tr-TR" dirty="0"/>
              <a:t> yeri işaretlenmelidir</a:t>
            </a:r>
          </a:p>
          <a:p>
            <a:r>
              <a:rPr lang="tr-TR" dirty="0" err="1"/>
              <a:t>Stoma</a:t>
            </a:r>
            <a:r>
              <a:rPr lang="tr-TR" dirty="0"/>
              <a:t> için hasta onayı alınmalıdır</a:t>
            </a:r>
          </a:p>
        </p:txBody>
      </p:sp>
      <p:pic>
        <p:nvPicPr>
          <p:cNvPr id="4" name="Picture 4" descr="C:\WINDOWS\Desktop\ileostomi kapatılması 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84" y="2572512"/>
            <a:ext cx="5311648" cy="3983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C:\WINDOWS\Desktop\NS Scan\13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168" y="2157131"/>
            <a:ext cx="2743200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C:\WINDOWS\Desktop\NS Scan\17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1102" y="1913317"/>
            <a:ext cx="2819400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C:\WINDOWS\Desktop\NS Scan\07.B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168" y="4306705"/>
            <a:ext cx="3049524" cy="2249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WINDOWS\Desktop\NS Scan\45.BM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502" y="4306705"/>
            <a:ext cx="2667000" cy="210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141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93201" y="319034"/>
            <a:ext cx="8677284" cy="1143000"/>
          </a:xfrm>
        </p:spPr>
        <p:txBody>
          <a:bodyPr>
            <a:normAutofit fontScale="90000"/>
          </a:bodyPr>
          <a:lstStyle/>
          <a:p>
            <a:r>
              <a:rPr lang="tr-TR" dirty="0"/>
              <a:t>Rektum Kanseri için Evreye Özgü Tedavi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24160" y="1723464"/>
            <a:ext cx="8435280" cy="3411072"/>
          </a:xfrm>
        </p:spPr>
        <p:txBody>
          <a:bodyPr>
            <a:normAutofit/>
          </a:bodyPr>
          <a:lstStyle/>
          <a:p>
            <a:r>
              <a:rPr lang="tr-TR" b="1" dirty="0"/>
              <a:t>Evre 0 </a:t>
            </a:r>
            <a:r>
              <a:rPr lang="tr-TR" dirty="0"/>
              <a:t>(</a:t>
            </a:r>
            <a:r>
              <a:rPr lang="tr-TR" dirty="0" err="1"/>
              <a:t>Tis</a:t>
            </a:r>
            <a:r>
              <a:rPr lang="tr-TR" dirty="0"/>
              <a:t>, N0, M0) </a:t>
            </a:r>
            <a:r>
              <a:rPr lang="tr-TR" dirty="0" err="1"/>
              <a:t>In</a:t>
            </a:r>
            <a:r>
              <a:rPr lang="tr-TR" dirty="0"/>
              <a:t> </a:t>
            </a:r>
            <a:r>
              <a:rPr lang="tr-TR" dirty="0" err="1"/>
              <a:t>situ</a:t>
            </a:r>
            <a:r>
              <a:rPr lang="tr-TR" dirty="0"/>
              <a:t> </a:t>
            </a:r>
            <a:r>
              <a:rPr lang="tr-TR" dirty="0" err="1"/>
              <a:t>karsinom</a:t>
            </a:r>
            <a:r>
              <a:rPr lang="tr-TR" dirty="0"/>
              <a:t> barındıran </a:t>
            </a:r>
            <a:r>
              <a:rPr lang="tr-TR" dirty="0" err="1"/>
              <a:t>villöz</a:t>
            </a:r>
            <a:r>
              <a:rPr lang="tr-TR" dirty="0"/>
              <a:t> adenomlar (yüksek dereceli </a:t>
            </a:r>
            <a:r>
              <a:rPr lang="tr-TR" dirty="0" err="1"/>
              <a:t>displazi</a:t>
            </a:r>
            <a:r>
              <a:rPr lang="tr-TR" dirty="0"/>
              <a:t>): lokal </a:t>
            </a:r>
            <a:r>
              <a:rPr lang="tr-TR" dirty="0" err="1"/>
              <a:t>eksizyon</a:t>
            </a:r>
            <a:endParaRPr lang="tr-TR" dirty="0"/>
          </a:p>
          <a:p>
            <a:r>
              <a:rPr lang="tr-TR" b="1" dirty="0"/>
              <a:t>Evre I </a:t>
            </a:r>
            <a:r>
              <a:rPr lang="tr-TR" dirty="0"/>
              <a:t>: Lokalize Rektal Karsinom (T1-2, N0, M0) lokal eksizyon % 20 ve % 40 lokal nüks oranlarına sahiptir, bu nedenle </a:t>
            </a:r>
            <a:r>
              <a:rPr lang="en-US" dirty="0" err="1"/>
              <a:t>öncelikle</a:t>
            </a:r>
            <a:r>
              <a:rPr lang="en-US" dirty="0"/>
              <a:t> </a:t>
            </a:r>
            <a:r>
              <a:rPr lang="tr-TR" dirty="0"/>
              <a:t>radikal rezeksiyon önerilir</a:t>
            </a:r>
          </a:p>
          <a:p>
            <a:r>
              <a:rPr lang="tr-TR" sz="2000" dirty="0"/>
              <a:t>T2 kanserler için </a:t>
            </a:r>
            <a:r>
              <a:rPr lang="tr-TR" sz="2000" dirty="0" err="1"/>
              <a:t>neoadjuvan</a:t>
            </a:r>
            <a:r>
              <a:rPr lang="tr-TR" sz="2000" dirty="0"/>
              <a:t> </a:t>
            </a:r>
            <a:r>
              <a:rPr lang="tr-TR" sz="2000" dirty="0" err="1"/>
              <a:t>kemoradyoterapi</a:t>
            </a:r>
            <a:r>
              <a:rPr lang="tr-TR" sz="2000" dirty="0"/>
              <a:t> ve ardından </a:t>
            </a:r>
            <a:r>
              <a:rPr lang="tr-TR" sz="2000" dirty="0" err="1"/>
              <a:t>transanal</a:t>
            </a:r>
            <a:r>
              <a:rPr lang="tr-TR" sz="2000" dirty="0"/>
              <a:t> </a:t>
            </a:r>
            <a:r>
              <a:rPr lang="tr-TR" sz="2000" dirty="0" err="1"/>
              <a:t>eksizyon</a:t>
            </a:r>
            <a:r>
              <a:rPr lang="tr-TR" sz="2000" dirty="0"/>
              <a:t>,% 44 patolojik </a:t>
            </a:r>
            <a:r>
              <a:rPr lang="tr-TR" sz="2000" b="1" dirty="0"/>
              <a:t>tam yanıt </a:t>
            </a:r>
            <a:r>
              <a:rPr lang="tr-TR" sz="2000" dirty="0"/>
              <a:t>oranı gösterdi. 3 yılda hastalıksız </a:t>
            </a:r>
            <a:r>
              <a:rPr lang="tr-TR" sz="2000" dirty="0" err="1"/>
              <a:t>sağkalım</a:t>
            </a:r>
            <a:r>
              <a:rPr lang="tr-TR" sz="2000" dirty="0"/>
              <a:t>% 88 idi (ACOZOG Z6041)</a:t>
            </a:r>
          </a:p>
        </p:txBody>
      </p:sp>
    </p:spTree>
    <p:extLst>
      <p:ext uri="{BB962C8B-B14F-4D97-AF65-F5344CB8AC3E}">
        <p14:creationId xmlns:p14="http://schemas.microsoft.com/office/powerpoint/2010/main" val="1492753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19536" y="26428"/>
            <a:ext cx="7632848" cy="162212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89140" y="375782"/>
            <a:ext cx="8898781" cy="438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u="sng" dirty="0"/>
              <a:t>Lokal Tedavi (rektumun </a:t>
            </a:r>
            <a:r>
              <a:rPr lang="tr-TR" u="sng" dirty="0" err="1"/>
              <a:t>distal</a:t>
            </a:r>
            <a:r>
              <a:rPr lang="tr-TR" u="sng" dirty="0"/>
              <a:t> 10 cm sinde)</a:t>
            </a:r>
          </a:p>
          <a:p>
            <a:r>
              <a:rPr lang="tr-TR" dirty="0" err="1"/>
              <a:t>Transanal</a:t>
            </a:r>
            <a:r>
              <a:rPr lang="tr-TR" dirty="0"/>
              <a:t> </a:t>
            </a:r>
            <a:r>
              <a:rPr lang="tr-TR" dirty="0" err="1"/>
              <a:t>eksizyon</a:t>
            </a:r>
            <a:r>
              <a:rPr lang="tr-TR" dirty="0"/>
              <a:t>: </a:t>
            </a:r>
            <a:r>
              <a:rPr lang="tr-TR" dirty="0" err="1"/>
              <a:t>Transanal</a:t>
            </a:r>
            <a:r>
              <a:rPr lang="tr-TR" dirty="0"/>
              <a:t> endoskopik </a:t>
            </a:r>
            <a:r>
              <a:rPr lang="tr-TR" dirty="0" err="1"/>
              <a:t>mikrocerrahi</a:t>
            </a:r>
            <a:r>
              <a:rPr lang="tr-TR" dirty="0"/>
              <a:t> (TEM) ve </a:t>
            </a:r>
            <a:r>
              <a:rPr lang="tr-TR" dirty="0" err="1"/>
              <a:t>transanal</a:t>
            </a:r>
            <a:r>
              <a:rPr lang="tr-TR" dirty="0"/>
              <a:t> minimal </a:t>
            </a:r>
            <a:r>
              <a:rPr lang="tr-TR" dirty="0" err="1"/>
              <a:t>invaziv</a:t>
            </a:r>
            <a:r>
              <a:rPr lang="tr-TR" dirty="0"/>
              <a:t> cerrahi (TAMIS)</a:t>
            </a:r>
          </a:p>
          <a:p>
            <a:r>
              <a:rPr lang="tr-TR" dirty="0"/>
              <a:t>Seçilmiş cT1N0 </a:t>
            </a:r>
            <a:r>
              <a:rPr lang="tr-TR" dirty="0" err="1"/>
              <a:t>karsinomlar</a:t>
            </a:r>
            <a:r>
              <a:rPr lang="tr-TR" dirty="0"/>
              <a:t> için uygulanılır</a:t>
            </a:r>
          </a:p>
          <a:p>
            <a:r>
              <a:rPr lang="tr-TR" dirty="0"/>
              <a:t>cT2N0 tümörlerde </a:t>
            </a:r>
            <a:r>
              <a:rPr lang="tr-TR" dirty="0" err="1"/>
              <a:t>nüks</a:t>
            </a:r>
            <a:r>
              <a:rPr lang="tr-TR" dirty="0"/>
              <a:t> oranları yüksek</a:t>
            </a:r>
          </a:p>
          <a:p>
            <a:r>
              <a:rPr lang="tr-TR" dirty="0"/>
              <a:t>İyi ve orta </a:t>
            </a:r>
            <a:r>
              <a:rPr lang="tr-TR" dirty="0" err="1"/>
              <a:t>diferansiye</a:t>
            </a:r>
            <a:r>
              <a:rPr lang="tr-TR" dirty="0"/>
              <a:t>, küçük lezyonlarla sınırlı (&lt;3 cm)</a:t>
            </a:r>
          </a:p>
          <a:p>
            <a:endParaRPr lang="tr-TR" dirty="0"/>
          </a:p>
          <a:p>
            <a:r>
              <a:rPr lang="tr-TR" dirty="0"/>
              <a:t>Aşırı yüksek riskli, </a:t>
            </a:r>
            <a:r>
              <a:rPr lang="tr-TR" dirty="0" err="1"/>
              <a:t>semptomatik</a:t>
            </a:r>
            <a:r>
              <a:rPr lang="tr-TR" dirty="0"/>
              <a:t> hastalar için </a:t>
            </a:r>
            <a:r>
              <a:rPr lang="tr-TR" dirty="0" err="1"/>
              <a:t>elektrokoter</a:t>
            </a:r>
            <a:r>
              <a:rPr lang="tr-TR" dirty="0"/>
              <a:t> veya </a:t>
            </a:r>
            <a:r>
              <a:rPr lang="tr-TR" dirty="0" err="1"/>
              <a:t>endokaviter</a:t>
            </a:r>
            <a:r>
              <a:rPr lang="tr-TR" dirty="0"/>
              <a:t> radyasyon gibi ablatif teknikler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9410" y="5058955"/>
            <a:ext cx="2376718" cy="1700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7374B1-C722-1273-DD58-1031124C0D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156" y="5260932"/>
            <a:ext cx="1523712" cy="14988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0F48D42-C601-C5DB-79F2-2DC23E7206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9747" y="5260932"/>
            <a:ext cx="1241373" cy="149883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968261E-22AA-544A-FD90-3F9B2E146D47}"/>
              </a:ext>
            </a:extLst>
          </p:cNvPr>
          <p:cNvSpPr txBox="1"/>
          <p:nvPr/>
        </p:nvSpPr>
        <p:spPr>
          <a:xfrm>
            <a:off x="3695178" y="5641016"/>
            <a:ext cx="2922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Süperfisiyel</a:t>
            </a:r>
            <a:r>
              <a:rPr lang="en-US" dirty="0"/>
              <a:t> T1N0</a:t>
            </a:r>
          </a:p>
        </p:txBody>
      </p:sp>
      <p:pic>
        <p:nvPicPr>
          <p:cNvPr id="10" name="Resim 3">
            <a:extLst>
              <a:ext uri="{FF2B5EF4-FFF2-40B4-BE49-F238E27FC236}">
                <a16:creationId xmlns:a16="http://schemas.microsoft.com/office/drawing/2014/main" id="{901C4082-0083-2394-31EE-1C5504CE95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2152" y="4892962"/>
            <a:ext cx="2561389" cy="186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911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24000" y="0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tr-TR" dirty="0"/>
              <a:t>Rektum Kanseri için Evreye Özgü Tedavi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-35491" y="952528"/>
            <a:ext cx="8852919" cy="56886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dirty="0"/>
              <a:t>Lokal İleri Rektum Kanseri (Evre II ve III)</a:t>
            </a:r>
          </a:p>
          <a:p>
            <a:pPr marL="0" indent="0">
              <a:buNone/>
            </a:pPr>
            <a:endParaRPr lang="tr-TR" dirty="0"/>
          </a:p>
          <a:p>
            <a:r>
              <a:rPr lang="tr-TR" b="1" dirty="0"/>
              <a:t>Evre II </a:t>
            </a:r>
            <a:r>
              <a:rPr lang="tr-TR" dirty="0"/>
              <a:t>: Lokalize </a:t>
            </a:r>
            <a:r>
              <a:rPr lang="tr-TR" dirty="0" err="1"/>
              <a:t>Rektal</a:t>
            </a:r>
            <a:r>
              <a:rPr lang="tr-TR" dirty="0"/>
              <a:t> </a:t>
            </a:r>
            <a:r>
              <a:rPr lang="tr-TR" dirty="0" err="1"/>
              <a:t>Karsinom</a:t>
            </a:r>
            <a:r>
              <a:rPr lang="tr-TR" dirty="0"/>
              <a:t> (T3-4, N0, M0) --- TARTIŞMALI</a:t>
            </a:r>
          </a:p>
          <a:p>
            <a:pPr lvl="1"/>
            <a:r>
              <a:rPr lang="tr-TR" dirty="0"/>
              <a:t>1- TME</a:t>
            </a:r>
          </a:p>
          <a:p>
            <a:pPr lvl="1"/>
            <a:r>
              <a:rPr lang="tr-TR" dirty="0"/>
              <a:t>2- </a:t>
            </a:r>
            <a:r>
              <a:rPr lang="tr-TR" dirty="0" err="1"/>
              <a:t>Neoadjuvan</a:t>
            </a:r>
            <a:r>
              <a:rPr lang="tr-TR" dirty="0"/>
              <a:t> </a:t>
            </a:r>
            <a:r>
              <a:rPr lang="tr-TR" dirty="0" err="1"/>
              <a:t>radyokemoterapi</a:t>
            </a:r>
            <a:r>
              <a:rPr lang="tr-TR" dirty="0"/>
              <a:t> + TME</a:t>
            </a:r>
          </a:p>
          <a:p>
            <a:pPr lvl="1"/>
            <a:endParaRPr lang="tr-TR" dirty="0"/>
          </a:p>
          <a:p>
            <a:r>
              <a:rPr lang="tr-TR" b="1" dirty="0"/>
              <a:t>Evre III </a:t>
            </a:r>
            <a:r>
              <a:rPr lang="tr-TR" dirty="0"/>
              <a:t>: Lenf </a:t>
            </a:r>
            <a:r>
              <a:rPr lang="tr-TR" dirty="0" err="1"/>
              <a:t>Nodu</a:t>
            </a:r>
            <a:r>
              <a:rPr lang="tr-TR" dirty="0"/>
              <a:t> Metastazı (</a:t>
            </a:r>
            <a:r>
              <a:rPr lang="tr-TR" dirty="0" err="1"/>
              <a:t>T</a:t>
            </a:r>
            <a:r>
              <a:rPr lang="tr-TR" baseline="-25000" dirty="0" err="1"/>
              <a:t>herhangi</a:t>
            </a:r>
            <a:r>
              <a:rPr lang="tr-TR" dirty="0"/>
              <a:t>, N1, M0)</a:t>
            </a:r>
          </a:p>
          <a:p>
            <a:r>
              <a:rPr lang="tr-TR" dirty="0" err="1"/>
              <a:t>Adjuvan</a:t>
            </a:r>
            <a:r>
              <a:rPr lang="tr-TR" dirty="0"/>
              <a:t> veya </a:t>
            </a:r>
            <a:r>
              <a:rPr lang="tr-TR" dirty="0" err="1"/>
              <a:t>neoadjuvan</a:t>
            </a:r>
            <a:r>
              <a:rPr lang="tr-TR" dirty="0"/>
              <a:t> </a:t>
            </a:r>
            <a:r>
              <a:rPr lang="tr-TR" dirty="0" err="1"/>
              <a:t>kemoradyoterapi</a:t>
            </a:r>
            <a:r>
              <a:rPr lang="tr-TR" dirty="0"/>
              <a:t>, TME uygulanan hastalarda bile lokal kontrolü ve </a:t>
            </a:r>
            <a:r>
              <a:rPr lang="tr-TR" dirty="0" err="1"/>
              <a:t>sağkalımı</a:t>
            </a:r>
            <a:r>
              <a:rPr lang="tr-TR" dirty="0"/>
              <a:t> iyileştirir</a:t>
            </a:r>
          </a:p>
          <a:p>
            <a:r>
              <a:rPr lang="tr-TR" dirty="0" err="1"/>
              <a:t>Neoadjuvan</a:t>
            </a:r>
            <a:r>
              <a:rPr lang="tr-TR" dirty="0"/>
              <a:t> CRT: 5-FU bazlı kemoterapi ve 5 ila 6 haftalık </a:t>
            </a:r>
            <a:r>
              <a:rPr lang="tr-TR" dirty="0" err="1"/>
              <a:t>eksternal</a:t>
            </a:r>
            <a:r>
              <a:rPr lang="tr-TR" dirty="0"/>
              <a:t> radyoterapi ("uzun seyir") ve ardından 6 ila 8 hafta sonra ameliyat</a:t>
            </a:r>
          </a:p>
          <a:p>
            <a:r>
              <a:rPr lang="tr-TR" dirty="0"/>
              <a:t>5 günlük radyasyondan oluşan "kısa süreli" </a:t>
            </a:r>
            <a:r>
              <a:rPr lang="tr-TR" dirty="0" err="1"/>
              <a:t>preoperatif</a:t>
            </a:r>
            <a:r>
              <a:rPr lang="tr-TR" dirty="0"/>
              <a:t> radyoterapi rejimi ve ardından 1-2 hafta içinde ameliyat</a:t>
            </a:r>
          </a:p>
          <a:p>
            <a:endParaRPr lang="tr-T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3A294C-1224-1EB0-2535-D00B85647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5450" y="952528"/>
            <a:ext cx="1833718" cy="28371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1CFA02-2EA6-C3DF-E48E-4940DF3D9187}"/>
              </a:ext>
            </a:extLst>
          </p:cNvPr>
          <p:cNvSpPr txBox="1"/>
          <p:nvPr/>
        </p:nvSpPr>
        <p:spPr>
          <a:xfrm>
            <a:off x="9160025" y="3943461"/>
            <a:ext cx="293914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800" b="0" i="0" u="none" strike="noStrike" baseline="0" dirty="0">
                <a:latin typeface="Calibri" panose="020F0502020204030204"/>
              </a:rPr>
              <a:t>RADIATION IN THE TREATMENT OF RECTAL CANCER</a:t>
            </a:r>
          </a:p>
          <a:p>
            <a:pPr algn="l"/>
            <a:r>
              <a:rPr lang="en-US" sz="1800" b="0" i="0" u="none" strike="noStrike" baseline="0" dirty="0">
                <a:latin typeface="Calibri" panose="020F0502020204030204"/>
              </a:rPr>
              <a:t>BY GEORGE E. BINKLEY, M.D.</a:t>
            </a:r>
          </a:p>
          <a:p>
            <a:pPr algn="l"/>
            <a:r>
              <a:rPr lang="en-US" sz="1800" b="0" i="0" u="none" strike="noStrike" baseline="0" dirty="0">
                <a:latin typeface="Calibri" panose="020F0502020204030204"/>
              </a:rPr>
              <a:t>OF NEW YORK, N. Y.</a:t>
            </a:r>
          </a:p>
          <a:p>
            <a:pPr algn="l"/>
            <a:r>
              <a:rPr lang="en-US" sz="1200" b="1" i="0" u="none" strike="noStrike" baseline="0" dirty="0">
                <a:latin typeface="Calibri-Bold"/>
              </a:rPr>
              <a:t>FROM THE SURGICAL SERVICE OF THE MEMORIAL HOSPITAL</a:t>
            </a:r>
          </a:p>
          <a:p>
            <a:pPr algn="l"/>
            <a:r>
              <a:rPr lang="de-DE" sz="1800" b="1" i="0" u="none" strike="noStrike" baseline="0" dirty="0">
                <a:latin typeface="Calibri-Bold"/>
              </a:rPr>
              <a:t>Ann </a:t>
            </a:r>
            <a:r>
              <a:rPr lang="de-DE" sz="1800" b="1" i="0" u="none" strike="noStrike" baseline="0" dirty="0" err="1">
                <a:latin typeface="Calibri-Bold"/>
              </a:rPr>
              <a:t>Surg</a:t>
            </a:r>
            <a:r>
              <a:rPr lang="de-DE" sz="1800" b="1" i="0" u="none" strike="noStrike" baseline="0" dirty="0">
                <a:latin typeface="Calibri-Bold"/>
              </a:rPr>
              <a:t>. 1929 </a:t>
            </a:r>
            <a:r>
              <a:rPr lang="de-DE" sz="1800" b="1" i="0" u="none" strike="noStrike" baseline="0" dirty="0" err="1">
                <a:latin typeface="Calibri-Bold"/>
              </a:rPr>
              <a:t>Dec</a:t>
            </a:r>
            <a:r>
              <a:rPr lang="de-DE" sz="1800" b="1" i="0" u="none" strike="noStrike" baseline="0" dirty="0">
                <a:latin typeface="Calibri-Bold"/>
              </a:rPr>
              <a:t>; 90 (6): 1000-14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72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3600" dirty="0"/>
              <a:t>Onkolojik Proktektomide </a:t>
            </a:r>
            <a:r>
              <a:rPr lang="tr-TR" sz="3600" dirty="0"/>
              <a:t>Sirkumferensiyal Marjin – Yeterli sınır nedir?</a:t>
            </a:r>
            <a:endParaRPr lang="tr-TR" sz="3600" dirty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828800" y="1600200"/>
            <a:ext cx="4191000" cy="4800600"/>
          </a:xfrm>
        </p:spPr>
        <p:txBody>
          <a:bodyPr>
            <a:normAutofit fontScale="85000" lnSpcReduction="20000"/>
          </a:bodyPr>
          <a:lstStyle/>
          <a:p>
            <a:r>
              <a:rPr lang="tr-TR" dirty="0"/>
              <a:t>Preop RT (5x5 Gy) + TME vs TME</a:t>
            </a:r>
          </a:p>
          <a:p>
            <a:pPr lvl="1"/>
            <a:r>
              <a:rPr lang="tr-TR" dirty="0"/>
              <a:t>Çevresel sınır pozitif (</a:t>
            </a:r>
            <a:r>
              <a:rPr lang="en-US" dirty="0">
                <a:cs typeface="Arial" charset="0"/>
              </a:rPr>
              <a:t>&lt;</a:t>
            </a:r>
            <a:r>
              <a:rPr lang="tr-TR" dirty="0">
                <a:cs typeface="Arial" charset="0"/>
              </a:rPr>
              <a:t>/=1 mm)</a:t>
            </a:r>
          </a:p>
          <a:p>
            <a:pPr lvl="1"/>
            <a:r>
              <a:rPr lang="tr-TR" dirty="0">
                <a:cs typeface="Arial" charset="0"/>
              </a:rPr>
              <a:t>Yakın ( 1.1-2 mm)</a:t>
            </a:r>
          </a:p>
          <a:p>
            <a:pPr lvl="1"/>
            <a:r>
              <a:rPr lang="tr-TR" dirty="0">
                <a:solidFill>
                  <a:srgbClr val="FF0000"/>
                </a:solidFill>
                <a:cs typeface="Arial" charset="0"/>
              </a:rPr>
              <a:t>Uzak (</a:t>
            </a:r>
            <a:r>
              <a:rPr lang="en-US" dirty="0">
                <a:solidFill>
                  <a:srgbClr val="FF0000"/>
                </a:solidFill>
                <a:cs typeface="Arial" charset="0"/>
              </a:rPr>
              <a:t>&gt;</a:t>
            </a:r>
            <a:r>
              <a:rPr lang="tr-TR" dirty="0">
                <a:solidFill>
                  <a:srgbClr val="FF0000"/>
                </a:solidFill>
                <a:cs typeface="Arial" charset="0"/>
              </a:rPr>
              <a:t> 2 mm)</a:t>
            </a:r>
          </a:p>
          <a:p>
            <a:r>
              <a:rPr lang="tr-TR" dirty="0">
                <a:cs typeface="Arial" charset="0"/>
              </a:rPr>
              <a:t>Yalnız TME + pozitif sınır → postop RT’nin lokal nüks’e etkisi yok</a:t>
            </a:r>
          </a:p>
          <a:p>
            <a:r>
              <a:rPr lang="tr-TR" dirty="0">
                <a:cs typeface="Arial" charset="0"/>
              </a:rPr>
              <a:t>Yakın veya uzak sınır (+)→Preop RT nüksü önler</a:t>
            </a:r>
          </a:p>
          <a:p>
            <a:r>
              <a:rPr lang="tr-TR" dirty="0">
                <a:cs typeface="Arial" charset="0"/>
              </a:rPr>
              <a:t>Sınır (+)→preop RT nüksü önlemez</a:t>
            </a:r>
          </a:p>
          <a:p>
            <a:pPr>
              <a:buFont typeface="Wingdings" pitchFamily="2" charset="2"/>
              <a:buNone/>
            </a:pPr>
            <a:r>
              <a:rPr lang="tr-TR" sz="2000" dirty="0">
                <a:cs typeface="Arial" charset="0"/>
              </a:rPr>
              <a:t>			</a:t>
            </a:r>
            <a:endParaRPr lang="tr-TR" sz="2000" dirty="0">
              <a:cs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tr-TR" sz="2000" dirty="0">
                <a:cs typeface="Arial" charset="0"/>
              </a:rPr>
              <a:t>Marijnen </a:t>
            </a:r>
            <a:r>
              <a:rPr lang="tr-TR" sz="2000" dirty="0">
                <a:cs typeface="Arial" charset="0"/>
              </a:rPr>
              <a:t>CA: Int J Radiat Oncol Biol Phys, 2003</a:t>
            </a: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7538" y="2508313"/>
            <a:ext cx="4401862" cy="2444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9023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2257E-F8F7-C5CA-4F60-C4A29EC8C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64CCF-3356-7ED9-37E7-C9C2093569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Tam </a:t>
            </a:r>
            <a:r>
              <a:rPr lang="en-US" dirty="0" err="1"/>
              <a:t>klinik</a:t>
            </a:r>
            <a:r>
              <a:rPr lang="en-US" dirty="0"/>
              <a:t> </a:t>
            </a:r>
            <a:r>
              <a:rPr lang="en-US" dirty="0" err="1"/>
              <a:t>cevap’ta</a:t>
            </a:r>
            <a:r>
              <a:rPr lang="en-US" dirty="0"/>
              <a:t> </a:t>
            </a:r>
            <a:r>
              <a:rPr lang="en-US" dirty="0" err="1"/>
              <a:t>endoskopik</a:t>
            </a:r>
            <a:r>
              <a:rPr lang="en-US" dirty="0"/>
              <a:t> </a:t>
            </a:r>
            <a:r>
              <a:rPr lang="en-US" dirty="0" err="1"/>
              <a:t>görünüm</a:t>
            </a:r>
            <a:endParaRPr lang="en-US" dirty="0"/>
          </a:p>
          <a:p>
            <a:r>
              <a:rPr lang="en-US" dirty="0" err="1"/>
              <a:t>Mukoza</a:t>
            </a:r>
            <a:r>
              <a:rPr lang="en-US" dirty="0"/>
              <a:t> skar </a:t>
            </a:r>
            <a:r>
              <a:rPr lang="en-US" dirty="0" err="1"/>
              <a:t>alanında</a:t>
            </a:r>
            <a:r>
              <a:rPr lang="en-US" dirty="0"/>
              <a:t> </a:t>
            </a:r>
            <a:r>
              <a:rPr lang="en-US" dirty="0" err="1"/>
              <a:t>beyazlaşma</a:t>
            </a:r>
            <a:endParaRPr lang="en-US" dirty="0"/>
          </a:p>
          <a:p>
            <a:r>
              <a:rPr lang="en-US" dirty="0" err="1"/>
              <a:t>Çok</a:t>
            </a:r>
            <a:r>
              <a:rPr lang="en-US" dirty="0"/>
              <a:t> </a:t>
            </a:r>
            <a:r>
              <a:rPr lang="en-US" dirty="0" err="1"/>
              <a:t>sayıda</a:t>
            </a:r>
            <a:r>
              <a:rPr lang="en-US" dirty="0"/>
              <a:t> </a:t>
            </a:r>
            <a:r>
              <a:rPr lang="en-US" dirty="0" err="1"/>
              <a:t>submukozal</a:t>
            </a:r>
            <a:r>
              <a:rPr lang="en-US" dirty="0"/>
              <a:t> </a:t>
            </a:r>
            <a:r>
              <a:rPr lang="en-US" dirty="0" err="1"/>
              <a:t>telanjiektazi</a:t>
            </a:r>
            <a:r>
              <a:rPr lang="en-US" dirty="0"/>
              <a:t> </a:t>
            </a:r>
            <a:r>
              <a:rPr lang="en-US" dirty="0" err="1"/>
              <a:t>alanı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68B2D2-8035-C0BB-F40E-0CB850346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5596" y="1690688"/>
            <a:ext cx="4250028" cy="3534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033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ED6BEB-BE51-112C-85C3-951579A038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9744"/>
            <a:ext cx="4656117" cy="38622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F8C826-43FB-B356-60E4-6F6816A34E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3797" y="0"/>
            <a:ext cx="4704927" cy="48982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11B43D-8129-DBBC-395C-E0BE0210A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7329" y="3429000"/>
            <a:ext cx="4094671" cy="347621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DED849A-233A-656D-A0A4-9766A626073E}"/>
              </a:ext>
            </a:extLst>
          </p:cNvPr>
          <p:cNvSpPr txBox="1"/>
          <p:nvPr/>
        </p:nvSpPr>
        <p:spPr>
          <a:xfrm>
            <a:off x="150312" y="0"/>
            <a:ext cx="408348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Distal </a:t>
            </a:r>
            <a:r>
              <a:rPr lang="en-US" sz="3200" b="1" dirty="0" err="1"/>
              <a:t>Rektum</a:t>
            </a:r>
            <a:r>
              <a:rPr lang="en-US" sz="3200" b="1" dirty="0"/>
              <a:t> </a:t>
            </a:r>
            <a:r>
              <a:rPr lang="en-US" sz="3200" b="1" dirty="0" err="1"/>
              <a:t>Kanseri</a:t>
            </a:r>
            <a:endParaRPr lang="en-US" sz="3200" b="1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941AAA-987A-D515-DF9B-367BF95C8454}"/>
              </a:ext>
            </a:extLst>
          </p:cNvPr>
          <p:cNvSpPr txBox="1"/>
          <p:nvPr/>
        </p:nvSpPr>
        <p:spPr>
          <a:xfrm>
            <a:off x="75156" y="5949863"/>
            <a:ext cx="7903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Tedavi</a:t>
            </a:r>
            <a:r>
              <a:rPr lang="en-US" sz="2400" dirty="0"/>
              <a:t>: </a:t>
            </a:r>
            <a:r>
              <a:rPr lang="en-US" sz="2400" dirty="0" err="1"/>
              <a:t>Kemoradyoterapi</a:t>
            </a:r>
            <a:r>
              <a:rPr lang="en-US" sz="2400" dirty="0"/>
              <a:t> + </a:t>
            </a:r>
            <a:r>
              <a:rPr lang="en-US" sz="2400" dirty="0" err="1"/>
              <a:t>konsolidasyon</a:t>
            </a:r>
            <a:r>
              <a:rPr lang="en-US" sz="2400" dirty="0"/>
              <a:t> </a:t>
            </a:r>
            <a:r>
              <a:rPr lang="en-US" sz="2400" dirty="0" err="1"/>
              <a:t>kemoterapisi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49161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B877BD-8BCC-DB67-15C3-18855BD23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8870"/>
            <a:ext cx="3145090" cy="26693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008C39-F558-AF37-98F4-391F28D48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5699" y="1288869"/>
            <a:ext cx="3299549" cy="266935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C807A51-ED23-DE4C-2448-E458B9DA8E4C}"/>
              </a:ext>
            </a:extLst>
          </p:cNvPr>
          <p:cNvSpPr txBox="1"/>
          <p:nvPr/>
        </p:nvSpPr>
        <p:spPr>
          <a:xfrm>
            <a:off x="7698287" y="2038771"/>
            <a:ext cx="4484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/>
              <a:t>Tedaviden</a:t>
            </a:r>
            <a:r>
              <a:rPr lang="en-US" sz="3200" dirty="0"/>
              <a:t> 6 </a:t>
            </a:r>
            <a:r>
              <a:rPr lang="en-US" sz="3200" dirty="0" err="1"/>
              <a:t>hafta</a:t>
            </a:r>
            <a:r>
              <a:rPr lang="en-US" sz="3200" dirty="0"/>
              <a:t> </a:t>
            </a:r>
            <a:r>
              <a:rPr lang="en-US" sz="3200" dirty="0" err="1"/>
              <a:t>sonra</a:t>
            </a:r>
            <a:endParaRPr lang="en-US" sz="32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5FAB53-A2A0-A43D-FEDD-09737C2433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7992" y="4077023"/>
            <a:ext cx="3261073" cy="27809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78C756D-BDF9-7388-ED67-7A6B973A8F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7184" y="4164526"/>
            <a:ext cx="3911251" cy="269347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F0F0F74-AFCA-8C81-E772-E81386B6584E}"/>
              </a:ext>
            </a:extLst>
          </p:cNvPr>
          <p:cNvSpPr txBox="1"/>
          <p:nvPr/>
        </p:nvSpPr>
        <p:spPr>
          <a:xfrm>
            <a:off x="7803715" y="4634630"/>
            <a:ext cx="22797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7 ay </a:t>
            </a:r>
            <a:r>
              <a:rPr lang="en-US" sz="3200" dirty="0" err="1"/>
              <a:t>sonra</a:t>
            </a:r>
            <a:endParaRPr lang="en-US" sz="3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E2F8BFB-CD36-D22D-F017-A7EA9E6984FE}"/>
              </a:ext>
            </a:extLst>
          </p:cNvPr>
          <p:cNvSpPr txBox="1"/>
          <p:nvPr/>
        </p:nvSpPr>
        <p:spPr>
          <a:xfrm>
            <a:off x="7803715" y="5311036"/>
            <a:ext cx="3911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Biyopsi</a:t>
            </a:r>
            <a:r>
              <a:rPr lang="en-US" dirty="0"/>
              <a:t>: Selim, </a:t>
            </a:r>
            <a:r>
              <a:rPr lang="en-US" dirty="0" err="1"/>
              <a:t>hiperplastik</a:t>
            </a:r>
            <a:r>
              <a:rPr lang="en-US" dirty="0"/>
              <a:t> </a:t>
            </a:r>
            <a:r>
              <a:rPr lang="en-US" dirty="0" err="1"/>
              <a:t>değişiklikler</a:t>
            </a:r>
            <a:r>
              <a:rPr lang="en-US" dirty="0"/>
              <a:t>, </a:t>
            </a:r>
            <a:r>
              <a:rPr lang="en-US" dirty="0" err="1"/>
              <a:t>fibrozis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4542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DF0DA5-3823-F7B6-E2A4-FD2F7E2D93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3207" y="1026267"/>
            <a:ext cx="6179271" cy="56290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7F31EE-EB2E-A593-999E-A3F7E5441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26267"/>
            <a:ext cx="5537915" cy="48054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5517CC-2DCC-210C-5E6B-3A26D3A46736}"/>
              </a:ext>
            </a:extLst>
          </p:cNvPr>
          <p:cNvSpPr txBox="1"/>
          <p:nvPr/>
        </p:nvSpPr>
        <p:spPr>
          <a:xfrm>
            <a:off x="338203" y="202660"/>
            <a:ext cx="26054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10 ay </a:t>
            </a:r>
            <a:r>
              <a:rPr lang="en-US" sz="3200" b="1" dirty="0" err="1"/>
              <a:t>sonra</a:t>
            </a:r>
            <a:endParaRPr lang="en-US" sz="32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CA4040-243F-AF35-5B59-81629E470BB3}"/>
              </a:ext>
            </a:extLst>
          </p:cNvPr>
          <p:cNvSpPr txBox="1"/>
          <p:nvPr/>
        </p:nvSpPr>
        <p:spPr>
          <a:xfrm>
            <a:off x="5537915" y="202660"/>
            <a:ext cx="61792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Biyopsi</a:t>
            </a:r>
            <a:r>
              <a:rPr lang="en-US" sz="2400" dirty="0"/>
              <a:t>: </a:t>
            </a:r>
            <a:r>
              <a:rPr lang="en-US" sz="2400" dirty="0" err="1"/>
              <a:t>Konvansiyonel</a:t>
            </a:r>
            <a:r>
              <a:rPr lang="en-US" sz="2400" dirty="0"/>
              <a:t> gland </a:t>
            </a:r>
            <a:r>
              <a:rPr lang="en-US" sz="2400" dirty="0" err="1"/>
              <a:t>formatında</a:t>
            </a:r>
            <a:r>
              <a:rPr lang="en-US" sz="2400" dirty="0"/>
              <a:t> </a:t>
            </a:r>
            <a:r>
              <a:rPr lang="en-US" sz="2400" dirty="0" err="1"/>
              <a:t>adenokarsinom</a:t>
            </a:r>
            <a:r>
              <a:rPr lang="en-US" sz="2400" dirty="0"/>
              <a:t>, </a:t>
            </a:r>
            <a:r>
              <a:rPr lang="en-US" sz="2400" dirty="0" err="1"/>
              <a:t>orta</a:t>
            </a:r>
            <a:r>
              <a:rPr lang="en-US" sz="2400" dirty="0"/>
              <a:t> </a:t>
            </a:r>
            <a:r>
              <a:rPr lang="en-US" sz="2400" dirty="0" err="1"/>
              <a:t>diferansiye</a:t>
            </a:r>
            <a:endParaRPr lang="en-US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94C69D-3A16-9ED5-9FA0-04211B88B6BC}"/>
              </a:ext>
            </a:extLst>
          </p:cNvPr>
          <p:cNvSpPr txBox="1"/>
          <p:nvPr/>
        </p:nvSpPr>
        <p:spPr>
          <a:xfrm>
            <a:off x="3144032" y="5962389"/>
            <a:ext cx="2116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ypT2N0</a:t>
            </a:r>
          </a:p>
        </p:txBody>
      </p:sp>
    </p:spTree>
    <p:extLst>
      <p:ext uri="{BB962C8B-B14F-4D97-AF65-F5344CB8AC3E}">
        <p14:creationId xmlns:p14="http://schemas.microsoft.com/office/powerpoint/2010/main" val="12789208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E0559-2BB8-F995-2A4D-5403AB5FC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358D7-9349-1AAD-50ED-4A32D2501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269" y="365125"/>
            <a:ext cx="10515600" cy="4351338"/>
          </a:xfrm>
        </p:spPr>
        <p:txBody>
          <a:bodyPr/>
          <a:lstStyle/>
          <a:p>
            <a:r>
              <a:rPr lang="tr-TR" dirty="0" err="1"/>
              <a:t>Neoadjuvan</a:t>
            </a:r>
            <a:r>
              <a:rPr lang="tr-TR" dirty="0"/>
              <a:t> KRT sonrası </a:t>
            </a:r>
            <a:r>
              <a:rPr lang="tr-TR" b="1" dirty="0"/>
              <a:t>Tam Cevap </a:t>
            </a:r>
            <a:r>
              <a:rPr lang="tr-TR" dirty="0"/>
              <a:t>(</a:t>
            </a:r>
            <a:r>
              <a:rPr lang="tr-TR" dirty="0" err="1"/>
              <a:t>pCR</a:t>
            </a:r>
            <a:r>
              <a:rPr lang="tr-TR" dirty="0"/>
              <a:t>) alınan hastalara (   ̴ %20) da klasik olarak TME uygulanır</a:t>
            </a:r>
          </a:p>
          <a:p>
            <a:r>
              <a:rPr lang="tr-TR" dirty="0"/>
              <a:t>Seçilmiş hastalar ameliyatsız olarak takip edilebilir «izle ve bekle» (</a:t>
            </a:r>
            <a:r>
              <a:rPr lang="tr-TR" dirty="0" err="1"/>
              <a:t>watch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wait</a:t>
            </a:r>
            <a:r>
              <a:rPr lang="tr-TR" dirty="0"/>
              <a:t>)</a:t>
            </a:r>
          </a:p>
          <a:p>
            <a:r>
              <a:rPr lang="tr-TR" dirty="0"/>
              <a:t>Uygun takip protokolü ve hasta rızası ile</a:t>
            </a:r>
          </a:p>
          <a:p>
            <a:endParaRPr lang="tr-TR" dirty="0"/>
          </a:p>
          <a:p>
            <a:r>
              <a:rPr lang="tr-TR" dirty="0"/>
              <a:t>T4 kanserde invazyon olan organ ile birlikte rezeksiyon amaçlanır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3C70A5-8D82-1738-5EBC-56DDC3873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5504" y="2818356"/>
            <a:ext cx="1716446" cy="21832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BA391EF-36CC-2846-E1D5-B2D2152E2878}"/>
              </a:ext>
            </a:extLst>
          </p:cNvPr>
          <p:cNvSpPr txBox="1"/>
          <p:nvPr/>
        </p:nvSpPr>
        <p:spPr>
          <a:xfrm>
            <a:off x="6096000" y="5205976"/>
            <a:ext cx="60939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800" b="0" i="0" u="none" strike="noStrike" baseline="0" dirty="0">
                <a:latin typeface="Calibri-Light"/>
              </a:rPr>
              <a:t>Operative vs. Nonoperative Treatment for Stage 0 Distal Rectal Cancer</a:t>
            </a:r>
          </a:p>
          <a:p>
            <a:pPr algn="l"/>
            <a:r>
              <a:rPr lang="en-US" sz="1800" b="0" i="0" u="none" strike="noStrike" baseline="0" dirty="0">
                <a:latin typeface="Calibri-Light"/>
              </a:rPr>
              <a:t>Following Chemoradiotherapy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E398AE-B925-3E69-8C43-D749BFB230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339" y="4949420"/>
            <a:ext cx="3863661" cy="15434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A3A5285-998D-45FB-0BA7-0494B424DF34}"/>
              </a:ext>
            </a:extLst>
          </p:cNvPr>
          <p:cNvSpPr txBox="1"/>
          <p:nvPr/>
        </p:nvSpPr>
        <p:spPr>
          <a:xfrm>
            <a:off x="6912705" y="6225436"/>
            <a:ext cx="46863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 err="1">
                <a:latin typeface="Calibri" panose="020F0502020204030204"/>
              </a:rPr>
              <a:t>Habr</a:t>
            </a:r>
            <a:r>
              <a:rPr lang="en-US" sz="1800" b="0" i="0" u="none" strike="noStrike" baseline="0" dirty="0">
                <a:latin typeface="Calibri" panose="020F0502020204030204"/>
              </a:rPr>
              <a:t>-Gama et al, Ann Surg 2004;240:711-7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9905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3200" dirty="0"/>
              <a:t>Rektum kanserinin neoadjuvan tedaviye yanıtı</a:t>
            </a:r>
            <a:br>
              <a:rPr lang="tr-TR" sz="3200" dirty="0"/>
            </a:br>
            <a:r>
              <a:rPr lang="tr-TR" sz="2000" dirty="0"/>
              <a:t>Klinik tam yanıt ~%40</a:t>
            </a:r>
            <a:br>
              <a:rPr lang="tr-TR" sz="2000" dirty="0"/>
            </a:br>
            <a:r>
              <a:rPr lang="tr-TR" sz="2000" dirty="0"/>
              <a:t>Patolojik tam yanıt ~%15</a:t>
            </a:r>
            <a:endParaRPr lang="tr-TR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676400" y="1600200"/>
          <a:ext cx="8763000" cy="365759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47165">
                <a:tc>
                  <a:txBody>
                    <a:bodyPr/>
                    <a:lstStyle/>
                    <a:p>
                      <a:r>
                        <a:rPr lang="tr-TR" dirty="0" smtClean="0"/>
                        <a:t>Çalışma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Hasta</a:t>
                      </a:r>
                      <a:r>
                        <a:rPr lang="tr-TR" baseline="0" dirty="0" smtClean="0"/>
                        <a:t> sayısı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RT dozu (Gy)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Kemoterapi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Tam cevap oranı (%)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817">
                <a:tc>
                  <a:txBody>
                    <a:bodyPr/>
                    <a:lstStyle/>
                    <a:p>
                      <a:r>
                        <a:rPr lang="tr-TR" dirty="0" smtClean="0"/>
                        <a:t>Florida Üniv.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30-50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Yok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11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817">
                <a:tc>
                  <a:txBody>
                    <a:bodyPr/>
                    <a:lstStyle/>
                    <a:p>
                      <a:r>
                        <a:rPr lang="tr-TR" dirty="0" smtClean="0"/>
                        <a:t>Jewish Hast.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40-50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Yok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817">
                <a:tc>
                  <a:txBody>
                    <a:bodyPr/>
                    <a:lstStyle/>
                    <a:p>
                      <a:r>
                        <a:rPr lang="tr-TR" dirty="0" smtClean="0"/>
                        <a:t>MDACC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77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5-FU infüzyon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29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817">
                <a:tc>
                  <a:txBody>
                    <a:bodyPr/>
                    <a:lstStyle/>
                    <a:p>
                      <a:r>
                        <a:rPr lang="tr-TR" dirty="0" smtClean="0"/>
                        <a:t>Duke Üniv.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5-FU + cisplatin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27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7165">
                <a:tc>
                  <a:txBody>
                    <a:bodyPr/>
                    <a:lstStyle/>
                    <a:p>
                      <a:r>
                        <a:rPr lang="tr-TR" dirty="0" smtClean="0"/>
                        <a:t>MSKCC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50.4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5-FU + leucovorin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26" name="Picture 2" descr="C:\Users\Hosp\Desktop\G005957201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5112327"/>
            <a:ext cx="2133600" cy="1745673"/>
          </a:xfrm>
          <a:prstGeom prst="rect">
            <a:avLst/>
          </a:prstGeom>
          <a:noFill/>
        </p:spPr>
      </p:pic>
      <p:pic>
        <p:nvPicPr>
          <p:cNvPr id="1027" name="Picture 3" descr="C:\Users\Hosp\Desktop\G005957200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4400" y="5112327"/>
            <a:ext cx="2133600" cy="17456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2813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5600" y="3534895"/>
            <a:ext cx="3281760" cy="324368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2145" y="3212976"/>
            <a:ext cx="2980669" cy="2307800"/>
          </a:xfrm>
          <a:prstGeom prst="rect">
            <a:avLst/>
          </a:prstGeom>
        </p:spPr>
      </p:pic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045464" y="6345301"/>
            <a:ext cx="10515600" cy="512699"/>
          </a:xfrm>
        </p:spPr>
        <p:txBody>
          <a:bodyPr>
            <a:normAutofit fontScale="90000"/>
          </a:bodyPr>
          <a:lstStyle/>
          <a:p>
            <a:r>
              <a:rPr lang="tr-TR" dirty="0"/>
              <a:t>ABDOMİNOPERİNEAL REZEKSİYON (APR)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1504" y="34636"/>
            <a:ext cx="6346800" cy="389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0812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91544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tr-TR" dirty="0"/>
              <a:t>TOTAL MEZOREKTAL EKSİZYON (TME)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68061" y="1176945"/>
            <a:ext cx="8229600" cy="2712303"/>
          </a:xfrm>
        </p:spPr>
        <p:txBody>
          <a:bodyPr>
            <a:normAutofit/>
          </a:bodyPr>
          <a:lstStyle/>
          <a:p>
            <a:r>
              <a:rPr lang="tr-TR" dirty="0" err="1"/>
              <a:t>Distal</a:t>
            </a:r>
            <a:r>
              <a:rPr lang="tr-TR" dirty="0"/>
              <a:t> sınır ve çevresel sınır (CRM) da tümör kalmaması (negatif sınır) önemli</a:t>
            </a:r>
          </a:p>
          <a:p>
            <a:r>
              <a:rPr lang="tr-TR" dirty="0"/>
              <a:t>Tam lenf </a:t>
            </a:r>
            <a:r>
              <a:rPr lang="tr-TR" dirty="0" err="1"/>
              <a:t>disseksiyonu</a:t>
            </a:r>
            <a:r>
              <a:rPr lang="tr-TR" dirty="0"/>
              <a:t> sağlamak için </a:t>
            </a:r>
            <a:r>
              <a:rPr lang="tr-TR" dirty="0" err="1"/>
              <a:t>superior</a:t>
            </a:r>
            <a:r>
              <a:rPr lang="tr-TR" dirty="0"/>
              <a:t> </a:t>
            </a:r>
            <a:r>
              <a:rPr lang="tr-TR" dirty="0" err="1"/>
              <a:t>rektal</a:t>
            </a:r>
            <a:r>
              <a:rPr lang="tr-TR" dirty="0"/>
              <a:t> arter çıkış noktasında bağlanarak kesilir</a:t>
            </a:r>
          </a:p>
        </p:txBody>
      </p:sp>
      <p:pic>
        <p:nvPicPr>
          <p:cNvPr id="7" name="Picture 2" descr="G:\DERSLER\REKTUM KANSERİ\DSC006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7821" y="3279648"/>
            <a:ext cx="4570731" cy="3428048"/>
          </a:xfrm>
          <a:prstGeom prst="rect">
            <a:avLst/>
          </a:prstGeom>
          <a:noFill/>
        </p:spPr>
      </p:pic>
      <p:pic>
        <p:nvPicPr>
          <p:cNvPr id="8" name="Picture 3" descr="G:\DERSLER\REKTUM KANSERİ\DSC006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9864" y="3279648"/>
            <a:ext cx="4593336" cy="34450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6021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4000">
                <a:latin typeface="Arial" charset="0"/>
              </a:rPr>
              <a:t>RK, cerrahi teknik, anastomoz</a:t>
            </a:r>
            <a:endParaRPr lang="en-US" sz="4000">
              <a:latin typeface="Arial" charset="0"/>
            </a:endParaRPr>
          </a:p>
        </p:txBody>
      </p:sp>
      <p:graphicFrame>
        <p:nvGraphicFramePr>
          <p:cNvPr id="4098" name="Object 3"/>
          <p:cNvGraphicFramePr>
            <a:graphicFrameLocks noChangeAspect="1"/>
          </p:cNvGraphicFramePr>
          <p:nvPr/>
        </p:nvGraphicFramePr>
        <p:xfrm>
          <a:off x="7772400" y="2133600"/>
          <a:ext cx="2743200" cy="419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Image" r:id="rId3" imgW="3885714" imgH="5955556" progId="">
                  <p:embed/>
                </p:oleObj>
              </mc:Choice>
              <mc:Fallback>
                <p:oleObj name="Image" r:id="rId3" imgW="3885714" imgH="5955556" progId="">
                  <p:embed/>
                  <p:pic>
                    <p:nvPicPr>
                      <p:cNvPr id="4098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2400" y="2133600"/>
                        <a:ext cx="2743200" cy="419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4"/>
          <p:cNvGraphicFramePr>
            <a:graphicFrameLocks noChangeAspect="1"/>
          </p:cNvGraphicFramePr>
          <p:nvPr/>
        </p:nvGraphicFramePr>
        <p:xfrm>
          <a:off x="1676400" y="2133600"/>
          <a:ext cx="2681288" cy="419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Image" r:id="rId5" imgW="1999492" imgH="3547879" progId="">
                  <p:embed/>
                </p:oleObj>
              </mc:Choice>
              <mc:Fallback>
                <p:oleObj name="Image" r:id="rId5" imgW="1999492" imgH="3547879" progId="">
                  <p:embed/>
                  <p:pic>
                    <p:nvPicPr>
                      <p:cNvPr id="409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2133600"/>
                        <a:ext cx="2681288" cy="419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1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2133600"/>
            <a:ext cx="27368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7879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 err="1"/>
              <a:t>Lateral</a:t>
            </a:r>
            <a:r>
              <a:rPr lang="tr-TR" b="1" dirty="0"/>
              <a:t> </a:t>
            </a:r>
            <a:r>
              <a:rPr lang="tr-TR" b="1" dirty="0" err="1"/>
              <a:t>pelvik</a:t>
            </a:r>
            <a:r>
              <a:rPr lang="tr-TR" b="1" dirty="0"/>
              <a:t> lenf </a:t>
            </a:r>
            <a:r>
              <a:rPr lang="tr-TR" b="1" dirty="0" err="1"/>
              <a:t>nodu</a:t>
            </a:r>
            <a:r>
              <a:rPr lang="tr-TR" b="1" dirty="0"/>
              <a:t> </a:t>
            </a:r>
            <a:r>
              <a:rPr lang="tr-TR" b="1" dirty="0" err="1"/>
              <a:t>disseksiyonu</a:t>
            </a:r>
            <a:r>
              <a:rPr lang="tr-TR" dirty="0"/>
              <a:t>, </a:t>
            </a:r>
            <a:r>
              <a:rPr lang="tr-TR" dirty="0" err="1"/>
              <a:t>iliyak</a:t>
            </a:r>
            <a:r>
              <a:rPr lang="tr-TR" dirty="0"/>
              <a:t> veya </a:t>
            </a:r>
            <a:r>
              <a:rPr lang="tr-TR" dirty="0" err="1"/>
              <a:t>obturator</a:t>
            </a:r>
            <a:r>
              <a:rPr lang="tr-TR" dirty="0"/>
              <a:t> arterler çevresinde </a:t>
            </a:r>
            <a:r>
              <a:rPr lang="tr-TR" dirty="0" err="1"/>
              <a:t>preop</a:t>
            </a:r>
            <a:r>
              <a:rPr lang="tr-TR" dirty="0"/>
              <a:t> saptanan lenf gruplarının çıkarılmasıdır</a:t>
            </a:r>
          </a:p>
          <a:p>
            <a:r>
              <a:rPr lang="tr-TR" b="1" dirty="0"/>
              <a:t>T4 rektum kanseri</a:t>
            </a:r>
            <a:r>
              <a:rPr lang="tr-TR" dirty="0"/>
              <a:t>nde, kanser </a:t>
            </a:r>
            <a:r>
              <a:rPr lang="tr-TR" dirty="0" err="1"/>
              <a:t>invazyonu</a:t>
            </a:r>
            <a:r>
              <a:rPr lang="tr-TR" dirty="0"/>
              <a:t> olan organ ile rektum birlikte, tek parça halinde (en </a:t>
            </a:r>
            <a:r>
              <a:rPr lang="tr-TR" dirty="0" err="1"/>
              <a:t>bloc</a:t>
            </a:r>
            <a:r>
              <a:rPr lang="tr-TR" dirty="0"/>
              <a:t>) çıkarılmalıdır</a:t>
            </a:r>
          </a:p>
          <a:p>
            <a:r>
              <a:rPr lang="tr-TR" b="1" dirty="0"/>
              <a:t>Minimal </a:t>
            </a:r>
            <a:r>
              <a:rPr lang="tr-TR" b="1" dirty="0" err="1"/>
              <a:t>invaziv</a:t>
            </a:r>
            <a:r>
              <a:rPr lang="tr-TR" b="1" dirty="0"/>
              <a:t> cerrahi </a:t>
            </a:r>
            <a:r>
              <a:rPr lang="tr-TR" dirty="0"/>
              <a:t>(</a:t>
            </a:r>
            <a:r>
              <a:rPr lang="tr-TR" dirty="0" err="1"/>
              <a:t>laparoskopik</a:t>
            </a:r>
            <a:r>
              <a:rPr lang="tr-TR" dirty="0"/>
              <a:t> rezeksiyon) ile açık cerrahidekine benzer patolojik ve onkolojik sonuçlar (5 yıl </a:t>
            </a:r>
            <a:r>
              <a:rPr lang="tr-TR" dirty="0" err="1"/>
              <a:t>sağkalım</a:t>
            </a:r>
            <a:r>
              <a:rPr lang="tr-TR" dirty="0"/>
              <a:t>) elde edilir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129528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DERSLER\REKTUM KANSERİ\Pelvik ekzantrasyon 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3962400"/>
            <a:ext cx="3683000" cy="276225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868362"/>
          </a:xfrm>
        </p:spPr>
        <p:txBody>
          <a:bodyPr/>
          <a:lstStyle/>
          <a:p>
            <a:r>
              <a:rPr lang="tr-TR" dirty="0" smtClean="0"/>
              <a:t>Nüks Kolorektal Kanser Tedavisi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219201"/>
            <a:ext cx="8229600" cy="4525963"/>
          </a:xfrm>
        </p:spPr>
        <p:txBody>
          <a:bodyPr/>
          <a:lstStyle/>
          <a:p>
            <a:r>
              <a:rPr lang="tr-TR" dirty="0" smtClean="0"/>
              <a:t>Nüks rektum kanserinin prognozu kötüdür</a:t>
            </a:r>
          </a:p>
          <a:p>
            <a:r>
              <a:rPr lang="tr-TR" i="1" dirty="0" smtClean="0"/>
              <a:t>Pelvik eksenterasyon</a:t>
            </a:r>
            <a:r>
              <a:rPr lang="tr-TR" dirty="0" smtClean="0"/>
              <a:t>: Rektum ve perine ile </a:t>
            </a:r>
            <a:r>
              <a:rPr lang="tr-TR" i="1" dirty="0" smtClean="0"/>
              <a:t>en bloc </a:t>
            </a:r>
            <a:r>
              <a:rPr lang="tr-TR" dirty="0" smtClean="0"/>
              <a:t>üreterler, mesane, prostat veya uterus ve vagina çıkarılır</a:t>
            </a:r>
          </a:p>
          <a:p>
            <a:r>
              <a:rPr lang="tr-TR" dirty="0" smtClean="0"/>
              <a:t>Kalıcı kolostomi ve ileal konduit ile üreterostomi yapılır</a:t>
            </a:r>
          </a:p>
          <a:p>
            <a:r>
              <a:rPr lang="tr-TR" dirty="0" smtClean="0"/>
              <a:t>Gerekirse S2-S3 seviyesinden sakrektomi de yapılabilir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013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03512" y="274638"/>
            <a:ext cx="8507288" cy="706090"/>
          </a:xfrm>
        </p:spPr>
        <p:txBody>
          <a:bodyPr>
            <a:normAutofit fontScale="90000"/>
          </a:bodyPr>
          <a:lstStyle/>
          <a:p>
            <a:r>
              <a:rPr lang="tr-TR" dirty="0"/>
              <a:t>Rektum Kanseri için Evreye Özgü Tedavi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207008" y="1340769"/>
            <a:ext cx="8942128" cy="4525963"/>
          </a:xfrm>
        </p:spPr>
        <p:txBody>
          <a:bodyPr>
            <a:normAutofit fontScale="92500" lnSpcReduction="10000"/>
          </a:bodyPr>
          <a:lstStyle/>
          <a:p>
            <a:r>
              <a:rPr lang="tr-TR" b="1" dirty="0"/>
              <a:t>Evre IV </a:t>
            </a:r>
            <a:r>
              <a:rPr lang="tr-TR" dirty="0"/>
              <a:t>: Uzak Metastaz (</a:t>
            </a:r>
            <a:r>
              <a:rPr lang="tr-TR" dirty="0" err="1"/>
              <a:t>T</a:t>
            </a:r>
            <a:r>
              <a:rPr lang="tr-TR" baseline="-25000" dirty="0" err="1"/>
              <a:t>herhangi</a:t>
            </a:r>
            <a:r>
              <a:rPr lang="tr-TR" dirty="0"/>
              <a:t>, </a:t>
            </a:r>
            <a:r>
              <a:rPr lang="tr-TR" dirty="0" err="1"/>
              <a:t>N</a:t>
            </a:r>
            <a:r>
              <a:rPr lang="tr-TR" baseline="-25000" dirty="0" err="1"/>
              <a:t>herhangi</a:t>
            </a:r>
            <a:r>
              <a:rPr lang="tr-TR" dirty="0"/>
              <a:t>, M1)</a:t>
            </a:r>
          </a:p>
          <a:p>
            <a:r>
              <a:rPr lang="tr-TR" dirty="0" err="1"/>
              <a:t>Sağkalım</a:t>
            </a:r>
            <a:r>
              <a:rPr lang="tr-TR" dirty="0"/>
              <a:t> sınırlıdır</a:t>
            </a:r>
          </a:p>
          <a:p>
            <a:r>
              <a:rPr lang="tr-TR" dirty="0"/>
              <a:t>Tedavi sistemik kemoterapidir</a:t>
            </a:r>
          </a:p>
          <a:p>
            <a:r>
              <a:rPr lang="tr-TR" dirty="0"/>
              <a:t>İzole metastazlar </a:t>
            </a:r>
            <a:r>
              <a:rPr lang="tr-TR" dirty="0" err="1"/>
              <a:t>rezeke</a:t>
            </a:r>
            <a:r>
              <a:rPr lang="tr-TR" dirty="0"/>
              <a:t> edilebilir, </a:t>
            </a:r>
            <a:r>
              <a:rPr lang="tr-TR" dirty="0" err="1"/>
              <a:t>küratis</a:t>
            </a:r>
            <a:r>
              <a:rPr lang="tr-TR" dirty="0"/>
              <a:t> rezeksiyonla %30 civarında uzun dönem </a:t>
            </a:r>
            <a:r>
              <a:rPr lang="tr-TR" dirty="0" err="1"/>
              <a:t>sağkalım</a:t>
            </a:r>
            <a:r>
              <a:rPr lang="tr-TR" dirty="0"/>
              <a:t> sağlanır</a:t>
            </a:r>
          </a:p>
          <a:p>
            <a:r>
              <a:rPr lang="tr-TR" dirty="0"/>
              <a:t>Tedavi öncesi </a:t>
            </a:r>
            <a:r>
              <a:rPr lang="tr-TR" dirty="0" err="1"/>
              <a:t>KT’nin</a:t>
            </a:r>
            <a:r>
              <a:rPr lang="tr-TR" dirty="0"/>
              <a:t> </a:t>
            </a:r>
            <a:r>
              <a:rPr lang="tr-TR" dirty="0" err="1"/>
              <a:t>küratif</a:t>
            </a:r>
            <a:r>
              <a:rPr lang="tr-TR" dirty="0"/>
              <a:t>  veya palyatif yapılacağına karar verilir</a:t>
            </a:r>
          </a:p>
          <a:p>
            <a:r>
              <a:rPr lang="tr-TR" dirty="0"/>
              <a:t>Ağrı, kanama veya </a:t>
            </a:r>
            <a:r>
              <a:rPr lang="tr-TR" dirty="0" err="1"/>
              <a:t>tenesmus</a:t>
            </a:r>
            <a:r>
              <a:rPr lang="tr-TR" dirty="0"/>
              <a:t> için palyatif prosedürler</a:t>
            </a:r>
          </a:p>
          <a:p>
            <a:pPr lvl="1"/>
            <a:r>
              <a:rPr lang="tr-TR" dirty="0"/>
              <a:t>Yerel </a:t>
            </a:r>
            <a:r>
              <a:rPr lang="tr-TR" dirty="0" err="1"/>
              <a:t>ablasyon</a:t>
            </a:r>
            <a:endParaRPr lang="tr-TR" dirty="0"/>
          </a:p>
          <a:p>
            <a:pPr lvl="1"/>
            <a:r>
              <a:rPr lang="tr-TR" dirty="0" err="1"/>
              <a:t>İntralüminal</a:t>
            </a:r>
            <a:r>
              <a:rPr lang="tr-TR" dirty="0"/>
              <a:t> </a:t>
            </a:r>
            <a:r>
              <a:rPr lang="tr-TR" dirty="0" err="1"/>
              <a:t>stentler</a:t>
            </a:r>
            <a:endParaRPr lang="tr-TR" dirty="0"/>
          </a:p>
          <a:p>
            <a:pPr lvl="1"/>
            <a:r>
              <a:rPr lang="tr-TR" dirty="0" err="1"/>
              <a:t>Proksimal</a:t>
            </a:r>
            <a:r>
              <a:rPr lang="tr-TR" dirty="0"/>
              <a:t> saptırıcı </a:t>
            </a:r>
            <a:r>
              <a:rPr lang="tr-TR" dirty="0" err="1"/>
              <a:t>kolostomi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072672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Monoklonal Antikor Tedavileri</a:t>
            </a:r>
            <a:endParaRPr lang="tr-T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Bevacizumab (Avastin)</a:t>
            </a:r>
          </a:p>
          <a:p>
            <a:pPr lvl="1"/>
            <a:r>
              <a:rPr lang="tr-TR" dirty="0" smtClean="0"/>
              <a:t>Anti-vasküler endotelyal büyüme faktörü (VEGF)</a:t>
            </a:r>
          </a:p>
          <a:p>
            <a:pPr lvl="1"/>
            <a:r>
              <a:rPr lang="tr-TR" dirty="0" smtClean="0"/>
              <a:t>%15-40 sağkalım avantajı</a:t>
            </a:r>
          </a:p>
          <a:p>
            <a:r>
              <a:rPr lang="tr-TR" dirty="0" smtClean="0"/>
              <a:t>Cetuximab (Erbitux)</a:t>
            </a:r>
          </a:p>
          <a:p>
            <a:pPr lvl="1"/>
            <a:r>
              <a:rPr lang="tr-TR" dirty="0" smtClean="0"/>
              <a:t>Anti-epidermal büyüme faktör reseptörü (EGFR)</a:t>
            </a:r>
          </a:p>
          <a:p>
            <a:r>
              <a:rPr lang="tr-TR" dirty="0" smtClean="0"/>
              <a:t>Panatinimab (Vectibix)</a:t>
            </a:r>
          </a:p>
          <a:p>
            <a:pPr lvl="1"/>
            <a:r>
              <a:rPr lang="tr-TR" dirty="0" smtClean="0"/>
              <a:t>Humanize anti-EGFR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575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23997" y="1600200"/>
          <a:ext cx="9144003" cy="299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12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23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8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45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350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Çalışma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Endikasyon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Faz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No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Randomizasyon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ORR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ORR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PFS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PFS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OS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+bev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+bev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+bev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Hurwitz 2004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Metastatik ilk aşama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III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813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IFL vs 5FU/LV +/-</a:t>
                      </a:r>
                      <a:r>
                        <a:rPr lang="tr-TR" baseline="0" dirty="0" smtClean="0"/>
                        <a:t> bev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%45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%35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10.6m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6.2m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20.3m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15.6m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NO</a:t>
                      </a:r>
                      <a:r>
                        <a:rPr lang="tr-TR" sz="1600" dirty="0" smtClean="0"/>
                        <a:t>16966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Metastatik ilk aşama</a:t>
                      </a:r>
                    </a:p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III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1401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Xelox +/- bev vs FOLFOX +/- bev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%48 %47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%48 %47</a:t>
                      </a:r>
                    </a:p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9.4m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8.0m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21.6m 21m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19m 18.9m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2276408"/>
              </p:ext>
            </p:extLst>
          </p:nvPr>
        </p:nvGraphicFramePr>
        <p:xfrm>
          <a:off x="353564" y="5074920"/>
          <a:ext cx="9144003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12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61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42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69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3819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Çalışma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Endikasyon</a:t>
                      </a:r>
                      <a:endParaRPr lang="tr-T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Faz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No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Randomizasyon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ORR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ORR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PFS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PFS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OS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CRYSTAL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Metastatik – ilk aşama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III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FOLFİRİ +/- cet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%45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%35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10.6m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6.2m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20.3m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15.6m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597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Metastatik Karaciğer Hastalığında Kötü Cerrahi Sonucu Gösteren Faktörler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/>
              <a:t>Senkron ortaya çıkış</a:t>
            </a:r>
          </a:p>
          <a:p>
            <a:r>
              <a:rPr lang="tr-TR" dirty="0"/>
              <a:t>Primer tümör rektumda</a:t>
            </a:r>
          </a:p>
          <a:p>
            <a:r>
              <a:rPr lang="tr-TR" dirty="0"/>
              <a:t>Evre III hastalık (lenf </a:t>
            </a:r>
            <a:r>
              <a:rPr lang="tr-TR" dirty="0" err="1"/>
              <a:t>nodu</a:t>
            </a:r>
            <a:r>
              <a:rPr lang="tr-TR" dirty="0"/>
              <a:t> pozitif)</a:t>
            </a:r>
          </a:p>
          <a:p>
            <a:r>
              <a:rPr lang="tr-TR" dirty="0"/>
              <a:t>Üçten fazla metastaz</a:t>
            </a:r>
          </a:p>
          <a:p>
            <a:r>
              <a:rPr lang="tr-TR" dirty="0"/>
              <a:t>Metastazın çapı &gt;5cm</a:t>
            </a:r>
          </a:p>
          <a:p>
            <a:r>
              <a:rPr lang="tr-TR" dirty="0"/>
              <a:t>Bilobar metastaz</a:t>
            </a:r>
          </a:p>
          <a:p>
            <a:r>
              <a:rPr lang="tr-TR" dirty="0"/>
              <a:t>Yüksek CEA düzeyi (&gt;200ng/ml)</a:t>
            </a:r>
          </a:p>
          <a:p>
            <a:r>
              <a:rPr lang="tr-TR" dirty="0"/>
              <a:t>Ekstrahepatik hastalık</a:t>
            </a:r>
          </a:p>
          <a:p>
            <a:pPr>
              <a:buNone/>
            </a:pPr>
            <a:r>
              <a:rPr lang="tr-TR" sz="1900" i="1" dirty="0"/>
              <a:t>Nordlinger B, Cancer 1996;77:1254</a:t>
            </a:r>
          </a:p>
          <a:p>
            <a:pPr>
              <a:buNone/>
            </a:pPr>
            <a:r>
              <a:rPr lang="tr-TR" sz="1900" i="1" dirty="0"/>
              <a:t>Fong Y, Ann Surg 1999;230:309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48600" y="4724400"/>
            <a:ext cx="2476500" cy="172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004820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2667000" cy="6049962"/>
          </a:xfrm>
        </p:spPr>
        <p:txBody>
          <a:bodyPr>
            <a:normAutofit/>
          </a:bodyPr>
          <a:lstStyle/>
          <a:p>
            <a:r>
              <a:rPr lang="tr-TR" sz="2800" dirty="0"/>
              <a:t>Bilobar Kolorektal KC Metastazlarında Cerrahi Planlama</a:t>
            </a:r>
            <a:endParaRPr lang="tr-TR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26083"/>
            <a:ext cx="5562600" cy="6831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7048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2800" dirty="0"/>
              <a:t>Kolorektal KC Metastazlarında Rezeksiyon Sonuçları</a:t>
            </a:r>
            <a:endParaRPr lang="tr-TR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981200" y="1600201"/>
          <a:ext cx="8229600" cy="3505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56591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KT sonrası hepatektomi oranı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Sağkalım (%) 3yıl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Sağkalım (%) 5yıl</a:t>
                      </a:r>
                    </a:p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152">
                <a:tc>
                  <a:txBody>
                    <a:bodyPr/>
                    <a:lstStyle/>
                    <a:p>
                      <a:r>
                        <a:rPr lang="tr-TR" dirty="0" smtClean="0"/>
                        <a:t>Bismuth ve ark.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16 (53/330)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40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2152">
                <a:tc>
                  <a:txBody>
                    <a:bodyPr/>
                    <a:lstStyle/>
                    <a:p>
                      <a:r>
                        <a:rPr lang="tr-TR" dirty="0" smtClean="0"/>
                        <a:t>Miyanari ve  ark.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25 (16/64)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56.1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35.1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2152">
                <a:tc>
                  <a:txBody>
                    <a:bodyPr/>
                    <a:lstStyle/>
                    <a:p>
                      <a:r>
                        <a:rPr lang="tr-TR" dirty="0" smtClean="0"/>
                        <a:t>Allen ve ark.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39 (9/23)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2152">
                <a:tc>
                  <a:txBody>
                    <a:bodyPr/>
                    <a:lstStyle/>
                    <a:p>
                      <a:r>
                        <a:rPr lang="tr-TR" dirty="0" smtClean="0"/>
                        <a:t>Adam ve ark.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 (138/1104)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26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5800" y="304800"/>
            <a:ext cx="29718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Rektal lezyon - biyopsi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0" y="990600"/>
            <a:ext cx="2819400" cy="1066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Klinik evreleme – </a:t>
            </a:r>
            <a:r>
              <a:rPr lang="tr-TR" dirty="0" err="1"/>
              <a:t>Toraks</a:t>
            </a:r>
            <a:r>
              <a:rPr lang="tr-TR" dirty="0"/>
              <a:t>, batın, pelvis BT, CEA, </a:t>
            </a:r>
            <a:r>
              <a:rPr lang="tr-TR" dirty="0" err="1"/>
              <a:t>pelvik</a:t>
            </a:r>
            <a:r>
              <a:rPr lang="tr-TR" dirty="0"/>
              <a:t> MR, </a:t>
            </a:r>
            <a:r>
              <a:rPr lang="tr-TR" dirty="0" err="1"/>
              <a:t>kolonoskopi</a:t>
            </a:r>
            <a:endParaRPr lang="tr-TR" dirty="0"/>
          </a:p>
        </p:txBody>
      </p:sp>
      <p:sp>
        <p:nvSpPr>
          <p:cNvPr id="4" name="Rounded Rectangle 3"/>
          <p:cNvSpPr/>
          <p:nvPr/>
        </p:nvSpPr>
        <p:spPr>
          <a:xfrm>
            <a:off x="2057400" y="2438400"/>
            <a:ext cx="16002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Evre 1</a:t>
            </a:r>
          </a:p>
          <a:p>
            <a:pPr algn="ctr"/>
            <a:r>
              <a:rPr lang="tr-TR" dirty="0" err="1"/>
              <a:t>Tis</a:t>
            </a:r>
            <a:r>
              <a:rPr lang="tr-TR" dirty="0"/>
              <a:t> veya düşük risk T</a:t>
            </a:r>
            <a:r>
              <a:rPr lang="tr-TR" baseline="-25000" dirty="0"/>
              <a:t>1</a:t>
            </a:r>
            <a:r>
              <a:rPr lang="tr-TR" dirty="0"/>
              <a:t> ve T</a:t>
            </a:r>
            <a:r>
              <a:rPr lang="tr-TR" baseline="-25000" dirty="0"/>
              <a:t>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114800" y="2438400"/>
            <a:ext cx="16002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Evre 2</a:t>
            </a:r>
          </a:p>
          <a:p>
            <a:pPr algn="ctr"/>
            <a:r>
              <a:rPr lang="tr-TR" dirty="0"/>
              <a:t> T</a:t>
            </a:r>
            <a:r>
              <a:rPr lang="tr-TR" baseline="-25000" dirty="0"/>
              <a:t>3</a:t>
            </a:r>
            <a:r>
              <a:rPr lang="tr-TR" dirty="0"/>
              <a:t> veya T</a:t>
            </a:r>
            <a:r>
              <a:rPr lang="tr-TR" baseline="-25000" dirty="0"/>
              <a:t>4,</a:t>
            </a:r>
            <a:r>
              <a:rPr lang="tr-TR" dirty="0"/>
              <a:t> N0 lezyon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77000" y="2438400"/>
            <a:ext cx="16002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Evre 3</a:t>
            </a:r>
          </a:p>
          <a:p>
            <a:pPr algn="ctr"/>
            <a:r>
              <a:rPr lang="tr-TR" dirty="0"/>
              <a:t>T</a:t>
            </a:r>
            <a:r>
              <a:rPr lang="tr-TR" baseline="-25000" dirty="0"/>
              <a:t>3</a:t>
            </a:r>
            <a:r>
              <a:rPr lang="tr-TR" dirty="0"/>
              <a:t> T</a:t>
            </a:r>
            <a:r>
              <a:rPr lang="tr-TR" baseline="-25000" dirty="0"/>
              <a:t>4</a:t>
            </a:r>
            <a:r>
              <a:rPr lang="tr-TR" dirty="0"/>
              <a:t> veya Node  +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86800" y="2438400"/>
            <a:ext cx="16002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Evre 4</a:t>
            </a:r>
          </a:p>
          <a:p>
            <a:pPr algn="ctr"/>
            <a:r>
              <a:rPr lang="tr-TR" dirty="0" err="1"/>
              <a:t>Metastatik</a:t>
            </a:r>
            <a:r>
              <a:rPr lang="tr-TR" dirty="0"/>
              <a:t> hastalık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90500" y="3848100"/>
            <a:ext cx="1676400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Radikal rezeksiyon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962400" y="3657600"/>
            <a:ext cx="19812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/>
              <a:t>Neoadjuvan</a:t>
            </a:r>
            <a:r>
              <a:rPr lang="tr-TR" dirty="0"/>
              <a:t> </a:t>
            </a:r>
            <a:r>
              <a:rPr lang="tr-TR" dirty="0" err="1"/>
              <a:t>kemoradyasyon</a:t>
            </a:r>
            <a:endParaRPr lang="tr-TR" dirty="0"/>
          </a:p>
          <a:p>
            <a:pPr algn="ctr"/>
            <a:r>
              <a:rPr lang="tr-TR" dirty="0"/>
              <a:t>TME ile APR veya LAR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48400" y="3581400"/>
            <a:ext cx="2133600" cy="1371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Neoadj. kontinü 5FU infüzyonu ile </a:t>
            </a:r>
            <a:r>
              <a:rPr lang="tr-TR" dirty="0" err="1"/>
              <a:t>pelvik</a:t>
            </a:r>
            <a:r>
              <a:rPr lang="tr-TR" dirty="0"/>
              <a:t> RT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534400" y="3657600"/>
            <a:ext cx="19812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Palyatif KT ve palyatif RT (Selektif metastazektomi)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-5334" y="5219700"/>
            <a:ext cx="22860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CEA, FM, endoskopi ve görüntüleme ile takip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553200" y="5257800"/>
            <a:ext cx="25146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Cerrahi (TME ile APR veya LAR veya koloanal anastomoz)</a:t>
            </a:r>
          </a:p>
        </p:txBody>
      </p:sp>
      <p:cxnSp>
        <p:nvCxnSpPr>
          <p:cNvPr id="15" name="Elbow Connector 14"/>
          <p:cNvCxnSpPr>
            <a:stCxn id="2" idx="2"/>
            <a:endCxn id="3" idx="0"/>
          </p:cNvCxnSpPr>
          <p:nvPr/>
        </p:nvCxnSpPr>
        <p:spPr>
          <a:xfrm rot="5400000">
            <a:off x="5867400" y="876300"/>
            <a:ext cx="228600" cy="1588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stCxn id="3" idx="2"/>
            <a:endCxn id="4" idx="0"/>
          </p:cNvCxnSpPr>
          <p:nvPr/>
        </p:nvCxnSpPr>
        <p:spPr>
          <a:xfrm rot="5400000">
            <a:off x="4229100" y="685800"/>
            <a:ext cx="381000" cy="3124200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3" idx="2"/>
            <a:endCxn id="5" idx="0"/>
          </p:cNvCxnSpPr>
          <p:nvPr/>
        </p:nvCxnSpPr>
        <p:spPr>
          <a:xfrm rot="5400000">
            <a:off x="5257800" y="1714500"/>
            <a:ext cx="381000" cy="1066800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/>
          <p:cNvCxnSpPr>
            <a:stCxn id="3" idx="2"/>
            <a:endCxn id="6" idx="0"/>
          </p:cNvCxnSpPr>
          <p:nvPr/>
        </p:nvCxnSpPr>
        <p:spPr>
          <a:xfrm rot="16200000" flipH="1">
            <a:off x="6438900" y="1600200"/>
            <a:ext cx="381000" cy="1295400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/>
          <p:cNvCxnSpPr>
            <a:stCxn id="3" idx="2"/>
            <a:endCxn id="7" idx="0"/>
          </p:cNvCxnSpPr>
          <p:nvPr/>
        </p:nvCxnSpPr>
        <p:spPr>
          <a:xfrm rot="16200000" flipH="1">
            <a:off x="7543800" y="495300"/>
            <a:ext cx="381000" cy="3505200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>
            <a:stCxn id="4" idx="2"/>
            <a:endCxn id="8" idx="0"/>
          </p:cNvCxnSpPr>
          <p:nvPr/>
        </p:nvCxnSpPr>
        <p:spPr>
          <a:xfrm rot="5400000">
            <a:off x="1619250" y="2609850"/>
            <a:ext cx="647700" cy="1828800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>
            <a:stCxn id="8" idx="2"/>
            <a:endCxn id="12" idx="0"/>
          </p:cNvCxnSpPr>
          <p:nvPr/>
        </p:nvCxnSpPr>
        <p:spPr>
          <a:xfrm rot="16200000" flipH="1">
            <a:off x="873633" y="4955667"/>
            <a:ext cx="419100" cy="108966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10" idx="2"/>
            <a:endCxn id="13" idx="0"/>
          </p:cNvCxnSpPr>
          <p:nvPr/>
        </p:nvCxnSpPr>
        <p:spPr>
          <a:xfrm rot="16200000" flipH="1">
            <a:off x="7410450" y="4857750"/>
            <a:ext cx="304800" cy="495300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>
            <a:stCxn id="5" idx="2"/>
          </p:cNvCxnSpPr>
          <p:nvPr/>
        </p:nvCxnSpPr>
        <p:spPr>
          <a:xfrm rot="16200000" flipH="1">
            <a:off x="4514850" y="3600450"/>
            <a:ext cx="838200" cy="38100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6" idx="2"/>
          </p:cNvCxnSpPr>
          <p:nvPr/>
        </p:nvCxnSpPr>
        <p:spPr>
          <a:xfrm rot="16200000" flipH="1">
            <a:off x="6877050" y="3600450"/>
            <a:ext cx="838200" cy="38100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Elbow Connector 47"/>
          <p:cNvCxnSpPr>
            <a:stCxn id="7" idx="2"/>
            <a:endCxn id="11" idx="0"/>
          </p:cNvCxnSpPr>
          <p:nvPr/>
        </p:nvCxnSpPr>
        <p:spPr>
          <a:xfrm rot="16200000" flipH="1">
            <a:off x="9277350" y="3409950"/>
            <a:ext cx="457200" cy="38100"/>
          </a:xfrm>
          <a:prstGeom prst="bentConnector3">
            <a:avLst>
              <a:gd name="adj1" fmla="val 5000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7"/>
          <p:cNvSpPr/>
          <p:nvPr/>
        </p:nvSpPr>
        <p:spPr>
          <a:xfrm>
            <a:off x="2090166" y="3848099"/>
            <a:ext cx="1796034" cy="11048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Yüksek riskli hasta</a:t>
            </a:r>
          </a:p>
          <a:p>
            <a:pPr algn="ctr"/>
            <a:r>
              <a:rPr lang="tr-TR" dirty="0" err="1"/>
              <a:t>Transanal</a:t>
            </a:r>
            <a:r>
              <a:rPr lang="tr-TR" dirty="0"/>
              <a:t> eksizyon</a:t>
            </a:r>
          </a:p>
        </p:txBody>
      </p:sp>
      <p:cxnSp>
        <p:nvCxnSpPr>
          <p:cNvPr id="21" name="Dirsek Bağlayıcısı 20"/>
          <p:cNvCxnSpPr>
            <a:stCxn id="4" idx="2"/>
            <a:endCxn id="27" idx="0"/>
          </p:cNvCxnSpPr>
          <p:nvPr/>
        </p:nvCxnSpPr>
        <p:spPr>
          <a:xfrm rot="16200000" flipH="1">
            <a:off x="2598992" y="3458907"/>
            <a:ext cx="647699" cy="130683"/>
          </a:xfrm>
          <a:prstGeom prst="bentConnector3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7"/>
          <p:cNvSpPr/>
          <p:nvPr/>
        </p:nvSpPr>
        <p:spPr>
          <a:xfrm>
            <a:off x="2678050" y="5257800"/>
            <a:ext cx="181775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/>
              <a:t>Kemoradyasyon</a:t>
            </a:r>
            <a:endParaRPr lang="tr-TR" dirty="0"/>
          </a:p>
        </p:txBody>
      </p:sp>
      <p:cxnSp>
        <p:nvCxnSpPr>
          <p:cNvPr id="36" name="Dirsek Bağlayıcısı 35"/>
          <p:cNvCxnSpPr>
            <a:stCxn id="27" idx="2"/>
            <a:endCxn id="39" idx="0"/>
          </p:cNvCxnSpPr>
          <p:nvPr/>
        </p:nvCxnSpPr>
        <p:spPr>
          <a:xfrm rot="16200000" flipH="1">
            <a:off x="3135153" y="4806028"/>
            <a:ext cx="304802" cy="598742"/>
          </a:xfrm>
          <a:prstGeom prst="bentConnector3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25392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Postoperatif Takip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KRK nüksü ilk iki yılda sık olduğundan </a:t>
            </a:r>
          </a:p>
          <a:p>
            <a:r>
              <a:rPr lang="tr-TR" dirty="0" smtClean="0"/>
              <a:t>CEA 2-3 ayda bir bakılmalıdır</a:t>
            </a:r>
          </a:p>
          <a:p>
            <a:r>
              <a:rPr lang="tr-TR" dirty="0" smtClean="0"/>
              <a:t>CEA yükselirse BT çekilmelidir</a:t>
            </a:r>
          </a:p>
          <a:p>
            <a:r>
              <a:rPr lang="tr-TR" dirty="0" smtClean="0"/>
              <a:t>HNPCC sendronlu veya T3 N+ hastalara daha yoğun takip yapılmalıdır</a:t>
            </a:r>
          </a:p>
          <a:p>
            <a:r>
              <a:rPr lang="tr-TR" dirty="0" smtClean="0"/>
              <a:t>Yoğun takip programlarının sağkalıma katkısı kanıtlanmamıştır</a:t>
            </a:r>
          </a:p>
          <a:p>
            <a:r>
              <a:rPr lang="tr-TR" dirty="0" smtClean="0"/>
              <a:t>Kişiye göre risk-fayda analizi yapılmalıdır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27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905001" y="457198"/>
          <a:ext cx="8534399" cy="6019801"/>
        </p:xfrm>
        <a:graphic>
          <a:graphicData uri="http://schemas.openxmlformats.org/drawingml/2006/table">
            <a:tbl>
              <a:tblPr/>
              <a:tblGrid>
                <a:gridCol w="1192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3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94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99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30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049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623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Süre (aylar)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Klinik muayene + CEA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Akciğer grafisi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Kolonoskopi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Abdominal US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Abdominopelvik </a:t>
                      </a: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BT (rektum kanserinde)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42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48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41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2000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368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04999" y="381000"/>
          <a:ext cx="8305800" cy="6096000"/>
        </p:xfrm>
        <a:graphic>
          <a:graphicData uri="http://schemas.openxmlformats.org/drawingml/2006/table">
            <a:tbl>
              <a:tblPr/>
              <a:tblGrid>
                <a:gridCol w="1260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09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08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08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80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80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865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Meta-analiz (yıl)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Yayın sayısı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Çalışmalardaki toplam hasta sayısı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Ortalama 5 yıllık mortalite oranları (%)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5 yıllık mortaliteye etkisi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600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Kontrol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Yoğun takip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Kontrol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Yoğun takip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tr-TR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Figueredo (2003)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821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858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39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Bağıl risk 0.80 (p=0.002)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Renehan (2002)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676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666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37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Bağıl risk 0.75 (p&lt;0.05)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Jeffery (2002)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351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354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34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Odds oranı 0.73 (p&lt;0.05)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Rosen (1998)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1042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963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52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Bağıl oran 1.29 (p=0.0001)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Tjandra (2007)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1449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1474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800" dirty="0">
                          <a:latin typeface="Times New Roman"/>
                          <a:ea typeface="Times New Roman"/>
                          <a:cs typeface="Times New Roman"/>
                        </a:rPr>
                        <a:t>Odds oranı 0.74 (p=0.01)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667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DİĞER NEOPLAZMLAR </a:t>
            </a:r>
            <a:br>
              <a:rPr lang="tr-TR" dirty="0"/>
            </a:br>
            <a:r>
              <a:rPr lang="tr-TR" dirty="0"/>
              <a:t>Nadir </a:t>
            </a:r>
            <a:r>
              <a:rPr lang="tr-TR" dirty="0" err="1"/>
              <a:t>Kolorektal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b="1" dirty="0" err="1"/>
              <a:t>Gastroenteropankreatik</a:t>
            </a:r>
            <a:r>
              <a:rPr lang="tr-TR" b="1" dirty="0"/>
              <a:t> </a:t>
            </a:r>
            <a:r>
              <a:rPr lang="tr-TR" b="1" dirty="0" err="1"/>
              <a:t>Nöroendokrin</a:t>
            </a:r>
            <a:r>
              <a:rPr lang="tr-TR" b="1" dirty="0"/>
              <a:t> Tümörler (GEP-</a:t>
            </a:r>
            <a:r>
              <a:rPr lang="tr-TR" b="1" dirty="0" err="1"/>
              <a:t>NETler</a:t>
            </a:r>
            <a:r>
              <a:rPr lang="tr-TR" b="1" dirty="0"/>
              <a:t> veya </a:t>
            </a:r>
            <a:r>
              <a:rPr lang="tr-TR" b="1" dirty="0" err="1"/>
              <a:t>Karsinoid</a:t>
            </a:r>
            <a:r>
              <a:rPr lang="tr-TR" b="1" dirty="0"/>
              <a:t>)</a:t>
            </a:r>
          </a:p>
          <a:p>
            <a:r>
              <a:rPr lang="tr-TR" dirty="0"/>
              <a:t>GİS </a:t>
            </a:r>
            <a:r>
              <a:rPr lang="tr-TR" dirty="0" err="1"/>
              <a:t>NET'in</a:t>
            </a:r>
            <a:r>
              <a:rPr lang="tr-TR" dirty="0"/>
              <a:t>% 25'i rektumda bulunur</a:t>
            </a:r>
          </a:p>
          <a:p>
            <a:r>
              <a:rPr lang="tr-TR" dirty="0"/>
              <a:t>İyi </a:t>
            </a:r>
            <a:r>
              <a:rPr lang="tr-TR" dirty="0" err="1"/>
              <a:t>diferansiye</a:t>
            </a:r>
            <a:r>
              <a:rPr lang="tr-TR" dirty="0"/>
              <a:t> NET (&lt;1cm) nodüller, % 80'in üzerinde </a:t>
            </a:r>
            <a:r>
              <a:rPr lang="tr-TR" dirty="0" err="1"/>
              <a:t>sağkalım</a:t>
            </a:r>
            <a:r>
              <a:rPr lang="tr-TR" dirty="0"/>
              <a:t>, lokal </a:t>
            </a:r>
            <a:r>
              <a:rPr lang="tr-TR" dirty="0" err="1"/>
              <a:t>eksizyon</a:t>
            </a:r>
            <a:r>
              <a:rPr lang="tr-TR" dirty="0"/>
              <a:t> yeterli</a:t>
            </a:r>
          </a:p>
          <a:p>
            <a:r>
              <a:rPr lang="tr-TR" dirty="0"/>
              <a:t>˃2cm çapında - % 60 uzak metastaz, organ rezeksiyonu + </a:t>
            </a:r>
            <a:r>
              <a:rPr lang="tr-TR" dirty="0" err="1"/>
              <a:t>lenfadenektomi</a:t>
            </a:r>
            <a:endParaRPr lang="tr-TR" dirty="0"/>
          </a:p>
          <a:p>
            <a:r>
              <a:rPr lang="tr-TR" dirty="0" err="1"/>
              <a:t>Proksimal</a:t>
            </a:r>
            <a:r>
              <a:rPr lang="tr-TR" dirty="0"/>
              <a:t> kolondaki büyük tümörler, </a:t>
            </a:r>
            <a:r>
              <a:rPr lang="tr-TR" dirty="0" err="1"/>
              <a:t>metastatik</a:t>
            </a:r>
            <a:r>
              <a:rPr lang="tr-TR" dirty="0"/>
              <a:t> olsa da radikal olarak </a:t>
            </a:r>
            <a:r>
              <a:rPr lang="tr-TR" dirty="0" err="1"/>
              <a:t>rezeke</a:t>
            </a:r>
            <a:r>
              <a:rPr lang="tr-TR" dirty="0"/>
              <a:t> edilmelidir, oldukça uzun </a:t>
            </a:r>
            <a:r>
              <a:rPr lang="tr-TR" dirty="0" err="1"/>
              <a:t>sağkalım</a:t>
            </a:r>
            <a:r>
              <a:rPr lang="tr-TR" dirty="0"/>
              <a:t> beklenir</a:t>
            </a:r>
          </a:p>
          <a:p>
            <a:r>
              <a:rPr lang="tr-TR" dirty="0"/>
              <a:t>Serum </a:t>
            </a:r>
            <a:r>
              <a:rPr lang="tr-TR" dirty="0" err="1"/>
              <a:t>Kromogranin</a:t>
            </a:r>
            <a:r>
              <a:rPr lang="tr-TR" dirty="0"/>
              <a:t>-A ölçümü yapılır</a:t>
            </a:r>
          </a:p>
          <a:p>
            <a:r>
              <a:rPr lang="tr-TR" dirty="0" err="1"/>
              <a:t>Karsinoid</a:t>
            </a:r>
            <a:r>
              <a:rPr lang="tr-TR" dirty="0"/>
              <a:t> sendromun belirtileri, </a:t>
            </a:r>
            <a:r>
              <a:rPr lang="tr-TR" dirty="0" err="1"/>
              <a:t>somatostatin</a:t>
            </a:r>
            <a:r>
              <a:rPr lang="tr-TR" dirty="0"/>
              <a:t> analogları (</a:t>
            </a:r>
            <a:r>
              <a:rPr lang="tr-TR" dirty="0" err="1"/>
              <a:t>oktreotid</a:t>
            </a:r>
            <a:r>
              <a:rPr lang="tr-TR" dirty="0"/>
              <a:t>) ve/veya interferon-</a:t>
            </a:r>
            <a:r>
              <a:rPr lang="el-GR" dirty="0"/>
              <a:t>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762507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194437"/>
            <a:ext cx="10515600" cy="415163"/>
          </a:xfrm>
        </p:spPr>
        <p:txBody>
          <a:bodyPr>
            <a:normAutofit fontScale="90000"/>
          </a:bodyPr>
          <a:lstStyle/>
          <a:p>
            <a:r>
              <a:rPr lang="tr-TR" b="1" dirty="0" err="1"/>
              <a:t>Appendiks’in</a:t>
            </a:r>
            <a:r>
              <a:rPr lang="tr-TR" b="1" dirty="0"/>
              <a:t> </a:t>
            </a:r>
            <a:r>
              <a:rPr lang="tr-TR" b="1" dirty="0" err="1"/>
              <a:t>Müsinöz</a:t>
            </a:r>
            <a:r>
              <a:rPr lang="tr-TR" b="1" dirty="0"/>
              <a:t> </a:t>
            </a:r>
            <a:r>
              <a:rPr lang="tr-TR" b="1" dirty="0" err="1"/>
              <a:t>Neoplazileri</a:t>
            </a:r>
            <a:endParaRPr lang="tr-TR" b="1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351453"/>
              </p:ext>
            </p:extLst>
          </p:nvPr>
        </p:nvGraphicFramePr>
        <p:xfrm>
          <a:off x="0" y="780288"/>
          <a:ext cx="12192000" cy="622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78495212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722763328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555026644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8665150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dirty="0"/>
                        <a:t>Lezyon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Tanıda </a:t>
                      </a:r>
                      <a:r>
                        <a:rPr lang="tr-TR" dirty="0" err="1"/>
                        <a:t>Peritoneal</a:t>
                      </a:r>
                      <a:r>
                        <a:rPr lang="tr-TR" dirty="0"/>
                        <a:t> Hastalık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err="1"/>
                        <a:t>Prognoz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Tedavi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666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/>
                        <a:t>Low-grade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appendiks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müsinöz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neoplazisi</a:t>
                      </a:r>
                      <a:r>
                        <a:rPr lang="tr-TR" dirty="0"/>
                        <a:t> (LAMN)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err="1"/>
                        <a:t>Appendiksle</a:t>
                      </a:r>
                      <a:r>
                        <a:rPr lang="tr-TR" dirty="0"/>
                        <a:t> sınırlı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Mükemmel – </a:t>
                      </a:r>
                      <a:r>
                        <a:rPr lang="tr-TR" dirty="0" err="1"/>
                        <a:t>küratif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Negatif sınırlı </a:t>
                      </a:r>
                      <a:r>
                        <a:rPr lang="tr-TR" dirty="0" err="1"/>
                        <a:t>apendektomi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69508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/>
                        <a:t>LAMN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Peri-</a:t>
                      </a:r>
                      <a:r>
                        <a:rPr lang="tr-TR" dirty="0" err="1"/>
                        <a:t>apendiseal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aselüler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müsin</a:t>
                      </a:r>
                      <a:r>
                        <a:rPr lang="tr-TR" dirty="0"/>
                        <a:t> birikintileri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Mükemmel – düşük </a:t>
                      </a:r>
                      <a:r>
                        <a:rPr lang="tr-TR" dirty="0" err="1"/>
                        <a:t>rekürrens</a:t>
                      </a:r>
                      <a:r>
                        <a:rPr lang="tr-TR" dirty="0"/>
                        <a:t> riski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/>
                        <a:t>Negatif sınırlı </a:t>
                      </a:r>
                      <a:r>
                        <a:rPr lang="tr-TR" dirty="0" err="1"/>
                        <a:t>apendektomi</a:t>
                      </a:r>
                      <a:r>
                        <a:rPr lang="tr-TR" dirty="0"/>
                        <a:t>, </a:t>
                      </a:r>
                      <a:r>
                        <a:rPr lang="tr-TR" dirty="0" err="1"/>
                        <a:t>aselüller</a:t>
                      </a:r>
                      <a:r>
                        <a:rPr lang="tr-TR" baseline="0" dirty="0"/>
                        <a:t> </a:t>
                      </a:r>
                      <a:r>
                        <a:rPr lang="tr-TR" baseline="0" dirty="0" err="1"/>
                        <a:t>müsin</a:t>
                      </a:r>
                      <a:r>
                        <a:rPr lang="tr-TR" baseline="0" dirty="0"/>
                        <a:t> </a:t>
                      </a:r>
                      <a:r>
                        <a:rPr lang="tr-TR" baseline="0" dirty="0" err="1"/>
                        <a:t>rezeksionu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20648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/>
                        <a:t>LAMN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Peri-</a:t>
                      </a:r>
                      <a:r>
                        <a:rPr lang="tr-TR" dirty="0" err="1"/>
                        <a:t>apendiseal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epitelyal</a:t>
                      </a:r>
                      <a:r>
                        <a:rPr lang="tr-TR" dirty="0"/>
                        <a:t> hücreler duvarın dışına taşan veya komşu organa giren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Mükemmel – </a:t>
                      </a:r>
                      <a:r>
                        <a:rPr lang="tr-TR" dirty="0" err="1"/>
                        <a:t>rekürrens</a:t>
                      </a:r>
                      <a:r>
                        <a:rPr lang="tr-TR" dirty="0"/>
                        <a:t> riski yüksek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/>
                        <a:t>Negatif sınırlı </a:t>
                      </a:r>
                      <a:r>
                        <a:rPr lang="tr-TR" dirty="0" err="1"/>
                        <a:t>apendektomi</a:t>
                      </a:r>
                      <a:endParaRPr lang="tr-TR" dirty="0"/>
                    </a:p>
                    <a:p>
                      <a:r>
                        <a:rPr lang="tr-TR" dirty="0"/>
                        <a:t>Second </a:t>
                      </a:r>
                      <a:r>
                        <a:rPr lang="tr-TR" dirty="0" err="1"/>
                        <a:t>look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laparoskopi</a:t>
                      </a:r>
                      <a:r>
                        <a:rPr lang="tr-TR" dirty="0"/>
                        <a:t> ile periton takibi</a:t>
                      </a:r>
                      <a:r>
                        <a:rPr lang="tr-TR" baseline="0" dirty="0"/>
                        <a:t> veya</a:t>
                      </a:r>
                      <a:r>
                        <a:rPr lang="tr-TR" dirty="0"/>
                        <a:t> HİPEK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2711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/>
                        <a:t>LAMN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Uzak </a:t>
                      </a:r>
                      <a:r>
                        <a:rPr lang="tr-TR" dirty="0" err="1"/>
                        <a:t>epitelyal</a:t>
                      </a:r>
                      <a:r>
                        <a:rPr lang="tr-TR" dirty="0"/>
                        <a:t> hücreler veya </a:t>
                      </a:r>
                      <a:r>
                        <a:rPr lang="tr-TR" dirty="0" err="1"/>
                        <a:t>aselüler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müsin</a:t>
                      </a:r>
                      <a:endParaRPr lang="tr-TR" dirty="0"/>
                    </a:p>
                    <a:p>
                      <a:r>
                        <a:rPr lang="tr-TR" dirty="0"/>
                        <a:t>Düşük </a:t>
                      </a:r>
                      <a:r>
                        <a:rPr lang="tr-TR" dirty="0" err="1"/>
                        <a:t>gradlı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müsinöz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karsinoma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peritonei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Mükemmel – yüksek </a:t>
                      </a:r>
                      <a:r>
                        <a:rPr lang="tr-TR" dirty="0" err="1"/>
                        <a:t>rekürrens</a:t>
                      </a:r>
                      <a:r>
                        <a:rPr lang="tr-TR" dirty="0"/>
                        <a:t> riski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/>
                        <a:t>Negatif sınırlı </a:t>
                      </a:r>
                      <a:r>
                        <a:rPr lang="tr-TR" dirty="0" err="1"/>
                        <a:t>apendektomi</a:t>
                      </a:r>
                      <a:endParaRPr lang="tr-TR" dirty="0"/>
                    </a:p>
                    <a:p>
                      <a:r>
                        <a:rPr lang="tr-TR" dirty="0" err="1"/>
                        <a:t>Omentektomi</a:t>
                      </a:r>
                      <a:r>
                        <a:rPr lang="tr-TR" dirty="0"/>
                        <a:t>, HİPEK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134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/>
                        <a:t>Yüksek </a:t>
                      </a:r>
                      <a:r>
                        <a:rPr lang="tr-TR" dirty="0" err="1"/>
                        <a:t>gradlı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apendiseal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müsinöz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neoplazi</a:t>
                      </a:r>
                      <a:r>
                        <a:rPr lang="tr-TR" dirty="0"/>
                        <a:t> (HAMN-nadir)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tr-TR" dirty="0"/>
                        <a:t>Tedavi yukarıdaki LAMN gibi fakat hafifçe daha kötü </a:t>
                      </a:r>
                      <a:r>
                        <a:rPr lang="tr-TR" dirty="0" err="1"/>
                        <a:t>prognoz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0127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/>
                        <a:t>Müsinöz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adenokarsinom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err="1"/>
                        <a:t>Appendiksle</a:t>
                      </a:r>
                      <a:r>
                        <a:rPr lang="tr-TR" dirty="0"/>
                        <a:t> sınırlı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Çok iyi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Sağ </a:t>
                      </a:r>
                      <a:r>
                        <a:rPr lang="tr-TR" dirty="0" err="1"/>
                        <a:t>hemikolektomi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45219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/>
                        <a:t>Müsinöz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adenokarsinom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Peritona yayılma</a:t>
                      </a:r>
                    </a:p>
                    <a:p>
                      <a:r>
                        <a:rPr lang="tr-TR" dirty="0"/>
                        <a:t>Yüksek </a:t>
                      </a:r>
                      <a:r>
                        <a:rPr lang="tr-TR" dirty="0" err="1"/>
                        <a:t>gradlı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müsinöz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karsinoma</a:t>
                      </a:r>
                      <a:r>
                        <a:rPr lang="tr-TR" dirty="0"/>
                        <a:t> </a:t>
                      </a:r>
                      <a:r>
                        <a:rPr lang="tr-TR" dirty="0" err="1"/>
                        <a:t>peritonei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İyi </a:t>
                      </a:r>
                      <a:r>
                        <a:rPr lang="tr-TR" dirty="0" err="1"/>
                        <a:t>diferansiye</a:t>
                      </a:r>
                      <a:r>
                        <a:rPr lang="tr-TR" dirty="0"/>
                        <a:t> – Çok iyi</a:t>
                      </a:r>
                    </a:p>
                    <a:p>
                      <a:r>
                        <a:rPr lang="tr-TR" dirty="0"/>
                        <a:t>Orta </a:t>
                      </a:r>
                      <a:r>
                        <a:rPr lang="tr-TR" dirty="0" err="1"/>
                        <a:t>diferansiye</a:t>
                      </a:r>
                      <a:r>
                        <a:rPr lang="tr-TR" dirty="0"/>
                        <a:t> – iyi</a:t>
                      </a:r>
                    </a:p>
                    <a:p>
                      <a:r>
                        <a:rPr lang="tr-TR" dirty="0"/>
                        <a:t>Kötü </a:t>
                      </a:r>
                      <a:r>
                        <a:rPr lang="tr-TR" dirty="0" err="1"/>
                        <a:t>diferansiye</a:t>
                      </a:r>
                      <a:r>
                        <a:rPr lang="tr-TR" dirty="0"/>
                        <a:t>/taşlı yüzük hücreli: %10-20 10 yıl </a:t>
                      </a:r>
                      <a:r>
                        <a:rPr lang="tr-TR" dirty="0" err="1"/>
                        <a:t>sağkalım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err="1"/>
                        <a:t>Sitoredüktif</a:t>
                      </a:r>
                      <a:r>
                        <a:rPr lang="tr-TR" dirty="0"/>
                        <a:t> cerrahi </a:t>
                      </a:r>
                      <a:r>
                        <a:rPr lang="tr-TR"/>
                        <a:t>ve HİPEK, yüksek </a:t>
                      </a:r>
                      <a:r>
                        <a:rPr lang="tr-TR" dirty="0" err="1"/>
                        <a:t>grade’li</a:t>
                      </a:r>
                      <a:r>
                        <a:rPr lang="tr-TR" dirty="0"/>
                        <a:t> histolojide sistemik kemoterapi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69613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45299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736" y="3096768"/>
            <a:ext cx="2758237" cy="3761232"/>
          </a:xfrm>
          <a:prstGeom prst="rect">
            <a:avLst/>
          </a:prstGeom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DİĞER NEOPLAZMLAR </a:t>
            </a:r>
            <a:br>
              <a:rPr lang="tr-TR" dirty="0"/>
            </a:br>
            <a:r>
              <a:rPr lang="tr-TR" dirty="0"/>
              <a:t>Nadir </a:t>
            </a:r>
            <a:r>
              <a:rPr lang="tr-TR" dirty="0" err="1"/>
              <a:t>Kolorektal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 err="1"/>
              <a:t>Miks</a:t>
            </a:r>
            <a:r>
              <a:rPr lang="tr-TR" b="1" dirty="0"/>
              <a:t> </a:t>
            </a:r>
            <a:r>
              <a:rPr lang="tr-TR" b="1" dirty="0" err="1"/>
              <a:t>Adenoneuroendokrin</a:t>
            </a:r>
            <a:r>
              <a:rPr lang="tr-TR" b="1" dirty="0"/>
              <a:t> </a:t>
            </a:r>
            <a:r>
              <a:rPr lang="tr-TR" b="1" dirty="0" err="1"/>
              <a:t>Karsinomlar</a:t>
            </a:r>
            <a:endParaRPr lang="tr-TR" b="1" dirty="0"/>
          </a:p>
          <a:p>
            <a:r>
              <a:rPr lang="tr-TR" b="1" dirty="0"/>
              <a:t>Lipomlar</a:t>
            </a:r>
          </a:p>
          <a:p>
            <a:r>
              <a:rPr lang="tr-TR" b="1" dirty="0" err="1"/>
              <a:t>Lenfoma</a:t>
            </a:r>
            <a:endParaRPr lang="tr-TR" b="1" dirty="0"/>
          </a:p>
          <a:p>
            <a:r>
              <a:rPr lang="tr-TR" b="1" dirty="0" err="1"/>
              <a:t>Leiomyoma</a:t>
            </a:r>
            <a:r>
              <a:rPr lang="tr-TR" b="1" dirty="0"/>
              <a:t> ve </a:t>
            </a:r>
            <a:r>
              <a:rPr lang="tr-TR" b="1" dirty="0" err="1"/>
              <a:t>Leiomyosarkom</a:t>
            </a:r>
            <a:endParaRPr lang="tr-TR" b="1" dirty="0"/>
          </a:p>
          <a:p>
            <a:r>
              <a:rPr lang="tr-TR" b="1" dirty="0" err="1"/>
              <a:t>Gastrointestinal</a:t>
            </a:r>
            <a:r>
              <a:rPr lang="tr-TR" b="1" dirty="0"/>
              <a:t> </a:t>
            </a:r>
            <a:r>
              <a:rPr lang="tr-TR" b="1" dirty="0" err="1"/>
              <a:t>Stromal</a:t>
            </a:r>
            <a:r>
              <a:rPr lang="tr-TR" b="1" dirty="0"/>
              <a:t> Tümör (GIST), </a:t>
            </a:r>
            <a:r>
              <a:rPr lang="tr-TR" sz="2000" dirty="0" err="1"/>
              <a:t>interstisyel</a:t>
            </a:r>
            <a:r>
              <a:rPr lang="tr-TR" sz="2000" dirty="0"/>
              <a:t> </a:t>
            </a:r>
            <a:r>
              <a:rPr lang="tr-TR" sz="2000" dirty="0" err="1"/>
              <a:t>Cajal</a:t>
            </a:r>
            <a:r>
              <a:rPr lang="tr-TR" sz="2000" dirty="0"/>
              <a:t> hücrelerinden</a:t>
            </a:r>
          </a:p>
        </p:txBody>
      </p:sp>
    </p:spTree>
    <p:extLst>
      <p:ext uri="{BB962C8B-B14F-4D97-AF65-F5344CB8AC3E}">
        <p14:creationId xmlns:p14="http://schemas.microsoft.com/office/powerpoint/2010/main" val="26149975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/>
              <a:t>Retrorektal</a:t>
            </a:r>
            <a:r>
              <a:rPr lang="tr-TR" dirty="0"/>
              <a:t> / </a:t>
            </a:r>
            <a:r>
              <a:rPr lang="tr-TR" dirty="0" err="1"/>
              <a:t>Presakral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err="1"/>
              <a:t>Multipl</a:t>
            </a:r>
            <a:r>
              <a:rPr lang="tr-TR" dirty="0"/>
              <a:t> </a:t>
            </a:r>
            <a:r>
              <a:rPr lang="tr-TR" dirty="0" err="1"/>
              <a:t>embriyonik</a:t>
            </a:r>
            <a:r>
              <a:rPr lang="tr-TR" dirty="0"/>
              <a:t> katman kalıntıları (</a:t>
            </a:r>
            <a:r>
              <a:rPr lang="tr-TR" dirty="0" err="1"/>
              <a:t>nöroektoderm</a:t>
            </a:r>
            <a:r>
              <a:rPr lang="tr-TR" dirty="0"/>
              <a:t>, </a:t>
            </a:r>
            <a:r>
              <a:rPr lang="tr-TR" dirty="0" err="1"/>
              <a:t>notokord</a:t>
            </a:r>
            <a:r>
              <a:rPr lang="tr-TR" dirty="0"/>
              <a:t> ve </a:t>
            </a:r>
            <a:r>
              <a:rPr lang="tr-TR" dirty="0" err="1"/>
              <a:t>hindgut</a:t>
            </a:r>
            <a:r>
              <a:rPr lang="tr-TR" dirty="0"/>
              <a:t>)</a:t>
            </a:r>
          </a:p>
          <a:p>
            <a:r>
              <a:rPr lang="tr-TR" dirty="0" err="1"/>
              <a:t>Konjenital</a:t>
            </a:r>
            <a:r>
              <a:rPr lang="tr-TR" dirty="0"/>
              <a:t> lezyonlar, </a:t>
            </a:r>
            <a:r>
              <a:rPr lang="tr-TR" dirty="0" err="1"/>
              <a:t>retrorektal</a:t>
            </a:r>
            <a:r>
              <a:rPr lang="tr-TR" dirty="0"/>
              <a:t> lezyonların üçte ikisi</a:t>
            </a:r>
          </a:p>
          <a:p>
            <a:pPr lvl="1"/>
            <a:r>
              <a:rPr lang="tr-TR" dirty="0"/>
              <a:t>Gelişimsel kistler, üç </a:t>
            </a:r>
            <a:r>
              <a:rPr lang="tr-TR" dirty="0" err="1"/>
              <a:t>germ</a:t>
            </a:r>
            <a:r>
              <a:rPr lang="tr-TR" dirty="0"/>
              <a:t> hücre katmanının hepsinden ortaya çıkabilir</a:t>
            </a:r>
          </a:p>
          <a:p>
            <a:pPr lvl="1"/>
            <a:r>
              <a:rPr lang="tr-TR" dirty="0" err="1"/>
              <a:t>Dermoid</a:t>
            </a:r>
            <a:r>
              <a:rPr lang="tr-TR" dirty="0"/>
              <a:t> ve </a:t>
            </a:r>
            <a:r>
              <a:rPr lang="tr-TR" dirty="0" err="1"/>
              <a:t>epidermoid</a:t>
            </a:r>
            <a:r>
              <a:rPr lang="tr-TR" dirty="0"/>
              <a:t> kistler - ektoderm</a:t>
            </a:r>
          </a:p>
          <a:p>
            <a:pPr lvl="1"/>
            <a:r>
              <a:rPr lang="tr-TR" dirty="0" err="1"/>
              <a:t>Enterojen</a:t>
            </a:r>
            <a:r>
              <a:rPr lang="tr-TR" dirty="0"/>
              <a:t> kistler - ilkel bağırsak</a:t>
            </a:r>
          </a:p>
          <a:p>
            <a:pPr lvl="1"/>
            <a:r>
              <a:rPr lang="tr-TR" dirty="0" err="1"/>
              <a:t>Anterior</a:t>
            </a:r>
            <a:r>
              <a:rPr lang="tr-TR" dirty="0"/>
              <a:t> </a:t>
            </a:r>
            <a:r>
              <a:rPr lang="tr-TR" dirty="0" err="1"/>
              <a:t>meningosel</a:t>
            </a:r>
            <a:r>
              <a:rPr lang="tr-TR" dirty="0"/>
              <a:t> ve </a:t>
            </a:r>
            <a:r>
              <a:rPr lang="tr-TR" dirty="0" err="1"/>
              <a:t>miyelomeningosel</a:t>
            </a:r>
            <a:r>
              <a:rPr lang="tr-TR" dirty="0"/>
              <a:t> - dural kese </a:t>
            </a:r>
            <a:r>
              <a:rPr lang="tr-TR" dirty="0" err="1"/>
              <a:t>herniasyonu</a:t>
            </a:r>
            <a:r>
              <a:rPr lang="tr-TR" dirty="0"/>
              <a:t>, "pala </a:t>
            </a:r>
            <a:r>
              <a:rPr lang="tr-TR" sz="2200" dirty="0"/>
              <a:t>‘</a:t>
            </a:r>
            <a:r>
              <a:rPr lang="tr-TR" sz="2200" dirty="0" err="1"/>
              <a:t>skimitar’</a:t>
            </a:r>
            <a:r>
              <a:rPr lang="tr-TR" dirty="0" err="1"/>
              <a:t>işareti</a:t>
            </a:r>
            <a:r>
              <a:rPr lang="tr-TR" dirty="0"/>
              <a:t>" </a:t>
            </a:r>
          </a:p>
        </p:txBody>
      </p:sp>
    </p:spTree>
    <p:extLst>
      <p:ext uri="{BB962C8B-B14F-4D97-AF65-F5344CB8AC3E}">
        <p14:creationId xmlns:p14="http://schemas.microsoft.com/office/powerpoint/2010/main" val="7287347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/>
              <a:t>Retrorektal</a:t>
            </a:r>
            <a:r>
              <a:rPr lang="tr-TR" dirty="0"/>
              <a:t> / </a:t>
            </a:r>
            <a:r>
              <a:rPr lang="tr-TR" dirty="0" err="1"/>
              <a:t>Presakral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dirty="0"/>
              <a:t>Solid lezyonlar</a:t>
            </a:r>
          </a:p>
          <a:p>
            <a:r>
              <a:rPr lang="tr-TR" b="1" dirty="0" err="1"/>
              <a:t>Teratomlar</a:t>
            </a:r>
            <a:endParaRPr lang="tr-TR" b="1" dirty="0"/>
          </a:p>
          <a:p>
            <a:r>
              <a:rPr lang="tr-TR" b="1" dirty="0" err="1"/>
              <a:t>Kordomalar</a:t>
            </a:r>
            <a:endParaRPr lang="tr-TR" b="1" dirty="0"/>
          </a:p>
          <a:p>
            <a:r>
              <a:rPr lang="tr-TR" b="1" dirty="0" err="1"/>
              <a:t>Nörojenik</a:t>
            </a:r>
            <a:r>
              <a:rPr lang="tr-TR" b="1" dirty="0"/>
              <a:t> tümörler </a:t>
            </a:r>
            <a:r>
              <a:rPr lang="tr-TR" dirty="0"/>
              <a:t>(</a:t>
            </a:r>
            <a:r>
              <a:rPr lang="tr-TR" dirty="0" err="1"/>
              <a:t>nörofibromlar</a:t>
            </a:r>
            <a:r>
              <a:rPr lang="tr-TR" dirty="0"/>
              <a:t> ve sarkomlar, </a:t>
            </a:r>
            <a:r>
              <a:rPr lang="tr-TR" dirty="0" err="1"/>
              <a:t>nörilemomlar</a:t>
            </a:r>
            <a:r>
              <a:rPr lang="tr-TR" dirty="0"/>
              <a:t>, </a:t>
            </a:r>
            <a:r>
              <a:rPr lang="tr-TR" dirty="0" err="1"/>
              <a:t>ependimomlar</a:t>
            </a:r>
            <a:r>
              <a:rPr lang="tr-TR" dirty="0"/>
              <a:t> ve </a:t>
            </a:r>
            <a:r>
              <a:rPr lang="tr-TR" dirty="0" err="1"/>
              <a:t>gangliyonöromlar</a:t>
            </a:r>
            <a:r>
              <a:rPr lang="tr-TR" dirty="0"/>
              <a:t>)</a:t>
            </a:r>
          </a:p>
          <a:p>
            <a:r>
              <a:rPr lang="tr-TR" b="1" dirty="0" err="1"/>
              <a:t>Osseöz</a:t>
            </a:r>
            <a:r>
              <a:rPr lang="tr-TR" b="1" dirty="0"/>
              <a:t> lezyonlar </a:t>
            </a:r>
            <a:r>
              <a:rPr lang="tr-TR" dirty="0"/>
              <a:t>(</a:t>
            </a:r>
            <a:r>
              <a:rPr lang="tr-TR" dirty="0" err="1"/>
              <a:t>osteomlar</a:t>
            </a:r>
            <a:r>
              <a:rPr lang="tr-TR" dirty="0"/>
              <a:t> ve kemik kistleri), neoplazmalar (</a:t>
            </a:r>
            <a:r>
              <a:rPr lang="tr-TR" dirty="0" err="1"/>
              <a:t>osteojenik</a:t>
            </a:r>
            <a:r>
              <a:rPr lang="tr-TR" dirty="0"/>
              <a:t> sarkom, </a:t>
            </a:r>
            <a:r>
              <a:rPr lang="tr-TR" dirty="0" err="1"/>
              <a:t>Ewing</a:t>
            </a:r>
            <a:r>
              <a:rPr lang="tr-TR" dirty="0"/>
              <a:t> tümörü, </a:t>
            </a:r>
            <a:r>
              <a:rPr lang="tr-TR" dirty="0" err="1"/>
              <a:t>kondromiksosarkom</a:t>
            </a:r>
            <a:r>
              <a:rPr lang="tr-TR" dirty="0"/>
              <a:t> ve dev hücreli tümörler)</a:t>
            </a:r>
          </a:p>
          <a:p>
            <a:endParaRPr lang="tr-TR" dirty="0"/>
          </a:p>
          <a:p>
            <a:pPr marL="0" indent="0">
              <a:buNone/>
            </a:pPr>
            <a:r>
              <a:rPr lang="tr-TR" dirty="0"/>
              <a:t>Tedavi cerrahi rezeksiyondur</a:t>
            </a:r>
          </a:p>
          <a:p>
            <a:pPr marL="0" indent="0">
              <a:buNone/>
            </a:pPr>
            <a:r>
              <a:rPr lang="tr-TR" dirty="0" err="1"/>
              <a:t>solid</a:t>
            </a:r>
            <a:r>
              <a:rPr lang="tr-TR" dirty="0"/>
              <a:t> lezyonlardan biyopsi yapılmalıdır</a:t>
            </a:r>
          </a:p>
        </p:txBody>
      </p:sp>
    </p:spTree>
    <p:extLst>
      <p:ext uri="{BB962C8B-B14F-4D97-AF65-F5344CB8AC3E}">
        <p14:creationId xmlns:p14="http://schemas.microsoft.com/office/powerpoint/2010/main" val="37633338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91544" y="116633"/>
            <a:ext cx="8229600" cy="977233"/>
          </a:xfrm>
        </p:spPr>
        <p:txBody>
          <a:bodyPr/>
          <a:lstStyle/>
          <a:p>
            <a:r>
              <a:rPr lang="tr-TR" dirty="0"/>
              <a:t>Anal Kanal ve </a:t>
            </a:r>
            <a:r>
              <a:rPr lang="tr-TR" dirty="0" err="1"/>
              <a:t>Perianal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24000" y="950142"/>
            <a:ext cx="8568952" cy="4525963"/>
          </a:xfrm>
        </p:spPr>
        <p:txBody>
          <a:bodyPr/>
          <a:lstStyle/>
          <a:p>
            <a:r>
              <a:rPr lang="tr-TR" dirty="0"/>
              <a:t>Tüm </a:t>
            </a:r>
            <a:r>
              <a:rPr lang="tr-TR" dirty="0" err="1"/>
              <a:t>kolorektal</a:t>
            </a:r>
            <a:r>
              <a:rPr lang="tr-TR" dirty="0"/>
              <a:t> kanserlerin% 2'si</a:t>
            </a:r>
          </a:p>
          <a:p>
            <a:r>
              <a:rPr lang="tr-TR" u="sng" dirty="0"/>
              <a:t>anal  </a:t>
            </a:r>
            <a:r>
              <a:rPr lang="tr-TR" u="sng" dirty="0" err="1"/>
              <a:t>marjin</a:t>
            </a:r>
            <a:r>
              <a:rPr lang="tr-TR" u="sng" dirty="0"/>
              <a:t> </a:t>
            </a:r>
            <a:r>
              <a:rPr lang="tr-TR" dirty="0"/>
              <a:t>tümörleri (</a:t>
            </a:r>
            <a:r>
              <a:rPr lang="tr-TR" dirty="0" err="1"/>
              <a:t>dentat</a:t>
            </a:r>
            <a:r>
              <a:rPr lang="tr-TR" dirty="0"/>
              <a:t> çizginin </a:t>
            </a:r>
            <a:r>
              <a:rPr lang="tr-TR" dirty="0" err="1"/>
              <a:t>distalinde</a:t>
            </a:r>
            <a:r>
              <a:rPr lang="tr-TR" dirty="0"/>
              <a:t>)                  </a:t>
            </a:r>
            <a:r>
              <a:rPr lang="tr-TR" dirty="0" err="1"/>
              <a:t>inguinal</a:t>
            </a:r>
            <a:r>
              <a:rPr lang="tr-TR" dirty="0"/>
              <a:t> lenf düğümlerine</a:t>
            </a:r>
          </a:p>
          <a:p>
            <a:r>
              <a:rPr lang="tr-TR" u="sng" dirty="0"/>
              <a:t>anal  kanal </a:t>
            </a:r>
            <a:r>
              <a:rPr lang="tr-TR" dirty="0"/>
              <a:t>tümörleri (</a:t>
            </a:r>
            <a:r>
              <a:rPr lang="tr-TR" dirty="0" err="1"/>
              <a:t>dentat</a:t>
            </a:r>
            <a:r>
              <a:rPr lang="tr-TR" dirty="0"/>
              <a:t> çizgi </a:t>
            </a:r>
            <a:r>
              <a:rPr lang="tr-TR" dirty="0" err="1"/>
              <a:t>proksimalinde</a:t>
            </a:r>
            <a:r>
              <a:rPr lang="tr-TR" dirty="0"/>
              <a:t>)                     </a:t>
            </a:r>
            <a:r>
              <a:rPr lang="tr-TR" dirty="0" err="1"/>
              <a:t>internal</a:t>
            </a:r>
            <a:r>
              <a:rPr lang="tr-TR" dirty="0"/>
              <a:t> </a:t>
            </a:r>
            <a:r>
              <a:rPr lang="tr-TR" dirty="0" err="1"/>
              <a:t>iliak</a:t>
            </a:r>
            <a:r>
              <a:rPr lang="tr-TR" dirty="0"/>
              <a:t> lenf düğümlerine </a:t>
            </a:r>
          </a:p>
        </p:txBody>
      </p:sp>
      <p:cxnSp>
        <p:nvCxnSpPr>
          <p:cNvPr id="5" name="Düz Ok Bağlayıcısı 4"/>
          <p:cNvCxnSpPr/>
          <p:nvPr/>
        </p:nvCxnSpPr>
        <p:spPr>
          <a:xfrm>
            <a:off x="9012607" y="1702704"/>
            <a:ext cx="5040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Düz Ok Bağlayıcısı 6"/>
          <p:cNvCxnSpPr/>
          <p:nvPr/>
        </p:nvCxnSpPr>
        <p:spPr>
          <a:xfrm>
            <a:off x="9012607" y="2648712"/>
            <a:ext cx="5040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09" y="4024337"/>
            <a:ext cx="2686153" cy="2888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3664" y="4595476"/>
            <a:ext cx="2491031" cy="1875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F:\KOLON REKTUM\ANAL CA\Nuks anal ca 00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75820" y="3789040"/>
            <a:ext cx="3364196" cy="304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3971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SIL Palefsky J Acquired Immune Def Synd 1999-21-S42-48 low 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15283" y="4921811"/>
            <a:ext cx="1856033" cy="1468712"/>
          </a:xfrm>
          <a:prstGeom prst="rect">
            <a:avLst/>
          </a:prstGeom>
          <a:noFill/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91544" y="116632"/>
            <a:ext cx="8229600" cy="778098"/>
          </a:xfrm>
        </p:spPr>
        <p:txBody>
          <a:bodyPr/>
          <a:lstStyle/>
          <a:p>
            <a:r>
              <a:rPr lang="tr-TR" dirty="0"/>
              <a:t>Anal Kanal ve </a:t>
            </a:r>
            <a:r>
              <a:rPr lang="tr-TR" dirty="0" err="1"/>
              <a:t>Perianal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74833" y="908720"/>
            <a:ext cx="8229600" cy="5069160"/>
          </a:xfrm>
        </p:spPr>
        <p:txBody>
          <a:bodyPr>
            <a:normAutofit fontScale="92500" lnSpcReduction="10000"/>
          </a:bodyPr>
          <a:lstStyle/>
          <a:p>
            <a:r>
              <a:rPr lang="tr-TR" sz="3600" b="1" dirty="0" err="1"/>
              <a:t>Skuamöz</a:t>
            </a:r>
            <a:r>
              <a:rPr lang="tr-TR" sz="3600" b="1" dirty="0"/>
              <a:t> </a:t>
            </a:r>
            <a:r>
              <a:rPr lang="tr-TR" sz="3600" b="1" dirty="0" err="1"/>
              <a:t>İntraepitelyal</a:t>
            </a:r>
            <a:r>
              <a:rPr lang="tr-TR" sz="3600" b="1" dirty="0"/>
              <a:t> Lezyonlar</a:t>
            </a:r>
          </a:p>
          <a:p>
            <a:r>
              <a:rPr lang="tr-TR" dirty="0"/>
              <a:t>isimlendirmenin </a:t>
            </a:r>
            <a:r>
              <a:rPr lang="tr-TR" dirty="0" err="1"/>
              <a:t>potpuri'si</a:t>
            </a:r>
            <a:r>
              <a:rPr lang="tr-TR" dirty="0"/>
              <a:t>: Anal </a:t>
            </a:r>
            <a:r>
              <a:rPr lang="tr-TR" dirty="0" err="1"/>
              <a:t>intraepitelyal</a:t>
            </a:r>
            <a:r>
              <a:rPr lang="tr-TR" dirty="0"/>
              <a:t> </a:t>
            </a:r>
            <a:r>
              <a:rPr lang="tr-TR" dirty="0" err="1"/>
              <a:t>neoplazi</a:t>
            </a:r>
            <a:r>
              <a:rPr lang="tr-TR" dirty="0"/>
              <a:t> (AIN), </a:t>
            </a:r>
            <a:r>
              <a:rPr lang="tr-TR" dirty="0" err="1"/>
              <a:t>Bowen</a:t>
            </a:r>
            <a:r>
              <a:rPr lang="tr-TR" dirty="0"/>
              <a:t> hastalığı ve in </a:t>
            </a:r>
            <a:r>
              <a:rPr lang="tr-TR" dirty="0" err="1"/>
              <a:t>situ</a:t>
            </a:r>
            <a:r>
              <a:rPr lang="tr-TR" dirty="0"/>
              <a:t> </a:t>
            </a:r>
            <a:r>
              <a:rPr lang="tr-TR" dirty="0" err="1"/>
              <a:t>karsinomun</a:t>
            </a:r>
            <a:r>
              <a:rPr lang="tr-TR" dirty="0"/>
              <a:t> tümü, </a:t>
            </a:r>
            <a:r>
              <a:rPr lang="tr-TR" i="1" dirty="0"/>
              <a:t>insan </a:t>
            </a:r>
            <a:r>
              <a:rPr lang="tr-TR" i="1" dirty="0" err="1"/>
              <a:t>papilloma</a:t>
            </a:r>
            <a:r>
              <a:rPr lang="tr-TR" i="1" dirty="0"/>
              <a:t> virüsüne (HPV) bağlı </a:t>
            </a:r>
            <a:r>
              <a:rPr lang="tr-TR" i="1" dirty="0" err="1"/>
              <a:t>displazi</a:t>
            </a:r>
            <a:r>
              <a:rPr lang="tr-TR" dirty="0" err="1"/>
              <a:t>yi</a:t>
            </a:r>
            <a:r>
              <a:rPr lang="tr-TR" dirty="0"/>
              <a:t> ifade eder</a:t>
            </a:r>
          </a:p>
          <a:p>
            <a:r>
              <a:rPr lang="tr-TR" dirty="0"/>
              <a:t>Standart isimlendirme:</a:t>
            </a:r>
          </a:p>
          <a:p>
            <a:pPr lvl="1"/>
            <a:r>
              <a:rPr lang="tr-TR" dirty="0"/>
              <a:t>Yüksek </a:t>
            </a:r>
            <a:r>
              <a:rPr lang="tr-TR" dirty="0" err="1"/>
              <a:t>gradlı</a:t>
            </a:r>
            <a:r>
              <a:rPr lang="tr-TR" dirty="0"/>
              <a:t> </a:t>
            </a:r>
            <a:r>
              <a:rPr lang="tr-TR" dirty="0" err="1"/>
              <a:t>skuamöz</a:t>
            </a:r>
            <a:r>
              <a:rPr lang="tr-TR" dirty="0"/>
              <a:t> </a:t>
            </a:r>
            <a:r>
              <a:rPr lang="tr-TR" dirty="0" err="1"/>
              <a:t>intraepitelyal</a:t>
            </a:r>
            <a:r>
              <a:rPr lang="tr-TR" dirty="0"/>
              <a:t> lezyonlar (HSIL): yüksek ve orta dereceli </a:t>
            </a:r>
            <a:r>
              <a:rPr lang="tr-TR" dirty="0" err="1"/>
              <a:t>displazi</a:t>
            </a:r>
            <a:r>
              <a:rPr lang="tr-TR" dirty="0"/>
              <a:t>, AIN II ve AIN III, </a:t>
            </a:r>
            <a:r>
              <a:rPr lang="tr-TR" dirty="0" err="1"/>
              <a:t>Bowen</a:t>
            </a:r>
            <a:r>
              <a:rPr lang="tr-TR" dirty="0"/>
              <a:t> hastalığı ve in </a:t>
            </a:r>
            <a:r>
              <a:rPr lang="tr-TR" dirty="0" err="1"/>
              <a:t>situ</a:t>
            </a:r>
            <a:r>
              <a:rPr lang="tr-TR" dirty="0"/>
              <a:t> </a:t>
            </a:r>
            <a:r>
              <a:rPr lang="tr-TR" dirty="0" err="1"/>
              <a:t>karsinomu</a:t>
            </a:r>
            <a:r>
              <a:rPr lang="tr-TR" dirty="0"/>
              <a:t> içerir</a:t>
            </a:r>
          </a:p>
          <a:p>
            <a:pPr lvl="1"/>
            <a:r>
              <a:rPr lang="tr-TR" dirty="0"/>
              <a:t>Düşük </a:t>
            </a:r>
            <a:r>
              <a:rPr lang="tr-TR" dirty="0" err="1"/>
              <a:t>gradlı</a:t>
            </a:r>
            <a:r>
              <a:rPr lang="tr-TR" dirty="0"/>
              <a:t> </a:t>
            </a:r>
            <a:r>
              <a:rPr lang="tr-TR" dirty="0" err="1"/>
              <a:t>skuamöz</a:t>
            </a:r>
            <a:r>
              <a:rPr lang="tr-TR" dirty="0"/>
              <a:t> </a:t>
            </a:r>
            <a:r>
              <a:rPr lang="tr-TR" dirty="0" err="1"/>
              <a:t>intraepitelyal</a:t>
            </a:r>
            <a:r>
              <a:rPr lang="tr-TR" dirty="0"/>
              <a:t> lezyonlar (LSIL): düşük </a:t>
            </a:r>
            <a:r>
              <a:rPr lang="tr-TR" dirty="0" err="1"/>
              <a:t>gradlı</a:t>
            </a:r>
            <a:r>
              <a:rPr lang="tr-TR" dirty="0"/>
              <a:t> </a:t>
            </a:r>
            <a:r>
              <a:rPr lang="tr-TR" dirty="0" err="1"/>
              <a:t>displazi</a:t>
            </a:r>
            <a:r>
              <a:rPr lang="tr-TR" dirty="0"/>
              <a:t> ve AIN </a:t>
            </a:r>
            <a:r>
              <a:rPr lang="tr-TR" dirty="0" err="1"/>
              <a:t>I'yi</a:t>
            </a:r>
            <a:r>
              <a:rPr lang="tr-TR" dirty="0"/>
              <a:t> içerir</a:t>
            </a:r>
          </a:p>
          <a:p>
            <a:r>
              <a:rPr lang="tr-TR" dirty="0"/>
              <a:t>yüksek ve düşük </a:t>
            </a:r>
            <a:r>
              <a:rPr lang="tr-TR" dirty="0" err="1"/>
              <a:t>gradlı</a:t>
            </a:r>
            <a:r>
              <a:rPr lang="tr-TR" dirty="0"/>
              <a:t> lezyonlar </a:t>
            </a:r>
            <a:r>
              <a:rPr lang="tr-TR" b="1" dirty="0"/>
              <a:t>HPV</a:t>
            </a:r>
            <a:r>
              <a:rPr lang="tr-TR" dirty="0"/>
              <a:t> enfeksiyonu ile ilişkilidir, özellikle 16 ve 18 tipleri</a:t>
            </a:r>
          </a:p>
          <a:p>
            <a:r>
              <a:rPr lang="tr-TR" dirty="0" err="1"/>
              <a:t>AIN’de</a:t>
            </a:r>
            <a:r>
              <a:rPr lang="tr-TR" dirty="0"/>
              <a:t> tam etkili bir tedavi </a:t>
            </a:r>
            <a:r>
              <a:rPr lang="tr-TR" dirty="0" err="1"/>
              <a:t>modalitesi</a:t>
            </a:r>
            <a:r>
              <a:rPr lang="tr-TR" dirty="0"/>
              <a:t> belirlenememiştir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703512" y="613888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HIV</a:t>
            </a: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7839590" y="6488668"/>
            <a:ext cx="2828410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err="1"/>
              <a:t>Palefsky</a:t>
            </a:r>
            <a:r>
              <a:rPr lang="en-US" sz="900" dirty="0"/>
              <a:t> J Acquired Immune Def </a:t>
            </a:r>
            <a:r>
              <a:rPr lang="en-US" sz="900" dirty="0" err="1"/>
              <a:t>Synd</a:t>
            </a:r>
            <a:r>
              <a:rPr lang="en-US" sz="900" dirty="0"/>
              <a:t> 1999;21:S42., with permission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287688" y="5589240"/>
            <a:ext cx="3888432" cy="12010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</a:pPr>
            <a:r>
              <a:rPr lang="en-US" sz="1100" dirty="0"/>
              <a:t>Human papilloma virus (HPV)</a:t>
            </a:r>
          </a:p>
          <a:p>
            <a:pPr lvl="1">
              <a:buClr>
                <a:schemeClr val="tx2"/>
              </a:buClr>
              <a:buFontTx/>
              <a:buChar char="•"/>
            </a:pPr>
            <a:r>
              <a:rPr lang="en-US" sz="1000" dirty="0"/>
              <a:t>ds DNA Virus</a:t>
            </a:r>
          </a:p>
          <a:p>
            <a:pPr lvl="1">
              <a:buClr>
                <a:schemeClr val="tx2"/>
              </a:buClr>
              <a:buFontTx/>
              <a:buChar char="•"/>
            </a:pPr>
            <a:r>
              <a:rPr lang="en-US" sz="1000" dirty="0"/>
              <a:t>HPV</a:t>
            </a:r>
            <a:r>
              <a:rPr lang="tr-TR" sz="1000" dirty="0"/>
              <a:t>’ye bağlı</a:t>
            </a:r>
            <a:r>
              <a:rPr lang="en-US" sz="1000" dirty="0"/>
              <a:t> </a:t>
            </a:r>
            <a:r>
              <a:rPr lang="en-US" sz="1000" dirty="0" err="1"/>
              <a:t>anogenital</a:t>
            </a:r>
            <a:r>
              <a:rPr lang="en-US" sz="1000" dirty="0"/>
              <a:t> </a:t>
            </a:r>
            <a:r>
              <a:rPr lang="en-US" sz="1000" dirty="0" err="1"/>
              <a:t>neopla</a:t>
            </a:r>
            <a:r>
              <a:rPr lang="tr-TR" sz="1000" dirty="0" err="1"/>
              <a:t>zi</a:t>
            </a:r>
            <a:endParaRPr lang="en-US" sz="1000" dirty="0"/>
          </a:p>
          <a:p>
            <a:pPr lvl="2">
              <a:buClr>
                <a:schemeClr val="tx2"/>
              </a:buClr>
              <a:buFontTx/>
              <a:buChar char="•"/>
            </a:pPr>
            <a:r>
              <a:rPr lang="tr-TR" sz="900" dirty="0"/>
              <a:t>S</a:t>
            </a:r>
            <a:r>
              <a:rPr lang="en-US" sz="900" dirty="0" err="1"/>
              <a:t>ervix</a:t>
            </a:r>
            <a:r>
              <a:rPr lang="en-US" sz="900" dirty="0"/>
              <a:t>, Vulva,</a:t>
            </a:r>
            <a:r>
              <a:rPr lang="tr-TR" sz="900" dirty="0"/>
              <a:t> </a:t>
            </a:r>
            <a:r>
              <a:rPr lang="en-US" sz="900" dirty="0"/>
              <a:t>Vagina, Penis, An</a:t>
            </a:r>
            <a:r>
              <a:rPr lang="tr-TR" sz="900" dirty="0"/>
              <a:t>ü</a:t>
            </a:r>
            <a:r>
              <a:rPr lang="en-US" sz="900" dirty="0"/>
              <a:t>s</a:t>
            </a:r>
          </a:p>
          <a:p>
            <a:pPr lvl="1">
              <a:buClr>
                <a:schemeClr val="tx2"/>
              </a:buClr>
              <a:buFontTx/>
              <a:buChar char="•"/>
            </a:pPr>
            <a:r>
              <a:rPr lang="tr-TR" sz="1000" dirty="0" err="1"/>
              <a:t>Viral</a:t>
            </a:r>
            <a:r>
              <a:rPr lang="tr-TR" sz="1000" dirty="0"/>
              <a:t> proteinler E6, E7, tümör </a:t>
            </a:r>
            <a:r>
              <a:rPr lang="tr-TR" sz="1000" dirty="0" err="1"/>
              <a:t>supresör</a:t>
            </a:r>
            <a:r>
              <a:rPr lang="tr-TR" sz="1000" dirty="0"/>
              <a:t> proteinler olan p53 ve </a:t>
            </a:r>
            <a:r>
              <a:rPr lang="tr-TR" sz="1000" dirty="0" err="1"/>
              <a:t>Rb’i</a:t>
            </a:r>
            <a:r>
              <a:rPr lang="tr-TR" sz="1000" dirty="0"/>
              <a:t> </a:t>
            </a:r>
            <a:r>
              <a:rPr lang="tr-TR" sz="1000" dirty="0" err="1"/>
              <a:t>inaktive</a:t>
            </a:r>
            <a:r>
              <a:rPr lang="tr-TR" sz="1000" dirty="0"/>
              <a:t> ederek hücre transformasyonuna yol açar</a:t>
            </a:r>
            <a:r>
              <a:rPr lang="en-US" sz="1000" dirty="0"/>
              <a:t> </a:t>
            </a:r>
          </a:p>
        </p:txBody>
      </p:sp>
      <p:pic>
        <p:nvPicPr>
          <p:cNvPr id="8" name="Picture 2" descr="AIN  2 s7-30521 40x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5283" y="2253317"/>
            <a:ext cx="1191746" cy="764704"/>
          </a:xfrm>
          <a:prstGeom prst="rect">
            <a:avLst/>
          </a:prstGeom>
          <a:noFill/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 rot="10800000" flipV="1">
            <a:off x="9815283" y="3542745"/>
            <a:ext cx="872480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/>
            <a:r>
              <a:rPr lang="en-US" sz="1400" b="1" dirty="0">
                <a:latin typeface="Arial" charset="0"/>
              </a:rPr>
              <a:t>Mito</a:t>
            </a:r>
            <a:r>
              <a:rPr lang="tr-TR" sz="1400" b="1" dirty="0">
                <a:latin typeface="Arial" charset="0"/>
              </a:rPr>
              <a:t>zlar</a:t>
            </a:r>
            <a:endParaRPr lang="en-US" sz="1400" b="1" dirty="0">
              <a:latin typeface="Arial" charset="0"/>
            </a:endParaRPr>
          </a:p>
        </p:txBody>
      </p:sp>
      <p:sp>
        <p:nvSpPr>
          <p:cNvPr id="10" name="Line 6"/>
          <p:cNvSpPr>
            <a:spLocks noChangeShapeType="1"/>
          </p:cNvSpPr>
          <p:nvPr/>
        </p:nvSpPr>
        <p:spPr bwMode="auto">
          <a:xfrm flipV="1">
            <a:off x="10086875" y="3091272"/>
            <a:ext cx="0" cy="228600"/>
          </a:xfrm>
          <a:prstGeom prst="line">
            <a:avLst/>
          </a:prstGeom>
          <a:noFill/>
          <a:ln w="38100">
            <a:solidFill>
              <a:srgbClr val="00081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57775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İçerik Yer Tutucusu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326" y="4349340"/>
            <a:ext cx="4459674" cy="2508660"/>
          </a:xfrm>
          <a:prstGeom prst="rect">
            <a:avLst/>
          </a:prstGeom>
        </p:spPr>
      </p:pic>
      <p:sp>
        <p:nvSpPr>
          <p:cNvPr id="323594" name="Text Box 10"/>
          <p:cNvSpPr txBox="1">
            <a:spLocks noChangeArrowheads="1"/>
          </p:cNvSpPr>
          <p:nvPr/>
        </p:nvSpPr>
        <p:spPr bwMode="auto">
          <a:xfrm>
            <a:off x="1524001" y="5791202"/>
            <a:ext cx="2167467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tr-TR" sz="20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323595" name="Group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113771"/>
              </p:ext>
            </p:extLst>
          </p:nvPr>
        </p:nvGraphicFramePr>
        <p:xfrm>
          <a:off x="372535" y="210232"/>
          <a:ext cx="7924800" cy="4876804"/>
        </p:xfrm>
        <a:graphic>
          <a:graphicData uri="http://schemas.openxmlformats.org/drawingml/2006/table">
            <a:tbl>
              <a:tblPr/>
              <a:tblGrid>
                <a:gridCol w="5173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1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903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tr-TR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İ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mm</a:t>
                      </a:r>
                      <a:r>
                        <a:rPr kumimoji="0" lang="tr-TR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ünyetmezlik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tr-TR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Durumları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81280" marR="812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Neopla</a:t>
                      </a:r>
                      <a:r>
                        <a:rPr kumimoji="0" lang="tr-TR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zi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81280" marR="812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3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Wiskott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-Aldrich</a:t>
                      </a:r>
                    </a:p>
                  </a:txBody>
                  <a:tcPr marL="81280" marR="812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NHL</a:t>
                      </a:r>
                    </a:p>
                  </a:txBody>
                  <a:tcPr marL="81280" marR="812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903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tr-T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Sık değişken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imm</a:t>
                      </a:r>
                      <a:r>
                        <a:rPr kumimoji="0" lang="tr-T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ü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n</a:t>
                      </a:r>
                      <a:r>
                        <a:rPr kumimoji="0" lang="tr-T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yetmezlik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81280" marR="812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NHL</a:t>
                      </a:r>
                    </a:p>
                  </a:txBody>
                  <a:tcPr marL="81280" marR="812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3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Ataxia-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telangiectasia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81280" marR="812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NHL</a:t>
                      </a:r>
                    </a:p>
                  </a:txBody>
                  <a:tcPr marL="81280" marR="812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3237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Organ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transplanta</a:t>
                      </a:r>
                      <a:r>
                        <a:rPr kumimoji="0" lang="tr-T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syon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tr-T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hastaları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81280" marR="8128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NHL, Kaposi </a:t>
                      </a:r>
                      <a:r>
                        <a:rPr kumimoji="0" 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sar</a:t>
                      </a:r>
                      <a:r>
                        <a:rPr kumimoji="0" 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k</a:t>
                      </a:r>
                      <a:r>
                        <a:rPr kumimoji="0" 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om</a:t>
                      </a:r>
                      <a:r>
                        <a:rPr kumimoji="0" 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u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, </a:t>
                      </a:r>
                      <a:r>
                        <a:rPr kumimoji="0" 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charset="0"/>
                        </a:rPr>
                        <a:t>anogential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charset="0"/>
                        </a:rPr>
                        <a:t>neopla</a:t>
                      </a:r>
                      <a:r>
                        <a:rPr kumimoji="0" 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charset="0"/>
                        </a:rPr>
                        <a:t>zi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81280" marR="812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56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HIV</a:t>
                      </a:r>
                    </a:p>
                  </a:txBody>
                  <a:tcPr marL="81280" marR="8128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NHL, Kaposi </a:t>
                      </a:r>
                      <a:r>
                        <a:rPr kumimoji="0" 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sar</a:t>
                      </a:r>
                      <a:r>
                        <a:rPr kumimoji="0" 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k</a:t>
                      </a:r>
                      <a:r>
                        <a:rPr kumimoji="0" 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om</a:t>
                      </a:r>
                      <a:r>
                        <a:rPr kumimoji="0" 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u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, </a:t>
                      </a:r>
                      <a:r>
                        <a:rPr kumimoji="0" 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charset="0"/>
                        </a:rPr>
                        <a:t>anogenital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en-U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charset="0"/>
                        </a:rPr>
                        <a:t>neopla</a:t>
                      </a:r>
                      <a:r>
                        <a:rPr kumimoji="0" 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charset="0"/>
                        </a:rPr>
                        <a:t>zi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81280" marR="812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23618" name="Text Box 34"/>
          <p:cNvSpPr txBox="1">
            <a:spLocks noChangeArrowheads="1"/>
          </p:cNvSpPr>
          <p:nvPr/>
        </p:nvSpPr>
        <p:spPr bwMode="auto">
          <a:xfrm>
            <a:off x="1930401" y="6172202"/>
            <a:ext cx="3183467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tr-TR" sz="20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23619" name="Text Box 35"/>
          <p:cNvSpPr txBox="1">
            <a:spLocks noChangeArrowheads="1"/>
          </p:cNvSpPr>
          <p:nvPr/>
        </p:nvSpPr>
        <p:spPr bwMode="auto">
          <a:xfrm>
            <a:off x="372535" y="5468036"/>
            <a:ext cx="3318933" cy="64633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/>
              <a:t>Northfelt</a:t>
            </a:r>
            <a:r>
              <a:rPr lang="en-US" dirty="0"/>
              <a:t> AIDS </a:t>
            </a:r>
            <a:r>
              <a:rPr lang="en-US" dirty="0" err="1"/>
              <a:t>Clin</a:t>
            </a:r>
            <a:r>
              <a:rPr lang="en-US" dirty="0"/>
              <a:t> Care 1996;8:63.</a:t>
            </a:r>
          </a:p>
        </p:txBody>
      </p:sp>
    </p:spTree>
    <p:extLst>
      <p:ext uri="{BB962C8B-B14F-4D97-AF65-F5344CB8AC3E}">
        <p14:creationId xmlns:p14="http://schemas.microsoft.com/office/powerpoint/2010/main" val="2203652210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RA2 Vicent Neumann 42515523 033106HH low 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9124984" y="4145128"/>
            <a:ext cx="2136775" cy="1802904"/>
          </a:xfrm>
          <a:prstGeom prst="rect">
            <a:avLst/>
          </a:prstGeom>
          <a:noFill/>
          <a:ln/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75520" y="188640"/>
            <a:ext cx="8229600" cy="850106"/>
          </a:xfrm>
        </p:spPr>
        <p:txBody>
          <a:bodyPr/>
          <a:lstStyle/>
          <a:p>
            <a:r>
              <a:rPr lang="tr-TR" dirty="0"/>
              <a:t>Anal Kanal ve </a:t>
            </a:r>
            <a:r>
              <a:rPr lang="tr-TR" dirty="0" err="1"/>
              <a:t>Perianal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31504" y="1052737"/>
            <a:ext cx="8229600" cy="4525963"/>
          </a:xfrm>
        </p:spPr>
        <p:txBody>
          <a:bodyPr>
            <a:normAutofit/>
          </a:bodyPr>
          <a:lstStyle/>
          <a:p>
            <a:r>
              <a:rPr lang="tr-TR" dirty="0" err="1"/>
              <a:t>İnvaziv</a:t>
            </a:r>
            <a:r>
              <a:rPr lang="tr-TR" dirty="0"/>
              <a:t> </a:t>
            </a:r>
            <a:r>
              <a:rPr lang="tr-TR" dirty="0" err="1"/>
              <a:t>skuamöz</a:t>
            </a:r>
            <a:r>
              <a:rPr lang="tr-TR" dirty="0"/>
              <a:t> hücreli </a:t>
            </a:r>
            <a:r>
              <a:rPr lang="tr-TR" dirty="0" err="1"/>
              <a:t>karsinomun</a:t>
            </a:r>
            <a:r>
              <a:rPr lang="tr-TR" dirty="0"/>
              <a:t> öncülleri</a:t>
            </a:r>
          </a:p>
          <a:p>
            <a:r>
              <a:rPr lang="tr-TR" dirty="0"/>
              <a:t>Plak gibi görünürler</a:t>
            </a:r>
          </a:p>
          <a:p>
            <a:r>
              <a:rPr lang="tr-TR" dirty="0"/>
              <a:t>Yüksek çözünürlüklü </a:t>
            </a:r>
            <a:r>
              <a:rPr lang="tr-TR" dirty="0" err="1"/>
              <a:t>anoskopi</a:t>
            </a:r>
            <a:r>
              <a:rPr lang="tr-TR" dirty="0"/>
              <a:t> ve </a:t>
            </a:r>
            <a:r>
              <a:rPr lang="tr-TR" dirty="0" err="1"/>
              <a:t>triklorasetik</a:t>
            </a:r>
            <a:r>
              <a:rPr lang="tr-TR" dirty="0"/>
              <a:t> asit (%80) ve/veya </a:t>
            </a:r>
            <a:r>
              <a:rPr lang="tr-TR" dirty="0" err="1"/>
              <a:t>Lugol</a:t>
            </a:r>
            <a:r>
              <a:rPr lang="tr-TR" dirty="0"/>
              <a:t> çözeltisinin uygulanması</a:t>
            </a:r>
          </a:p>
          <a:p>
            <a:r>
              <a:rPr lang="tr-TR" dirty="0"/>
              <a:t>Yüksek dereceli </a:t>
            </a:r>
            <a:r>
              <a:rPr lang="tr-TR" dirty="0" err="1"/>
              <a:t>displazinin</a:t>
            </a:r>
            <a:r>
              <a:rPr lang="tr-TR" dirty="0"/>
              <a:t> tedavisi </a:t>
            </a:r>
            <a:r>
              <a:rPr lang="tr-TR" dirty="0" err="1"/>
              <a:t>ablasyondur</a:t>
            </a:r>
            <a:endParaRPr lang="tr-TR" dirty="0"/>
          </a:p>
          <a:p>
            <a:r>
              <a:rPr lang="tr-TR" dirty="0"/>
              <a:t>Yüksek </a:t>
            </a:r>
            <a:r>
              <a:rPr lang="tr-TR" dirty="0" err="1"/>
              <a:t>nüks</a:t>
            </a:r>
            <a:r>
              <a:rPr lang="tr-TR" dirty="0"/>
              <a:t> ve/veya yeniden enfeksiyon oranı, yakın takip gerektirir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9637641" y="3342478"/>
            <a:ext cx="1261285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81C"/>
                </a:solidFill>
              </a:rPr>
              <a:t>Acetowhite</a:t>
            </a: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>
            <a:off x="10082528" y="3732148"/>
            <a:ext cx="18484" cy="28621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r-TR"/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10695726" y="5596213"/>
            <a:ext cx="1378462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00081C"/>
                </a:solidFill>
              </a:rPr>
              <a:t>Condyloma</a:t>
            </a:r>
            <a:endParaRPr lang="en-US" dirty="0">
              <a:solidFill>
                <a:srgbClr val="00081C"/>
              </a:solidFill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 flipH="1" flipV="1">
            <a:off x="10695726" y="5208357"/>
            <a:ext cx="203200" cy="381000"/>
          </a:xfrm>
          <a:prstGeom prst="line">
            <a:avLst/>
          </a:prstGeom>
          <a:noFill/>
          <a:ln w="57150">
            <a:solidFill>
              <a:srgbClr val="00081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914272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06090"/>
          </a:xfrm>
        </p:spPr>
        <p:txBody>
          <a:bodyPr>
            <a:normAutofit/>
          </a:bodyPr>
          <a:lstStyle/>
          <a:p>
            <a:r>
              <a:rPr lang="tr-TR" dirty="0"/>
              <a:t>Anal Kanal ve </a:t>
            </a:r>
            <a:r>
              <a:rPr lang="tr-TR" dirty="0" err="1"/>
              <a:t>Perianal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98442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 err="1"/>
              <a:t>Epidermoid</a:t>
            </a:r>
            <a:r>
              <a:rPr lang="tr-TR" b="1" dirty="0"/>
              <a:t> </a:t>
            </a:r>
            <a:r>
              <a:rPr lang="tr-TR" b="1" dirty="0" err="1"/>
              <a:t>Karsinom</a:t>
            </a:r>
            <a:endParaRPr lang="tr-TR" b="1" dirty="0"/>
          </a:p>
          <a:p>
            <a:r>
              <a:rPr lang="tr-TR" dirty="0"/>
              <a:t>(</a:t>
            </a:r>
            <a:r>
              <a:rPr lang="tr-TR" dirty="0" err="1"/>
              <a:t>skuamöz</a:t>
            </a:r>
            <a:r>
              <a:rPr lang="tr-TR" dirty="0"/>
              <a:t> hücreli </a:t>
            </a:r>
            <a:r>
              <a:rPr lang="tr-TR" dirty="0" err="1"/>
              <a:t>karsinom</a:t>
            </a:r>
            <a:r>
              <a:rPr lang="tr-TR" dirty="0"/>
              <a:t>, </a:t>
            </a:r>
            <a:r>
              <a:rPr lang="tr-TR" dirty="0" err="1"/>
              <a:t>kloakojenik</a:t>
            </a:r>
            <a:r>
              <a:rPr lang="tr-TR" dirty="0"/>
              <a:t> </a:t>
            </a:r>
            <a:r>
              <a:rPr lang="tr-TR" dirty="0" err="1"/>
              <a:t>karsinom</a:t>
            </a:r>
            <a:r>
              <a:rPr lang="tr-TR" dirty="0"/>
              <a:t>, </a:t>
            </a:r>
            <a:r>
              <a:rPr lang="tr-TR" dirty="0" err="1"/>
              <a:t>transizyonel</a:t>
            </a:r>
            <a:r>
              <a:rPr lang="tr-TR" dirty="0"/>
              <a:t> </a:t>
            </a:r>
            <a:r>
              <a:rPr lang="tr-TR" dirty="0" err="1"/>
              <a:t>karsinom</a:t>
            </a:r>
            <a:r>
              <a:rPr lang="tr-TR" dirty="0"/>
              <a:t> ve </a:t>
            </a:r>
            <a:r>
              <a:rPr lang="tr-TR" dirty="0" err="1"/>
              <a:t>bazaloid</a:t>
            </a:r>
            <a:r>
              <a:rPr lang="tr-TR" dirty="0"/>
              <a:t> </a:t>
            </a:r>
            <a:r>
              <a:rPr lang="tr-TR" dirty="0" err="1"/>
              <a:t>karsinom</a:t>
            </a:r>
            <a:r>
              <a:rPr lang="tr-TR" dirty="0"/>
              <a:t>)</a:t>
            </a:r>
          </a:p>
          <a:p>
            <a:r>
              <a:rPr lang="tr-TR" dirty="0" err="1"/>
              <a:t>perianal</a:t>
            </a:r>
            <a:r>
              <a:rPr lang="tr-TR" dirty="0"/>
              <a:t> kitle, ağrı ve kanama</a:t>
            </a:r>
          </a:p>
          <a:p>
            <a:pPr lvl="1"/>
            <a:r>
              <a:rPr lang="tr-TR" dirty="0" err="1"/>
              <a:t>Perianal</a:t>
            </a:r>
            <a:r>
              <a:rPr lang="tr-TR" dirty="0"/>
              <a:t> </a:t>
            </a:r>
            <a:r>
              <a:rPr lang="tr-TR" dirty="0" err="1"/>
              <a:t>epidermoid</a:t>
            </a:r>
            <a:r>
              <a:rPr lang="tr-TR" dirty="0"/>
              <a:t> </a:t>
            </a:r>
            <a:r>
              <a:rPr lang="tr-TR" dirty="0" err="1"/>
              <a:t>karsinom</a:t>
            </a:r>
            <a:r>
              <a:rPr lang="tr-TR" dirty="0"/>
              <a:t> - geniş lokal </a:t>
            </a:r>
            <a:r>
              <a:rPr lang="tr-TR" dirty="0" err="1"/>
              <a:t>eksizyon</a:t>
            </a:r>
            <a:endParaRPr lang="tr-TR" dirty="0"/>
          </a:p>
          <a:p>
            <a:pPr lvl="1"/>
            <a:r>
              <a:rPr lang="tr-TR" dirty="0" err="1"/>
              <a:t>İntra</a:t>
            </a:r>
            <a:r>
              <a:rPr lang="tr-TR" dirty="0"/>
              <a:t>-anal </a:t>
            </a:r>
            <a:r>
              <a:rPr lang="tr-TR" dirty="0" err="1"/>
              <a:t>epidermoid</a:t>
            </a:r>
            <a:r>
              <a:rPr lang="tr-TR" dirty="0"/>
              <a:t> </a:t>
            </a:r>
            <a:r>
              <a:rPr lang="tr-TR" dirty="0" err="1"/>
              <a:t>karsinom</a:t>
            </a:r>
            <a:r>
              <a:rPr lang="tr-TR" dirty="0"/>
              <a:t> - kemoterapi ve radyasyon (</a:t>
            </a:r>
            <a:r>
              <a:rPr lang="tr-TR" dirty="0" err="1"/>
              <a:t>Nigro</a:t>
            </a:r>
            <a:r>
              <a:rPr lang="tr-TR" dirty="0"/>
              <a:t> protokolü: 5-florourasil, </a:t>
            </a:r>
            <a:r>
              <a:rPr lang="tr-TR" dirty="0" err="1"/>
              <a:t>mitomisin</a:t>
            </a:r>
            <a:r>
              <a:rPr lang="tr-TR" dirty="0"/>
              <a:t> C ve 30 </a:t>
            </a:r>
            <a:r>
              <a:rPr lang="tr-TR" dirty="0" err="1"/>
              <a:t>Gy</a:t>
            </a:r>
            <a:r>
              <a:rPr lang="tr-TR" dirty="0"/>
              <a:t> harici radyoterapi) % 70 ila % 80'i iyileştirir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57748" y="4154044"/>
            <a:ext cx="4096793" cy="270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342879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994122"/>
          </a:xfrm>
        </p:spPr>
        <p:txBody>
          <a:bodyPr/>
          <a:lstStyle/>
          <a:p>
            <a:r>
              <a:rPr lang="tr-TR" dirty="0"/>
              <a:t>Anal Kanal ve </a:t>
            </a:r>
            <a:r>
              <a:rPr lang="tr-TR" dirty="0" err="1"/>
              <a:t>Perianal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19536" y="141277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tr-TR" b="1" dirty="0" err="1"/>
              <a:t>Verrüköz</a:t>
            </a:r>
            <a:r>
              <a:rPr lang="tr-TR" b="1" dirty="0"/>
              <a:t> </a:t>
            </a:r>
            <a:r>
              <a:rPr lang="tr-TR" b="1" dirty="0" err="1"/>
              <a:t>Karsinom</a:t>
            </a:r>
            <a:r>
              <a:rPr lang="tr-TR" b="1" dirty="0"/>
              <a:t> </a:t>
            </a:r>
            <a:r>
              <a:rPr lang="tr-TR" dirty="0"/>
              <a:t>(</a:t>
            </a:r>
            <a:r>
              <a:rPr lang="tr-TR" dirty="0" err="1"/>
              <a:t>Buschke-Lowenstein</a:t>
            </a:r>
            <a:r>
              <a:rPr lang="tr-TR" dirty="0"/>
              <a:t> Tümörü, Dev </a:t>
            </a:r>
            <a:r>
              <a:rPr lang="tr-TR" dirty="0" err="1"/>
              <a:t>Condyloma</a:t>
            </a:r>
            <a:r>
              <a:rPr lang="tr-TR" dirty="0"/>
              <a:t> </a:t>
            </a:r>
            <a:r>
              <a:rPr lang="tr-TR" dirty="0" err="1"/>
              <a:t>Acuminata</a:t>
            </a:r>
            <a:r>
              <a:rPr lang="tr-TR" dirty="0"/>
              <a:t>)</a:t>
            </a:r>
          </a:p>
          <a:p>
            <a:r>
              <a:rPr lang="tr-TR" dirty="0"/>
              <a:t>metastaz yapmaz, ancak geniş lokal doku </a:t>
            </a:r>
            <a:r>
              <a:rPr lang="tr-TR" dirty="0" err="1"/>
              <a:t>destrüksiyonu</a:t>
            </a:r>
            <a:r>
              <a:rPr lang="tr-TR" dirty="0"/>
              <a:t> yapar</a:t>
            </a:r>
          </a:p>
          <a:p>
            <a:r>
              <a:rPr lang="tr-TR" dirty="0"/>
              <a:t>Geniş lokal </a:t>
            </a:r>
            <a:r>
              <a:rPr lang="tr-TR" dirty="0" err="1"/>
              <a:t>eksizyon</a:t>
            </a:r>
            <a:endParaRPr lang="tr-TR" dirty="0"/>
          </a:p>
          <a:p>
            <a:r>
              <a:rPr lang="tr-TR" dirty="0" err="1"/>
              <a:t>Topikal</a:t>
            </a:r>
            <a:r>
              <a:rPr lang="tr-TR" dirty="0"/>
              <a:t> </a:t>
            </a:r>
            <a:r>
              <a:rPr lang="tr-TR" dirty="0" err="1"/>
              <a:t>immünomodülatörler</a:t>
            </a:r>
            <a:r>
              <a:rPr lang="tr-TR" dirty="0"/>
              <a:t> - </a:t>
            </a:r>
            <a:r>
              <a:rPr lang="tr-TR" dirty="0" err="1"/>
              <a:t>imiquimod</a:t>
            </a:r>
            <a:r>
              <a:rPr lang="tr-TR" dirty="0"/>
              <a:t> (</a:t>
            </a:r>
            <a:r>
              <a:rPr lang="tr-TR" dirty="0" err="1"/>
              <a:t>Aldara</a:t>
            </a:r>
            <a:r>
              <a:rPr lang="tr-T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079730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850106"/>
          </a:xfrm>
        </p:spPr>
        <p:txBody>
          <a:bodyPr/>
          <a:lstStyle/>
          <a:p>
            <a:r>
              <a:rPr lang="tr-TR" dirty="0"/>
              <a:t>Anal Kanal ve </a:t>
            </a:r>
            <a:r>
              <a:rPr lang="tr-TR" dirty="0" err="1"/>
              <a:t>Perianal</a:t>
            </a:r>
            <a:r>
              <a:rPr lang="tr-TR" dirty="0"/>
              <a:t> Tümörler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86542" y="1384312"/>
            <a:ext cx="9111343" cy="4525963"/>
          </a:xfrm>
        </p:spPr>
        <p:txBody>
          <a:bodyPr>
            <a:normAutofit/>
          </a:bodyPr>
          <a:lstStyle/>
          <a:p>
            <a:r>
              <a:rPr lang="tr-TR" b="1" dirty="0"/>
              <a:t>Bazal Hücreli </a:t>
            </a:r>
            <a:r>
              <a:rPr lang="tr-TR" b="1" dirty="0" err="1"/>
              <a:t>Karsinom</a:t>
            </a:r>
            <a:endParaRPr lang="tr-TR" b="1" dirty="0"/>
          </a:p>
          <a:p>
            <a:r>
              <a:rPr lang="tr-TR" b="1" dirty="0" err="1"/>
              <a:t>Adenokarsinom</a:t>
            </a:r>
            <a:endParaRPr lang="tr-TR" b="1" dirty="0"/>
          </a:p>
          <a:p>
            <a:r>
              <a:rPr lang="tr-TR" b="1" dirty="0" err="1"/>
              <a:t>perianal</a:t>
            </a:r>
            <a:r>
              <a:rPr lang="tr-TR" b="1" dirty="0"/>
              <a:t> </a:t>
            </a:r>
            <a:r>
              <a:rPr lang="tr-TR" b="1" dirty="0" err="1"/>
              <a:t>Paget</a:t>
            </a:r>
            <a:r>
              <a:rPr lang="tr-TR" b="1" dirty="0"/>
              <a:t> hastalığı </a:t>
            </a:r>
            <a:r>
              <a:rPr lang="tr-TR" sz="2600" dirty="0"/>
              <a:t>(senkron bir </a:t>
            </a:r>
            <a:r>
              <a:rPr lang="tr-TR" sz="2600" dirty="0" err="1"/>
              <a:t>gastrointestinal</a:t>
            </a:r>
            <a:r>
              <a:rPr lang="tr-TR" sz="2600" dirty="0"/>
              <a:t> </a:t>
            </a:r>
            <a:r>
              <a:rPr lang="tr-TR" sz="2600" dirty="0" err="1"/>
              <a:t>adenokarsinom</a:t>
            </a:r>
            <a:r>
              <a:rPr lang="tr-TR" sz="2600" dirty="0"/>
              <a:t> ile ilişkili olabilir)</a:t>
            </a:r>
          </a:p>
          <a:p>
            <a:r>
              <a:rPr lang="tr-TR" b="1" dirty="0" err="1"/>
              <a:t>Melanom</a:t>
            </a:r>
            <a:r>
              <a:rPr lang="tr-TR" dirty="0"/>
              <a:t> </a:t>
            </a:r>
          </a:p>
          <a:p>
            <a:pPr lvl="1"/>
            <a:r>
              <a:rPr lang="tr-TR" dirty="0"/>
              <a:t>Tüm </a:t>
            </a:r>
            <a:r>
              <a:rPr lang="tr-TR" dirty="0" err="1"/>
              <a:t>anorektal</a:t>
            </a:r>
            <a:r>
              <a:rPr lang="tr-TR" dirty="0"/>
              <a:t> </a:t>
            </a:r>
            <a:r>
              <a:rPr lang="tr-TR" dirty="0" err="1"/>
              <a:t>malignitelerin</a:t>
            </a:r>
            <a:r>
              <a:rPr lang="tr-TR" dirty="0"/>
              <a:t>% 1'i ve </a:t>
            </a:r>
            <a:r>
              <a:rPr lang="tr-TR" dirty="0" err="1"/>
              <a:t>melanomların</a:t>
            </a:r>
            <a:r>
              <a:rPr lang="tr-TR" dirty="0"/>
              <a:t> % 1 ila % 2'si </a:t>
            </a:r>
          </a:p>
          <a:p>
            <a:pPr lvl="1"/>
            <a:r>
              <a:rPr lang="tr-TR" dirty="0"/>
              <a:t>Tanı genellikle gecikir </a:t>
            </a:r>
          </a:p>
          <a:p>
            <a:pPr lvl="1"/>
            <a:r>
              <a:rPr lang="tr-TR" dirty="0"/>
              <a:t>radikal rezeksiyon (APR) ve geniş lokal </a:t>
            </a:r>
            <a:r>
              <a:rPr lang="tr-TR" dirty="0" err="1"/>
              <a:t>eksizyon</a:t>
            </a:r>
            <a:r>
              <a:rPr lang="tr-TR" dirty="0"/>
              <a:t> yapılır  </a:t>
            </a:r>
          </a:p>
          <a:p>
            <a:pPr lvl="1"/>
            <a:r>
              <a:rPr lang="tr-TR" dirty="0"/>
              <a:t>5 yıllık genel </a:t>
            </a:r>
            <a:r>
              <a:rPr lang="tr-TR" dirty="0" err="1"/>
              <a:t>sağkalım</a:t>
            </a:r>
            <a:r>
              <a:rPr lang="tr-TR" dirty="0"/>
              <a:t>% 10'dan azdır</a:t>
            </a:r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51C0CDA6-996B-EFB5-E924-111C6A0C83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314" y="1124744"/>
            <a:ext cx="2351314" cy="1322614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7472B25-1A1B-0531-A483-A64F35068A1B}"/>
              </a:ext>
            </a:extLst>
          </p:cNvPr>
          <p:cNvCxnSpPr/>
          <p:nvPr/>
        </p:nvCxnSpPr>
        <p:spPr>
          <a:xfrm flipV="1">
            <a:off x="4811486" y="1786051"/>
            <a:ext cx="4604657" cy="30400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8098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5520" y="4617132"/>
            <a:ext cx="8640960" cy="642938"/>
          </a:xfrm>
        </p:spPr>
        <p:txBody>
          <a:bodyPr/>
          <a:lstStyle/>
          <a:p>
            <a:pPr eaLnBrk="1" hangingPunct="1"/>
            <a:endParaRPr lang="tr-TR" altLang="tr-TR" sz="2700" dirty="0"/>
          </a:p>
        </p:txBody>
      </p:sp>
      <p:pic>
        <p:nvPicPr>
          <p:cNvPr id="5" name="Picture 10" descr="http://www.istanbul.org.tc/wp-content/uploads/IU_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869" y="1056074"/>
            <a:ext cx="1623159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775520" y="2730261"/>
            <a:ext cx="8640960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tr-TR" altLang="tr-TR" b="1" dirty="0">
                <a:cs typeface="Arial" panose="020B0604020202020204" pitchFamily="34" charset="0"/>
              </a:rPr>
              <a:t>ÖNEMLİ HATIRLATMA: </a:t>
            </a:r>
          </a:p>
          <a:p>
            <a:pPr algn="ctr">
              <a:spcBef>
                <a:spcPct val="50000"/>
              </a:spcBef>
            </a:pPr>
            <a:r>
              <a:rPr lang="tr-TR" altLang="tr-TR" b="1" dirty="0">
                <a:cs typeface="Arial" panose="020B0604020202020204" pitchFamily="34" charset="0"/>
              </a:rPr>
              <a:t>Bu sunum İ.Ü. İstanbul Tıp Fakültesi Lisans öğrencilerinin eğitimlerine ücretsiz katkı sağlamak amaçlı hazırlanmış olup, bilimsel kaynak olarak gösterilemez, ücretlendirilemez, izinsiz kaydedilemez, kullanılamaz, çoğaltılamaz ve ticari bir ürün haline dönüştürülemez. 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268" y="1052737"/>
            <a:ext cx="1623518" cy="16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75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07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7938" grpId="0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1525</TotalTime>
  <Words>2401</Words>
  <Application>Microsoft Office PowerPoint</Application>
  <PresentationFormat>Geniş ekran</PresentationFormat>
  <Paragraphs>508</Paragraphs>
  <Slides>50</Slides>
  <Notes>2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9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50</vt:i4>
      </vt:variant>
    </vt:vector>
  </HeadingPairs>
  <TitlesOfParts>
    <vt:vector size="61" baseType="lpstr">
      <vt:lpstr>Arial</vt:lpstr>
      <vt:lpstr>Arial Black</vt:lpstr>
      <vt:lpstr>Calibri</vt:lpstr>
      <vt:lpstr>Calibri Light</vt:lpstr>
      <vt:lpstr>Calibri-Bold</vt:lpstr>
      <vt:lpstr>Calibri-Light</vt:lpstr>
      <vt:lpstr>Monotype Sorts</vt:lpstr>
      <vt:lpstr>Times New Roman</vt:lpstr>
      <vt:lpstr>Wingdings</vt:lpstr>
      <vt:lpstr>Office Teması</vt:lpstr>
      <vt:lpstr>Image</vt:lpstr>
      <vt:lpstr>REKTUM KANSERİ</vt:lpstr>
      <vt:lpstr>Değerlendirme</vt:lpstr>
      <vt:lpstr>Evreleme</vt:lpstr>
      <vt:lpstr>Rektum Kanseri Tedavisi</vt:lpstr>
      <vt:lpstr>PowerPoint Sunusu</vt:lpstr>
      <vt:lpstr>Radikal Rezeksiyon</vt:lpstr>
      <vt:lpstr>Rektum Kanseri</vt:lpstr>
      <vt:lpstr>PowerPoint Sunusu</vt:lpstr>
      <vt:lpstr>PowerPoint Sunusu</vt:lpstr>
      <vt:lpstr>PowerPoint Sunusu</vt:lpstr>
      <vt:lpstr>PowerPoint Sunusu</vt:lpstr>
      <vt:lpstr>PowerPoint Sunusu</vt:lpstr>
      <vt:lpstr>Rektum Kanseri için Evreye Özgü Tedavi</vt:lpstr>
      <vt:lpstr>PowerPoint Sunusu</vt:lpstr>
      <vt:lpstr>Rektum Kanseri için Evreye Özgü Tedavi</vt:lpstr>
      <vt:lpstr>Onkolojik Proktektomide Sirkumferensiyal Marjin – Yeterli sınır nedir?</vt:lpstr>
      <vt:lpstr>PowerPoint Sunusu</vt:lpstr>
      <vt:lpstr>PowerPoint Sunusu</vt:lpstr>
      <vt:lpstr>PowerPoint Sunusu</vt:lpstr>
      <vt:lpstr>PowerPoint Sunusu</vt:lpstr>
      <vt:lpstr>PowerPoint Sunusu</vt:lpstr>
      <vt:lpstr>Rektum kanserinin neoadjuvan tedaviye yanıtı Klinik tam yanıt ~%40 Patolojik tam yanıt ~%15</vt:lpstr>
      <vt:lpstr>ABDOMİNOPERİNEAL REZEKSİYON (APR)</vt:lpstr>
      <vt:lpstr>TOTAL MEZOREKTAL EKSİZYON (TME)</vt:lpstr>
      <vt:lpstr>RK, cerrahi teknik, anastomoz</vt:lpstr>
      <vt:lpstr>PowerPoint Sunusu</vt:lpstr>
      <vt:lpstr>Nüks Kolorektal Kanser Tedavisi</vt:lpstr>
      <vt:lpstr>Rektum Kanseri için Evreye Özgü Tedavi</vt:lpstr>
      <vt:lpstr>Monoklonal Antikor Tedavileri</vt:lpstr>
      <vt:lpstr>PowerPoint Sunusu</vt:lpstr>
      <vt:lpstr>Metastatik Karaciğer Hastalığında Kötü Cerrahi Sonucu Gösteren Faktörler</vt:lpstr>
      <vt:lpstr>Bilobar Kolorektal KC Metastazlarında Cerrahi Planlama</vt:lpstr>
      <vt:lpstr>Kolorektal KC Metastazlarında Rezeksiyon Sonuçları</vt:lpstr>
      <vt:lpstr>PowerPoint Sunusu</vt:lpstr>
      <vt:lpstr>Postoperatif Takip</vt:lpstr>
      <vt:lpstr>PowerPoint Sunusu</vt:lpstr>
      <vt:lpstr>PowerPoint Sunusu</vt:lpstr>
      <vt:lpstr>DİĞER NEOPLAZMLAR  Nadir Kolorektal Tümörler</vt:lpstr>
      <vt:lpstr>Appendiks’in Müsinöz Neoplazileri</vt:lpstr>
      <vt:lpstr>DİĞER NEOPLAZMLAR  Nadir Kolorektal Tümörler</vt:lpstr>
      <vt:lpstr>Retrorektal / Presakral Tümörler</vt:lpstr>
      <vt:lpstr>Retrorektal / Presakral Tümörler</vt:lpstr>
      <vt:lpstr>Anal Kanal ve Perianal Tümörler</vt:lpstr>
      <vt:lpstr>Anal Kanal ve Perianal Tümörler</vt:lpstr>
      <vt:lpstr>PowerPoint Sunusu</vt:lpstr>
      <vt:lpstr>Anal Kanal ve Perianal Tümörler</vt:lpstr>
      <vt:lpstr>Anal Kanal ve Perianal Tümörler</vt:lpstr>
      <vt:lpstr>Anal Kanal ve Perianal Tümörler</vt:lpstr>
      <vt:lpstr>Anal Kanal ve Perianal Tümörler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REKTUM KANSERİ</dc:title>
  <dc:creator>Windows Kullanıcısı</dc:creator>
  <cp:lastModifiedBy>Windows Kullanıcısı</cp:lastModifiedBy>
  <cp:revision>49</cp:revision>
  <dcterms:created xsi:type="dcterms:W3CDTF">2023-08-23T08:11:36Z</dcterms:created>
  <dcterms:modified xsi:type="dcterms:W3CDTF">2023-09-08T10:36:57Z</dcterms:modified>
</cp:coreProperties>
</file>