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slides/slide67.xml" ContentType="application/vnd.openxmlformats-officedocument.presentationml.slide+xml"/>
  <Override PartName="/ppt/slides/slide68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19" r:id="rId1"/>
  </p:sldMasterIdLst>
  <p:notesMasterIdLst>
    <p:notesMasterId r:id="rId70"/>
  </p:notesMasterIdLst>
  <p:sldIdLst>
    <p:sldId id="256" r:id="rId2"/>
    <p:sldId id="257" r:id="rId3"/>
    <p:sldId id="318" r:id="rId4"/>
    <p:sldId id="327" r:id="rId5"/>
    <p:sldId id="412" r:id="rId6"/>
    <p:sldId id="319" r:id="rId7"/>
    <p:sldId id="320" r:id="rId8"/>
    <p:sldId id="261" r:id="rId9"/>
    <p:sldId id="262" r:id="rId10"/>
    <p:sldId id="263" r:id="rId11"/>
    <p:sldId id="324" r:id="rId12"/>
    <p:sldId id="267" r:id="rId13"/>
    <p:sldId id="271" r:id="rId14"/>
    <p:sldId id="273" r:id="rId15"/>
    <p:sldId id="274" r:id="rId16"/>
    <p:sldId id="280" r:id="rId17"/>
    <p:sldId id="276" r:id="rId18"/>
    <p:sldId id="279" r:id="rId19"/>
    <p:sldId id="281" r:id="rId20"/>
    <p:sldId id="282" r:id="rId21"/>
    <p:sldId id="325" r:id="rId22"/>
    <p:sldId id="283" r:id="rId23"/>
    <p:sldId id="284" r:id="rId24"/>
    <p:sldId id="286" r:id="rId25"/>
    <p:sldId id="401" r:id="rId26"/>
    <p:sldId id="336" r:id="rId27"/>
    <p:sldId id="287" r:id="rId28"/>
    <p:sldId id="386" r:id="rId29"/>
    <p:sldId id="288" r:id="rId30"/>
    <p:sldId id="337" r:id="rId31"/>
    <p:sldId id="289" r:id="rId32"/>
    <p:sldId id="290" r:id="rId33"/>
    <p:sldId id="291" r:id="rId34"/>
    <p:sldId id="295" r:id="rId35"/>
    <p:sldId id="293" r:id="rId36"/>
    <p:sldId id="294" r:id="rId37"/>
    <p:sldId id="338" r:id="rId38"/>
    <p:sldId id="326" r:id="rId39"/>
    <p:sldId id="298" r:id="rId40"/>
    <p:sldId id="404" r:id="rId41"/>
    <p:sldId id="403" r:id="rId42"/>
    <p:sldId id="405" r:id="rId43"/>
    <p:sldId id="387" r:id="rId44"/>
    <p:sldId id="296" r:id="rId45"/>
    <p:sldId id="299" r:id="rId46"/>
    <p:sldId id="340" r:id="rId47"/>
    <p:sldId id="389" r:id="rId48"/>
    <p:sldId id="341" r:id="rId49"/>
    <p:sldId id="342" r:id="rId50"/>
    <p:sldId id="343" r:id="rId51"/>
    <p:sldId id="301" r:id="rId52"/>
    <p:sldId id="300" r:id="rId53"/>
    <p:sldId id="408" r:id="rId54"/>
    <p:sldId id="344" r:id="rId55"/>
    <p:sldId id="302" r:id="rId56"/>
    <p:sldId id="390" r:id="rId57"/>
    <p:sldId id="303" r:id="rId58"/>
    <p:sldId id="304" r:id="rId59"/>
    <p:sldId id="306" r:id="rId60"/>
    <p:sldId id="307" r:id="rId61"/>
    <p:sldId id="345" r:id="rId62"/>
    <p:sldId id="308" r:id="rId63"/>
    <p:sldId id="310" r:id="rId64"/>
    <p:sldId id="309" r:id="rId65"/>
    <p:sldId id="311" r:id="rId66"/>
    <p:sldId id="315" r:id="rId67"/>
    <p:sldId id="317" r:id="rId68"/>
    <p:sldId id="396" r:id="rId69"/>
  </p:sldIdLst>
  <p:sldSz cx="12192000" cy="6858000"/>
  <p:notesSz cx="6858000" cy="9144000"/>
  <p:defaultTextStyle>
    <a:defPPr>
      <a:defRPr lang="tr-T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010" autoAdjust="0"/>
    <p:restoredTop sz="94660"/>
  </p:normalViewPr>
  <p:slideViewPr>
    <p:cSldViewPr snapToGrid="0">
      <p:cViewPr varScale="1">
        <p:scale>
          <a:sx n="89" d="100"/>
          <a:sy n="89" d="100"/>
        </p:scale>
        <p:origin x="176" y="70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>
      <p:scale>
        <a:sx n="66" d="100"/>
        <a:sy n="66" d="100"/>
      </p:scale>
      <p:origin x="0" y="11490"/>
    </p:cViewPr>
  </p:sorterViewPr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slide" Target="slides/slide6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74" Type="http://schemas.openxmlformats.org/officeDocument/2006/relationships/tableStyles" Target="tableStyles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slide" Target="slides/slide68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72" Type="http://schemas.openxmlformats.org/officeDocument/2006/relationships/viewProps" Target="viewProps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notesMaster" Target="notesMasters/notesMaster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73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Relationship Id="rId7" Type="http://schemas.openxmlformats.org/officeDocument/2006/relationships/slide" Target="slides/slide6.xml"/><Relationship Id="rId71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Üstbilgi Yer Tutucusu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3" name="Veri Yer Tutucusu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E4D4B800-D89E-4DA0-AAE4-25273E68F515}" type="datetimeFigureOut">
              <a:rPr lang="tr-TR" smtClean="0"/>
              <a:pPr/>
              <a:t>9.09.2022</a:t>
            </a:fld>
            <a:endParaRPr lang="tr-TR"/>
          </a:p>
        </p:txBody>
      </p:sp>
      <p:sp>
        <p:nvSpPr>
          <p:cNvPr id="4" name="Slayt Görüntüsü Yer Tutucusu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tr-TR"/>
          </a:p>
        </p:txBody>
      </p:sp>
      <p:sp>
        <p:nvSpPr>
          <p:cNvPr id="5" name="Not Yer Tutucusu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5F1ADAA-4755-4450-BD97-2640805A1301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4851635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Başlık Slaydı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tr-TR"/>
              <a:t>Asıl alt başlık stilini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928FA-2493-4BF8-8453-2DED1B33C037}" type="datetimeFigureOut">
              <a:rPr lang="tr-TR" smtClean="0"/>
              <a:pPr/>
              <a:t>9.09.2022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BAA67-2FB3-4FD5-8758-0826E9130C22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4889855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Başlık ve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928FA-2493-4BF8-8453-2DED1B33C037}" type="datetimeFigureOut">
              <a:rPr lang="tr-TR" smtClean="0"/>
              <a:pPr/>
              <a:t>9.09.2022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BAA67-2FB3-4FD5-8758-0826E9130C22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54318045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Bölüm Üstbilgis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928FA-2493-4BF8-8453-2DED1B33C037}" type="datetimeFigureOut">
              <a:rPr lang="tr-TR" smtClean="0"/>
              <a:pPr/>
              <a:t>9.09.2022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BAA67-2FB3-4FD5-8758-0826E9130C22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13582431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İki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928FA-2493-4BF8-8453-2DED1B33C037}" type="datetimeFigureOut">
              <a:rPr lang="tr-TR" smtClean="0"/>
              <a:pPr/>
              <a:t>9.09.2022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BAA67-2FB3-4FD5-8758-0826E9130C22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341053631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Karşılaştırm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4" name="İçerik Yer Tutucus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5" name="Metin Yer Tutucus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6" name="İçerik Yer Tutucus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7" name="Veri Yer Tutucusu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928FA-2493-4BF8-8453-2DED1B33C037}" type="datetimeFigureOut">
              <a:rPr lang="tr-TR" smtClean="0"/>
              <a:pPr/>
              <a:t>9.09.2022</a:t>
            </a:fld>
            <a:endParaRPr lang="tr-TR"/>
          </a:p>
        </p:txBody>
      </p:sp>
      <p:sp>
        <p:nvSpPr>
          <p:cNvPr id="8" name="Altbilgi Yer Tutucusu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9" name="Slayt Numarası Yer Tutucus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BAA67-2FB3-4FD5-8758-0826E9130C22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83822655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Yalnızca Başlı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Veri Yer Tutucusu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928FA-2493-4BF8-8453-2DED1B33C037}" type="datetimeFigureOut">
              <a:rPr lang="tr-TR" smtClean="0"/>
              <a:pPr/>
              <a:t>9.09.2022</a:t>
            </a:fld>
            <a:endParaRPr lang="tr-TR"/>
          </a:p>
        </p:txBody>
      </p:sp>
      <p:sp>
        <p:nvSpPr>
          <p:cNvPr id="4" name="Altbilgi Yer Tutucusu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5" name="Slayt Numarası Yer Tutucus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BAA67-2FB3-4FD5-8758-0826E9130C22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9370145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o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i Yer Tutucusu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928FA-2493-4BF8-8453-2DED1B33C037}" type="datetimeFigureOut">
              <a:rPr lang="tr-TR" smtClean="0"/>
              <a:pPr/>
              <a:t>9.09.2022</a:t>
            </a:fld>
            <a:endParaRPr lang="tr-TR"/>
          </a:p>
        </p:txBody>
      </p:sp>
      <p:sp>
        <p:nvSpPr>
          <p:cNvPr id="3" name="Altbilgi Yer Tutucusu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4" name="Slayt Numarası Yer Tutucus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BAA67-2FB3-4FD5-8758-0826E9130C22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94528280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Başlıklı İçeri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928FA-2493-4BF8-8453-2DED1B33C037}" type="datetimeFigureOut">
              <a:rPr lang="tr-TR" smtClean="0"/>
              <a:pPr/>
              <a:t>9.09.2022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BAA67-2FB3-4FD5-8758-0826E9130C22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49297096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Başlıklı Resi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tr-TR"/>
              <a:t>Asıl başlık stili için tıklatın</a:t>
            </a:r>
          </a:p>
        </p:txBody>
      </p:sp>
      <p:sp>
        <p:nvSpPr>
          <p:cNvPr id="3" name="Resim Yer Tutucus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tr-TR"/>
          </a:p>
        </p:txBody>
      </p:sp>
      <p:sp>
        <p:nvSpPr>
          <p:cNvPr id="4" name="Metin Yer Tutucus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tr-TR"/>
              <a:t>Asıl metin stillerini düzenlemek için tıklatın</a:t>
            </a:r>
          </a:p>
        </p:txBody>
      </p:sp>
      <p:sp>
        <p:nvSpPr>
          <p:cNvPr id="5" name="Veri Yer Tutucusu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928FA-2493-4BF8-8453-2DED1B33C037}" type="datetimeFigureOut">
              <a:rPr lang="tr-TR" smtClean="0"/>
              <a:pPr/>
              <a:t>9.09.2022</a:t>
            </a:fld>
            <a:endParaRPr lang="tr-TR"/>
          </a:p>
        </p:txBody>
      </p:sp>
      <p:sp>
        <p:nvSpPr>
          <p:cNvPr id="6" name="Altbilgi Yer Tutucusu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7" name="Slayt Numarası Yer Tutucus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BAA67-2FB3-4FD5-8758-0826E9130C22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118474091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Başlık, Dikey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928FA-2493-4BF8-8453-2DED1B33C037}" type="datetimeFigureOut">
              <a:rPr lang="tr-TR" smtClean="0"/>
              <a:pPr/>
              <a:t>9.09.2022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BAA67-2FB3-4FD5-8758-0826E9130C22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228182095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Dikey Başlık ve Meti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ikey Başlık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Dikey Metin Yer Tutucusu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D928FA-2493-4BF8-8453-2DED1B33C037}" type="datetimeFigureOut">
              <a:rPr lang="tr-TR" smtClean="0"/>
              <a:pPr/>
              <a:t>9.09.2022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5CBAA67-2FB3-4FD5-8758-0826E9130C22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73174964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Başlık Yer Tutucus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tr-TR"/>
              <a:t>Asıl başlık stili için tıklatın</a:t>
            </a:r>
          </a:p>
        </p:txBody>
      </p:sp>
      <p:sp>
        <p:nvSpPr>
          <p:cNvPr id="3" name="Metin Yer Tutucus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tr-TR"/>
              <a:t>Asıl metin stillerini düzenlemek için tıklatın</a:t>
            </a:r>
          </a:p>
          <a:p>
            <a:pPr lvl="1"/>
            <a:r>
              <a:rPr lang="tr-TR"/>
              <a:t>İkinci düzey</a:t>
            </a:r>
          </a:p>
          <a:p>
            <a:pPr lvl="2"/>
            <a:r>
              <a:rPr lang="tr-TR"/>
              <a:t>Üçüncü düzey</a:t>
            </a:r>
          </a:p>
          <a:p>
            <a:pPr lvl="3"/>
            <a:r>
              <a:rPr lang="tr-TR"/>
              <a:t>Dördüncü düzey</a:t>
            </a:r>
          </a:p>
          <a:p>
            <a:pPr lvl="4"/>
            <a:r>
              <a:rPr lang="tr-TR"/>
              <a:t>Beşinci düzey</a:t>
            </a:r>
          </a:p>
        </p:txBody>
      </p:sp>
      <p:sp>
        <p:nvSpPr>
          <p:cNvPr id="4" name="Veri Yer Tutucusu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D928FA-2493-4BF8-8453-2DED1B33C037}" type="datetimeFigureOut">
              <a:rPr lang="tr-TR" smtClean="0"/>
              <a:pPr/>
              <a:t>9.09.2022</a:t>
            </a:fld>
            <a:endParaRPr lang="tr-TR"/>
          </a:p>
        </p:txBody>
      </p:sp>
      <p:sp>
        <p:nvSpPr>
          <p:cNvPr id="5" name="Altbilgi Yer Tutucusu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tr-TR"/>
          </a:p>
        </p:txBody>
      </p:sp>
      <p:sp>
        <p:nvSpPr>
          <p:cNvPr id="6" name="Slayt Numarası Yer Tutucus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5CBAA67-2FB3-4FD5-8758-0826E9130C22}" type="slidenum">
              <a:rPr lang="tr-TR" smtClean="0"/>
              <a:pPr/>
              <a:t>‹#›</a:t>
            </a:fld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88530480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21" r:id="rId2"/>
    <p:sldLayoutId id="2147483722" r:id="rId3"/>
    <p:sldLayoutId id="2147483723" r:id="rId4"/>
    <p:sldLayoutId id="2147483724" r:id="rId5"/>
    <p:sldLayoutId id="2147483725" r:id="rId6"/>
    <p:sldLayoutId id="2147483726" r:id="rId7"/>
    <p:sldLayoutId id="2147483727" r:id="rId8"/>
    <p:sldLayoutId id="2147483728" r:id="rId9"/>
    <p:sldLayoutId id="2147483729" r:id="rId10"/>
    <p:sldLayoutId id="2147483730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tr-T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4.png"/><Relationship Id="rId4" Type="http://schemas.openxmlformats.org/officeDocument/2006/relationships/image" Target="../media/image3.png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emf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4.png"/><Relationship Id="rId2" Type="http://schemas.openxmlformats.org/officeDocument/2006/relationships/image" Target="../media/image2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6.png"/><Relationship Id="rId4" Type="http://schemas.openxmlformats.org/officeDocument/2006/relationships/image" Target="../media/image25.png"/></Relationships>
</file>

<file path=ppt/slides/_rels/slide3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pn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png"/><Relationship Id="rId2" Type="http://schemas.openxmlformats.org/officeDocument/2006/relationships/image" Target="../media/image30.pn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5.png"/><Relationship Id="rId2" Type="http://schemas.openxmlformats.org/officeDocument/2006/relationships/image" Target="../media/image34.pn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pn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pn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png"/><Relationship Id="rId1" Type="http://schemas.openxmlformats.org/officeDocument/2006/relationships/slideLayout" Target="../slideLayouts/slideLayout2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png"/><Relationship Id="rId1" Type="http://schemas.openxmlformats.org/officeDocument/2006/relationships/slideLayout" Target="../slideLayouts/slideLayout2.xml"/></Relationships>
</file>

<file path=ppt/slides/_rels/slide5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3.png"/><Relationship Id="rId2" Type="http://schemas.openxmlformats.org/officeDocument/2006/relationships/image" Target="../media/image42.png"/><Relationship Id="rId1" Type="http://schemas.openxmlformats.org/officeDocument/2006/relationships/slideLayout" Target="../slideLayouts/slideLayout2.xml"/></Relationships>
</file>

<file path=ppt/slides/_rels/slide5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png"/><Relationship Id="rId1" Type="http://schemas.openxmlformats.org/officeDocument/2006/relationships/slideLayout" Target="../slideLayouts/slideLayout2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2.xml"/></Relationships>
</file>

<file path=ppt/slides/_rels/slide5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8.xml.rels><?xml version="1.0" encoding="UTF-8" standalone="yes"?>
<Relationships xmlns="http://schemas.openxmlformats.org/package/2006/relationships"><Relationship Id="rId3" Type="http://schemas.openxmlformats.org/officeDocument/2006/relationships/image" Target="../media/image47.png"/><Relationship Id="rId2" Type="http://schemas.openxmlformats.org/officeDocument/2006/relationships/image" Target="../media/image4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48.png"/></Relationships>
</file>

<file path=ppt/slides/_rels/slide5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emf"/><Relationship Id="rId1" Type="http://schemas.openxmlformats.org/officeDocument/2006/relationships/slideLayout" Target="../slideLayouts/slideLayout2.xml"/></Relationships>
</file>

<file path=ppt/slides/_rels/slide6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1.png"/><Relationship Id="rId2" Type="http://schemas.openxmlformats.org/officeDocument/2006/relationships/image" Target="../media/image50.png"/><Relationship Id="rId1" Type="http://schemas.openxmlformats.org/officeDocument/2006/relationships/slideLayout" Target="../slideLayouts/slideLayout2.xml"/></Relationships>
</file>

<file path=ppt/slides/_rels/slide6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3.png"/><Relationship Id="rId2" Type="http://schemas.openxmlformats.org/officeDocument/2006/relationships/image" Target="../media/image52.png"/><Relationship Id="rId1" Type="http://schemas.openxmlformats.org/officeDocument/2006/relationships/slideLayout" Target="../slideLayouts/slideLayout2.xml"/></Relationships>
</file>

<file path=ppt/slides/_rels/slide6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5.png"/><Relationship Id="rId2" Type="http://schemas.openxmlformats.org/officeDocument/2006/relationships/image" Target="../media/image54.png"/><Relationship Id="rId1" Type="http://schemas.openxmlformats.org/officeDocument/2006/relationships/slideLayout" Target="../slideLayouts/slideLayout2.xml"/></Relationships>
</file>

<file path=ppt/slides/_rels/slide6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ctrTitle"/>
          </p:nvPr>
        </p:nvSpPr>
        <p:spPr>
          <a:xfrm>
            <a:off x="214007" y="3380310"/>
            <a:ext cx="11575913" cy="3477690"/>
          </a:xfrm>
        </p:spPr>
        <p:txBody>
          <a:bodyPr>
            <a:normAutofit fontScale="90000"/>
          </a:bodyPr>
          <a:lstStyle/>
          <a:p>
            <a:pPr algn="r"/>
            <a:br>
              <a:rPr lang="tr-TR" dirty="0">
                <a:latin typeface="Comic Sans MS" panose="030F0702030302020204" pitchFamily="66" charset="0"/>
              </a:rPr>
            </a:br>
            <a:br>
              <a:rPr lang="tr-TR" dirty="0">
                <a:latin typeface="Comic Sans MS" panose="030F0702030302020204" pitchFamily="66" charset="0"/>
              </a:rPr>
            </a:br>
            <a:br>
              <a:rPr lang="tr-TR" dirty="0">
                <a:latin typeface="Comic Sans MS" panose="030F0702030302020204" pitchFamily="66" charset="0"/>
              </a:rPr>
            </a:br>
            <a:br>
              <a:rPr lang="tr-TR" dirty="0">
                <a:latin typeface="Comic Sans MS" panose="030F0702030302020204" pitchFamily="66" charset="0"/>
              </a:rPr>
            </a:br>
            <a:br>
              <a:rPr lang="tr-TR" dirty="0">
                <a:latin typeface="Comic Sans MS" panose="030F0702030302020204" pitchFamily="66" charset="0"/>
              </a:rPr>
            </a:br>
            <a:r>
              <a:rPr lang="tr-TR" sz="5600" dirty="0">
                <a:latin typeface="Comic Sans MS" panose="030F0702030302020204" pitchFamily="66" charset="0"/>
              </a:rPr>
              <a:t>YENİDOĞANIN FİZİK MUAYENESİ</a:t>
            </a:r>
            <a:br>
              <a:rPr lang="tr-TR" dirty="0">
                <a:latin typeface="Comic Sans MS" panose="030F0702030302020204" pitchFamily="66" charset="0"/>
              </a:rPr>
            </a:br>
            <a:br>
              <a:rPr lang="tr-TR" dirty="0">
                <a:latin typeface="Comic Sans MS" panose="030F0702030302020204" pitchFamily="66" charset="0"/>
              </a:rPr>
            </a:br>
            <a:r>
              <a:rPr lang="tr-TR" sz="3600" dirty="0">
                <a:latin typeface="Comic Sans MS" panose="030F0702030302020204" pitchFamily="66" charset="0"/>
              </a:rPr>
              <a:t>Dr. Beril YAŞA</a:t>
            </a:r>
            <a:br>
              <a:rPr lang="tr-TR" sz="3600">
                <a:latin typeface="Comic Sans MS" panose="030F0702030302020204" pitchFamily="66" charset="0"/>
              </a:rPr>
            </a:br>
            <a:endParaRPr lang="tr-TR" sz="4900" dirty="0">
              <a:latin typeface="Comic Sans MS" panose="030F0702030302020204" pitchFamily="66" charset="0"/>
            </a:endParaRPr>
          </a:p>
        </p:txBody>
      </p:sp>
      <p:sp>
        <p:nvSpPr>
          <p:cNvPr id="3" name="Alt Başlık 2"/>
          <p:cNvSpPr>
            <a:spLocks noGrp="1"/>
          </p:cNvSpPr>
          <p:nvPr>
            <p:ph type="subTitle" idx="1"/>
          </p:nvPr>
        </p:nvSpPr>
        <p:spPr>
          <a:xfrm>
            <a:off x="1524000" y="2042319"/>
            <a:ext cx="9144000" cy="1655762"/>
          </a:xfrm>
        </p:spPr>
        <p:txBody>
          <a:bodyPr/>
          <a:lstStyle/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119629231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81227" y="1027906"/>
            <a:ext cx="11029545" cy="4351338"/>
          </a:xfrm>
        </p:spPr>
        <p:txBody>
          <a:bodyPr>
            <a:normAutofit/>
          </a:bodyPr>
          <a:lstStyle/>
          <a:p>
            <a:r>
              <a:rPr lang="tr-TR" dirty="0" err="1">
                <a:latin typeface="Comic Sans MS" panose="030F0702030302020204" pitchFamily="66" charset="0"/>
              </a:rPr>
              <a:t>Yenidoğan</a:t>
            </a:r>
            <a:r>
              <a:rPr lang="tr-TR" dirty="0">
                <a:latin typeface="Comic Sans MS" panose="030F0702030302020204" pitchFamily="66" charset="0"/>
              </a:rPr>
              <a:t> bebeğin ilk muayenesi doğumdan sonra</a:t>
            </a:r>
          </a:p>
          <a:p>
            <a:endParaRPr lang="tr-TR" dirty="0">
              <a:latin typeface="Comic Sans MS" panose="030F0702030302020204" pitchFamily="66" charset="0"/>
            </a:endParaRPr>
          </a:p>
          <a:p>
            <a:r>
              <a:rPr lang="tr-TR" dirty="0">
                <a:latin typeface="Comic Sans MS" panose="030F0702030302020204" pitchFamily="66" charset="0"/>
              </a:rPr>
              <a:t>MÜMKÜN OLAN EN YAKIN ZAMANDA !!!</a:t>
            </a:r>
          </a:p>
          <a:p>
            <a:endParaRPr lang="tr-TR" dirty="0">
              <a:latin typeface="Comic Sans MS" panose="030F0702030302020204" pitchFamily="66" charset="0"/>
            </a:endParaRPr>
          </a:p>
          <a:p>
            <a:r>
              <a:rPr lang="tr-TR" dirty="0">
                <a:latin typeface="Comic Sans MS" panose="030F0702030302020204" pitchFamily="66" charset="0"/>
              </a:rPr>
              <a:t>Doğum odasında ilk muayene:    * solunum</a:t>
            </a:r>
          </a:p>
          <a:p>
            <a:pPr marL="0" indent="0">
              <a:buNone/>
            </a:pPr>
            <a:r>
              <a:rPr lang="tr-TR" dirty="0">
                <a:latin typeface="Comic Sans MS" panose="030F0702030302020204" pitchFamily="66" charset="0"/>
              </a:rPr>
              <a:t>					        * </a:t>
            </a:r>
            <a:r>
              <a:rPr lang="tr-TR" dirty="0" err="1">
                <a:latin typeface="Comic Sans MS" panose="030F0702030302020204" pitchFamily="66" charset="0"/>
              </a:rPr>
              <a:t>kardiyovasküler</a:t>
            </a:r>
            <a:r>
              <a:rPr lang="tr-TR" dirty="0">
                <a:latin typeface="Comic Sans MS" panose="030F0702030302020204" pitchFamily="66" charset="0"/>
              </a:rPr>
              <a:t> sistem</a:t>
            </a:r>
          </a:p>
          <a:p>
            <a:pPr marL="0" indent="0">
              <a:buNone/>
            </a:pPr>
            <a:r>
              <a:rPr lang="tr-TR" dirty="0">
                <a:latin typeface="Comic Sans MS" panose="030F0702030302020204" pitchFamily="66" charset="0"/>
              </a:rPr>
              <a:t>					        * </a:t>
            </a:r>
            <a:r>
              <a:rPr lang="tr-TR" dirty="0" err="1">
                <a:latin typeface="Comic Sans MS" panose="030F0702030302020204" pitchFamily="66" charset="0"/>
              </a:rPr>
              <a:t>tonus</a:t>
            </a:r>
            <a:r>
              <a:rPr lang="tr-TR" dirty="0">
                <a:latin typeface="Comic Sans MS" panose="030F0702030302020204" pitchFamily="66" charset="0"/>
              </a:rPr>
              <a:t> </a:t>
            </a:r>
          </a:p>
          <a:p>
            <a:endParaRPr lang="tr-TR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23845455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>
                <a:latin typeface="Comic Sans MS" panose="030F0702030302020204" pitchFamily="66" charset="0"/>
              </a:rPr>
              <a:t>Doğum odasında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38200" y="1514340"/>
            <a:ext cx="10515600" cy="4351338"/>
          </a:xfrm>
        </p:spPr>
        <p:txBody>
          <a:bodyPr/>
          <a:lstStyle/>
          <a:p>
            <a:r>
              <a:rPr lang="tr-TR" dirty="0">
                <a:latin typeface="Comic Sans MS" panose="030F0702030302020204" pitchFamily="66" charset="0"/>
              </a:rPr>
              <a:t>APGAR:   A- </a:t>
            </a:r>
            <a:r>
              <a:rPr lang="tr-TR" dirty="0" err="1">
                <a:latin typeface="Comic Sans MS" panose="030F0702030302020204" pitchFamily="66" charset="0"/>
              </a:rPr>
              <a:t>Appearence</a:t>
            </a:r>
            <a:endParaRPr lang="tr-TR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tr-TR" dirty="0">
                <a:latin typeface="Comic Sans MS" panose="030F0702030302020204" pitchFamily="66" charset="0"/>
              </a:rPr>
              <a:t>		P- </a:t>
            </a:r>
            <a:r>
              <a:rPr lang="tr-TR" dirty="0" err="1">
                <a:latin typeface="Comic Sans MS" panose="030F0702030302020204" pitchFamily="66" charset="0"/>
              </a:rPr>
              <a:t>Pulse</a:t>
            </a:r>
            <a:endParaRPr lang="tr-TR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tr-TR" dirty="0">
                <a:latin typeface="Comic Sans MS" panose="030F0702030302020204" pitchFamily="66" charset="0"/>
              </a:rPr>
              <a:t>		G- </a:t>
            </a:r>
            <a:r>
              <a:rPr lang="tr-TR" dirty="0" err="1">
                <a:latin typeface="Comic Sans MS" panose="030F0702030302020204" pitchFamily="66" charset="0"/>
              </a:rPr>
              <a:t>Grimace</a:t>
            </a:r>
            <a:endParaRPr lang="tr-TR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tr-TR" dirty="0">
                <a:latin typeface="Comic Sans MS" panose="030F0702030302020204" pitchFamily="66" charset="0"/>
              </a:rPr>
              <a:t>		A- Activity</a:t>
            </a:r>
          </a:p>
          <a:p>
            <a:pPr marL="0" indent="0">
              <a:buNone/>
            </a:pPr>
            <a:r>
              <a:rPr lang="tr-TR" dirty="0">
                <a:latin typeface="Comic Sans MS" panose="030F0702030302020204" pitchFamily="66" charset="0"/>
              </a:rPr>
              <a:t>		R- </a:t>
            </a:r>
            <a:r>
              <a:rPr lang="tr-TR" dirty="0" err="1">
                <a:latin typeface="Comic Sans MS" panose="030F0702030302020204" pitchFamily="66" charset="0"/>
              </a:rPr>
              <a:t>Respiration</a:t>
            </a:r>
            <a:endParaRPr lang="tr-TR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tr-TR" dirty="0">
                <a:latin typeface="Comic Sans MS" panose="030F0702030302020204" pitchFamily="66" charset="0"/>
              </a:rPr>
              <a:t>		</a:t>
            </a:r>
          </a:p>
        </p:txBody>
      </p:sp>
      <p:graphicFrame>
        <p:nvGraphicFramePr>
          <p:cNvPr id="4" name="Group 7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4229838538"/>
              </p:ext>
            </p:extLst>
          </p:nvPr>
        </p:nvGraphicFramePr>
        <p:xfrm>
          <a:off x="838200" y="4152309"/>
          <a:ext cx="10951723" cy="2549843"/>
        </p:xfrm>
        <a:graphic>
          <a:graphicData uri="http://schemas.openxmlformats.org/drawingml/2006/table">
            <a:tbl>
              <a:tblPr/>
              <a:tblGrid>
                <a:gridCol w="2406650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2051050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17884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  <a:gridCol w="2315183">
                  <a:extLst>
                    <a:ext uri="{9D8B030D-6E8A-4147-A177-3AD203B41FA5}">
                      <a16:colId xmlns:a16="http://schemas.microsoft.com/office/drawing/2014/main" val="20003"/>
                    </a:ext>
                  </a:extLst>
                </a:gridCol>
              </a:tblGrid>
              <a:tr h="3397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Puan</a:t>
                      </a: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0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1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2</a:t>
                      </a: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762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Görünüm (deri rengi)</a:t>
                      </a: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Siyanoze</a:t>
                      </a:r>
                      <a:r>
                        <a:rPr kumimoji="0" lang="tr-TR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 / soluk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Gövde pembe </a:t>
                      </a:r>
                      <a:r>
                        <a:rPr kumimoji="0" lang="tr-TR" sz="16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ekstremiteler</a:t>
                      </a:r>
                      <a:r>
                        <a:rPr kumimoji="0" lang="tr-TR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 </a:t>
                      </a:r>
                      <a:r>
                        <a:rPr kumimoji="0" lang="tr-TR" sz="16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siyanoze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Pembe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43338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Kalp Hızı</a:t>
                      </a: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Yok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˂</a:t>
                      </a:r>
                      <a:r>
                        <a:rPr kumimoji="0" lang="tr-TR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 100/</a:t>
                      </a:r>
                      <a:r>
                        <a:rPr kumimoji="0" lang="tr-TR" sz="16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dk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en-US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˃</a:t>
                      </a:r>
                      <a:r>
                        <a:rPr kumimoji="0" lang="tr-TR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 100/</a:t>
                      </a:r>
                      <a:r>
                        <a:rPr kumimoji="0" lang="tr-TR" sz="16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anose="020F0502020204030204" pitchFamily="34" charset="0"/>
                        </a:rPr>
                        <a:t>dk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8100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Refleks yanıt (buruna sonda dokundurarak)</a:t>
                      </a: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Yok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Yüzde hafif mimik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Aksırık, ağlama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52705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1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Tonus</a:t>
                      </a: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Genel </a:t>
                      </a:r>
                      <a:r>
                        <a:rPr kumimoji="0" lang="tr-TR" sz="16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hipotoni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Ekstremitelerde</a:t>
                      </a:r>
                      <a:r>
                        <a:rPr kumimoji="0" lang="tr-TR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 hafif </a:t>
                      </a:r>
                      <a:r>
                        <a:rPr kumimoji="0" lang="tr-TR" sz="16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fleksiyon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Aktif hareketler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7622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1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Solunum</a:t>
                      </a:r>
                      <a:endParaRPr kumimoji="0" lang="en-US" sz="1600" b="1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</a:endParaRPr>
                    </a:p>
                  </a:txBody>
                  <a:tcPr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Yok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0" i="0" u="none" strike="noStrike" cap="none" normalizeH="0" baseline="0" dirty="0" err="1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Yüzeyel</a:t>
                      </a:r>
                      <a:r>
                        <a:rPr kumimoji="0" lang="tr-TR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, düzensiz, iç çekme şeklinde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tr-TR" sz="1600" b="0" i="0" u="none" strike="noStrike" cap="none" normalizeH="0" baseline="0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omic Sans MS" panose="030F0702030302020204" pitchFamily="66" charset="0"/>
                        </a:rPr>
                        <a:t>Düzenli, ağlıyor</a:t>
                      </a:r>
                      <a:endParaRPr kumimoji="0" lang="en-US" sz="1600" b="0" i="0" u="none" strike="noStrike" cap="none" normalizeH="0" baseline="0" dirty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omic Sans MS" panose="030F0702030302020204" pitchFamily="66" charset="0"/>
                      </a:endParaRPr>
                    </a:p>
                  </a:txBody>
                  <a:tcPr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9581291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>
                <a:latin typeface="Comic Sans MS" panose="030F0702030302020204" pitchFamily="66" charset="0"/>
              </a:rPr>
              <a:t>İLK ADIM 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tr-TR" sz="3200" dirty="0">
                <a:latin typeface="Comic Sans MS" panose="030F0702030302020204" pitchFamily="66" charset="0"/>
              </a:rPr>
              <a:t>Doktorun hazırlanması</a:t>
            </a:r>
          </a:p>
          <a:p>
            <a:pPr marL="0" indent="0">
              <a:buNone/>
            </a:pPr>
            <a:endParaRPr lang="tr-TR" sz="3200" dirty="0">
              <a:latin typeface="Comic Sans MS" panose="030F0702030302020204" pitchFamily="66" charset="0"/>
            </a:endParaRPr>
          </a:p>
          <a:p>
            <a:r>
              <a:rPr lang="tr-TR" dirty="0">
                <a:latin typeface="Comic Sans MS" panose="030F0702030302020204" pitchFamily="66" charset="0"/>
              </a:rPr>
              <a:t>Temiz önlük</a:t>
            </a:r>
          </a:p>
          <a:p>
            <a:r>
              <a:rPr lang="tr-TR" dirty="0">
                <a:latin typeface="Comic Sans MS" panose="030F0702030302020204" pitchFamily="66" charset="0"/>
              </a:rPr>
              <a:t>El yıkama !!!</a:t>
            </a:r>
          </a:p>
          <a:p>
            <a:r>
              <a:rPr lang="tr-TR" dirty="0">
                <a:latin typeface="Comic Sans MS" panose="030F0702030302020204" pitchFamily="66" charset="0"/>
              </a:rPr>
              <a:t>Bebeğin odasına girince: önce kendisini tanıtır</a:t>
            </a:r>
          </a:p>
          <a:p>
            <a:pPr marL="0" indent="0">
              <a:buNone/>
            </a:pPr>
            <a:r>
              <a:rPr lang="tr-TR" dirty="0">
                <a:latin typeface="Comic Sans MS" panose="030F0702030302020204" pitchFamily="66" charset="0"/>
              </a:rPr>
              <a:t>				      aileye bilgi verir</a:t>
            </a:r>
          </a:p>
          <a:p>
            <a:r>
              <a:rPr lang="tr-TR" dirty="0">
                <a:latin typeface="Comic Sans MS" panose="030F0702030302020204" pitchFamily="66" charset="0"/>
              </a:rPr>
              <a:t>Sistemik olarak baştan ayağa kadar muayene edilir</a:t>
            </a:r>
          </a:p>
          <a:p>
            <a:pPr lvl="1"/>
            <a:r>
              <a:rPr lang="tr-TR" dirty="0">
                <a:latin typeface="Comic Sans MS" panose="030F0702030302020204" pitchFamily="66" charset="0"/>
              </a:rPr>
              <a:t>Ancak esnek davranabiliriz</a:t>
            </a:r>
          </a:p>
          <a:p>
            <a:pPr lvl="1"/>
            <a:r>
              <a:rPr lang="tr-TR" dirty="0">
                <a:latin typeface="Comic Sans MS" panose="030F0702030302020204" pitchFamily="66" charset="0"/>
              </a:rPr>
              <a:t>Sakin uyuyan bir bebeğin önce kalbi dinlenebilir	</a:t>
            </a:r>
          </a:p>
        </p:txBody>
      </p:sp>
    </p:spTree>
    <p:extLst>
      <p:ext uri="{BB962C8B-B14F-4D97-AF65-F5344CB8AC3E}">
        <p14:creationId xmlns:p14="http://schemas.microsoft.com/office/powerpoint/2010/main" val="1961962454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err="1">
                <a:latin typeface="Comic Sans MS" panose="030F0702030302020204" pitchFamily="66" charset="0"/>
              </a:rPr>
              <a:t>Gestasyon</a:t>
            </a:r>
            <a:r>
              <a:rPr lang="tr-TR" dirty="0">
                <a:latin typeface="Comic Sans MS" panose="030F0702030302020204" pitchFamily="66" charset="0"/>
              </a:rPr>
              <a:t> Haftasına Göre Sınıflama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 err="1">
                <a:latin typeface="Comic Sans MS" panose="030F0702030302020204" pitchFamily="66" charset="0"/>
              </a:rPr>
              <a:t>Term</a:t>
            </a:r>
            <a:r>
              <a:rPr lang="tr-TR" dirty="0">
                <a:latin typeface="Comic Sans MS" panose="030F0702030302020204" pitchFamily="66" charset="0"/>
              </a:rPr>
              <a:t> bebek: 37 GH - 42 GH</a:t>
            </a:r>
          </a:p>
          <a:p>
            <a:pPr marL="0" indent="0">
              <a:buNone/>
            </a:pPr>
            <a:r>
              <a:rPr lang="tr-TR" dirty="0">
                <a:latin typeface="Comic Sans MS" panose="030F0702030302020204" pitchFamily="66" charset="0"/>
              </a:rPr>
              <a:t>	Erken </a:t>
            </a:r>
            <a:r>
              <a:rPr lang="tr-TR" dirty="0" err="1">
                <a:latin typeface="Comic Sans MS" panose="030F0702030302020204" pitchFamily="66" charset="0"/>
              </a:rPr>
              <a:t>term</a:t>
            </a:r>
            <a:r>
              <a:rPr lang="tr-TR" dirty="0">
                <a:latin typeface="Comic Sans MS" panose="030F0702030302020204" pitchFamily="66" charset="0"/>
              </a:rPr>
              <a:t>: 37 </a:t>
            </a:r>
            <a:r>
              <a:rPr lang="tr-TR" baseline="30000" dirty="0">
                <a:latin typeface="Comic Sans MS" panose="030F0702030302020204" pitchFamily="66" charset="0"/>
              </a:rPr>
              <a:t>0/7</a:t>
            </a:r>
            <a:r>
              <a:rPr lang="tr-TR" dirty="0">
                <a:latin typeface="Comic Sans MS" panose="030F0702030302020204" pitchFamily="66" charset="0"/>
              </a:rPr>
              <a:t> – 38 </a:t>
            </a:r>
            <a:r>
              <a:rPr lang="tr-TR" baseline="30000" dirty="0">
                <a:latin typeface="Comic Sans MS" panose="030F0702030302020204" pitchFamily="66" charset="0"/>
              </a:rPr>
              <a:t>6/7</a:t>
            </a:r>
          </a:p>
          <a:p>
            <a:pPr marL="0" indent="0">
              <a:buNone/>
            </a:pPr>
            <a:endParaRPr lang="tr-TR" baseline="30000" dirty="0">
              <a:latin typeface="Comic Sans MS" panose="030F0702030302020204" pitchFamily="66" charset="0"/>
            </a:endParaRPr>
          </a:p>
          <a:p>
            <a:r>
              <a:rPr lang="tr-TR" dirty="0" err="1">
                <a:latin typeface="Comic Sans MS" panose="030F0702030302020204" pitchFamily="66" charset="0"/>
              </a:rPr>
              <a:t>Preterm</a:t>
            </a:r>
            <a:r>
              <a:rPr lang="tr-TR" dirty="0">
                <a:latin typeface="Comic Sans MS" panose="030F0702030302020204" pitchFamily="66" charset="0"/>
              </a:rPr>
              <a:t> bebek: &lt; 37 GH</a:t>
            </a:r>
          </a:p>
          <a:p>
            <a:pPr marL="0" indent="0">
              <a:buNone/>
            </a:pPr>
            <a:r>
              <a:rPr lang="tr-TR" dirty="0">
                <a:latin typeface="Comic Sans MS" panose="030F0702030302020204" pitchFamily="66" charset="0"/>
              </a:rPr>
              <a:t>	Geç </a:t>
            </a:r>
            <a:r>
              <a:rPr lang="tr-TR" dirty="0" err="1">
                <a:latin typeface="Comic Sans MS" panose="030F0702030302020204" pitchFamily="66" charset="0"/>
              </a:rPr>
              <a:t>preterm</a:t>
            </a:r>
            <a:r>
              <a:rPr lang="tr-TR" dirty="0">
                <a:latin typeface="Comic Sans MS" panose="030F0702030302020204" pitchFamily="66" charset="0"/>
              </a:rPr>
              <a:t>: 34 </a:t>
            </a:r>
            <a:r>
              <a:rPr lang="tr-TR" baseline="30000" dirty="0">
                <a:latin typeface="Comic Sans MS" panose="030F0702030302020204" pitchFamily="66" charset="0"/>
              </a:rPr>
              <a:t>0/7</a:t>
            </a:r>
            <a:r>
              <a:rPr lang="tr-TR" dirty="0">
                <a:latin typeface="Comic Sans MS" panose="030F0702030302020204" pitchFamily="66" charset="0"/>
              </a:rPr>
              <a:t> – 36 </a:t>
            </a:r>
            <a:r>
              <a:rPr lang="tr-TR" baseline="30000" dirty="0">
                <a:latin typeface="Comic Sans MS" panose="030F0702030302020204" pitchFamily="66" charset="0"/>
              </a:rPr>
              <a:t>6/7</a:t>
            </a:r>
          </a:p>
          <a:p>
            <a:pPr marL="0" indent="0">
              <a:buNone/>
            </a:pPr>
            <a:endParaRPr lang="tr-TR" baseline="30000" dirty="0">
              <a:latin typeface="Comic Sans MS" panose="030F0702030302020204" pitchFamily="66" charset="0"/>
            </a:endParaRPr>
          </a:p>
          <a:p>
            <a:r>
              <a:rPr lang="tr-TR" dirty="0" err="1">
                <a:latin typeface="Comic Sans MS" panose="030F0702030302020204" pitchFamily="66" charset="0"/>
              </a:rPr>
              <a:t>Postterm</a:t>
            </a:r>
            <a:r>
              <a:rPr lang="tr-TR" dirty="0">
                <a:latin typeface="Comic Sans MS" panose="030F0702030302020204" pitchFamily="66" charset="0"/>
              </a:rPr>
              <a:t> bebek: &gt; 42 GH</a:t>
            </a:r>
          </a:p>
        </p:txBody>
      </p:sp>
    </p:spTree>
    <p:extLst>
      <p:ext uri="{BB962C8B-B14F-4D97-AF65-F5344CB8AC3E}">
        <p14:creationId xmlns:p14="http://schemas.microsoft.com/office/powerpoint/2010/main" val="252684414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err="1">
                <a:latin typeface="Comic Sans MS" panose="030F0702030302020204" pitchFamily="66" charset="0"/>
              </a:rPr>
              <a:t>Gestasyon</a:t>
            </a:r>
            <a:r>
              <a:rPr lang="tr-TR" dirty="0">
                <a:latin typeface="Comic Sans MS" panose="030F0702030302020204" pitchFamily="66" charset="0"/>
              </a:rPr>
              <a:t> Haftasına Göre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tr-TR" dirty="0">
                <a:latin typeface="Comic Sans MS" panose="030F0702030302020204" pitchFamily="66" charset="0"/>
              </a:rPr>
              <a:t>TERM: 37.GH’dan sonra 		</a:t>
            </a:r>
          </a:p>
          <a:p>
            <a:pPr marL="0" indent="0">
              <a:buNone/>
            </a:pPr>
            <a:endParaRPr lang="tr-TR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tr-TR" dirty="0">
                <a:latin typeface="Comic Sans MS" panose="030F0702030302020204" pitchFamily="66" charset="0"/>
              </a:rPr>
              <a:t>PRETERM: 37.GH’dan önce</a:t>
            </a:r>
          </a:p>
          <a:p>
            <a:pPr marL="0" indent="0">
              <a:buNone/>
            </a:pPr>
            <a:endParaRPr lang="tr-TR" dirty="0">
              <a:latin typeface="Comic Sans MS" panose="030F0702030302020204" pitchFamily="66" charset="0"/>
            </a:endParaRPr>
          </a:p>
          <a:p>
            <a:r>
              <a:rPr lang="tr-TR" dirty="0">
                <a:latin typeface="Comic Sans MS" panose="030F0702030302020204" pitchFamily="66" charset="0"/>
              </a:rPr>
              <a:t>POSTTERM: 42.GH sonrası </a:t>
            </a:r>
          </a:p>
          <a:p>
            <a:pPr lvl="1"/>
            <a:r>
              <a:rPr lang="tr-TR" dirty="0">
                <a:latin typeface="Comic Sans MS" panose="030F0702030302020204" pitchFamily="66" charset="0"/>
              </a:rPr>
              <a:t>Cilt soyulur</a:t>
            </a:r>
          </a:p>
          <a:p>
            <a:pPr lvl="1"/>
            <a:r>
              <a:rPr lang="tr-TR" dirty="0">
                <a:latin typeface="Comic Sans MS" panose="030F0702030302020204" pitchFamily="66" charset="0"/>
              </a:rPr>
              <a:t>Tırnakları uzundur</a:t>
            </a:r>
          </a:p>
          <a:p>
            <a:pPr marL="0" indent="0">
              <a:buNone/>
            </a:pPr>
            <a:endParaRPr lang="tr-TR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tr-TR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834085683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err="1">
                <a:latin typeface="Comic Sans MS" panose="030F0702030302020204" pitchFamily="66" charset="0"/>
              </a:rPr>
              <a:t>Antropometrik</a:t>
            </a:r>
            <a:r>
              <a:rPr lang="tr-TR" dirty="0">
                <a:latin typeface="Comic Sans MS" panose="030F0702030302020204" pitchFamily="66" charset="0"/>
              </a:rPr>
              <a:t> ölçümler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611372" y="1325562"/>
            <a:ext cx="10515600" cy="4351338"/>
          </a:xfrm>
        </p:spPr>
        <p:txBody>
          <a:bodyPr/>
          <a:lstStyle/>
          <a:p>
            <a:r>
              <a:rPr lang="tr-TR" dirty="0">
                <a:latin typeface="Comic Sans MS" panose="030F0702030302020204" pitchFamily="66" charset="0"/>
              </a:rPr>
              <a:t>AGA: </a:t>
            </a:r>
            <a:r>
              <a:rPr lang="tr-TR" dirty="0" err="1">
                <a:latin typeface="Comic Sans MS" panose="030F0702030302020204" pitchFamily="66" charset="0"/>
              </a:rPr>
              <a:t>gestasyon</a:t>
            </a:r>
            <a:r>
              <a:rPr lang="tr-TR" dirty="0">
                <a:latin typeface="Comic Sans MS" panose="030F0702030302020204" pitchFamily="66" charset="0"/>
              </a:rPr>
              <a:t> yaşına uygun (10-90.p)</a:t>
            </a:r>
          </a:p>
          <a:p>
            <a:r>
              <a:rPr lang="tr-TR" dirty="0">
                <a:latin typeface="Comic Sans MS" panose="030F0702030302020204" pitchFamily="66" charset="0"/>
              </a:rPr>
              <a:t>SGA: </a:t>
            </a:r>
            <a:r>
              <a:rPr lang="tr-TR" dirty="0" err="1">
                <a:latin typeface="Comic Sans MS" panose="030F0702030302020204" pitchFamily="66" charset="0"/>
              </a:rPr>
              <a:t>gestasyon</a:t>
            </a:r>
            <a:r>
              <a:rPr lang="tr-TR" dirty="0">
                <a:latin typeface="Comic Sans MS" panose="030F0702030302020204" pitchFamily="66" charset="0"/>
              </a:rPr>
              <a:t> yaşına göre küçük (˂ 10.p)</a:t>
            </a:r>
          </a:p>
          <a:p>
            <a:r>
              <a:rPr lang="tr-TR" dirty="0">
                <a:latin typeface="Comic Sans MS" panose="030F0702030302020204" pitchFamily="66" charset="0"/>
              </a:rPr>
              <a:t>LGA: </a:t>
            </a:r>
            <a:r>
              <a:rPr lang="tr-TR" dirty="0" err="1">
                <a:latin typeface="Comic Sans MS" panose="030F0702030302020204" pitchFamily="66" charset="0"/>
              </a:rPr>
              <a:t>gestasyon</a:t>
            </a:r>
            <a:r>
              <a:rPr lang="tr-TR" dirty="0">
                <a:latin typeface="Comic Sans MS" panose="030F0702030302020204" pitchFamily="66" charset="0"/>
              </a:rPr>
              <a:t> yaşına göre büyük ( ˃ 90.p)</a:t>
            </a:r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604160" y="2726364"/>
            <a:ext cx="4697545" cy="4131636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212583" y="3291867"/>
            <a:ext cx="2523963" cy="579170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9678438" y="3628957"/>
            <a:ext cx="1841152" cy="520653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9736546" y="4351255"/>
            <a:ext cx="1841152" cy="562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9523490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>
                <a:latin typeface="Comic Sans MS" panose="030F0702030302020204" pitchFamily="66" charset="0"/>
              </a:rPr>
              <a:t>Genel Görünüm</a:t>
            </a:r>
          </a:p>
        </p:txBody>
      </p:sp>
      <p:sp>
        <p:nvSpPr>
          <p:cNvPr id="5" name="İçerik Yer Tutucusu 4"/>
          <p:cNvSpPr>
            <a:spLocks noGrp="1"/>
          </p:cNvSpPr>
          <p:nvPr>
            <p:ph idx="1"/>
          </p:nvPr>
        </p:nvSpPr>
        <p:spPr>
          <a:xfrm>
            <a:off x="586456" y="1816325"/>
            <a:ext cx="10515600" cy="4351338"/>
          </a:xfrm>
        </p:spPr>
        <p:txBody>
          <a:bodyPr/>
          <a:lstStyle/>
          <a:p>
            <a:r>
              <a:rPr lang="tr-TR" dirty="0" err="1">
                <a:latin typeface="Comic Sans MS" panose="030F0702030302020204" pitchFamily="66" charset="0"/>
              </a:rPr>
              <a:t>Term</a:t>
            </a:r>
            <a:r>
              <a:rPr lang="tr-TR" dirty="0">
                <a:latin typeface="Comic Sans MS" panose="030F0702030302020204" pitchFamily="66" charset="0"/>
              </a:rPr>
              <a:t> bebekler SEMİFLEKSİYON </a:t>
            </a:r>
            <a:r>
              <a:rPr lang="tr-TR" dirty="0" err="1">
                <a:latin typeface="Comic Sans MS" panose="030F0702030302020204" pitchFamily="66" charset="0"/>
              </a:rPr>
              <a:t>postüründe</a:t>
            </a:r>
            <a:r>
              <a:rPr lang="tr-TR" dirty="0">
                <a:latin typeface="Comic Sans MS" panose="030F0702030302020204" pitchFamily="66" charset="0"/>
              </a:rPr>
              <a:t> (kollar ve bacaklar </a:t>
            </a:r>
            <a:r>
              <a:rPr lang="tr-TR" dirty="0" err="1">
                <a:latin typeface="Comic Sans MS" panose="030F0702030302020204" pitchFamily="66" charset="0"/>
              </a:rPr>
              <a:t>fleksiyonda</a:t>
            </a:r>
            <a:r>
              <a:rPr lang="tr-TR" dirty="0">
                <a:latin typeface="Comic Sans MS" panose="030F0702030302020204" pitchFamily="66" charset="0"/>
              </a:rPr>
              <a:t>)</a:t>
            </a:r>
          </a:p>
          <a:p>
            <a:r>
              <a:rPr lang="tr-TR" dirty="0">
                <a:latin typeface="Comic Sans MS" panose="030F0702030302020204" pitchFamily="66" charset="0"/>
              </a:rPr>
              <a:t>Uykuda hareketsiz olabilir</a:t>
            </a:r>
          </a:p>
          <a:p>
            <a:r>
              <a:rPr lang="tr-TR" dirty="0">
                <a:latin typeface="Comic Sans MS" panose="030F0702030302020204" pitchFamily="66" charset="0"/>
              </a:rPr>
              <a:t>Hastalıkta / ilaç etkisiyle hareketler azalabilir</a:t>
            </a:r>
          </a:p>
          <a:p>
            <a:r>
              <a:rPr lang="tr-TR" dirty="0" err="1">
                <a:latin typeface="Comic Sans MS" panose="030F0702030302020204" pitchFamily="66" charset="0"/>
              </a:rPr>
              <a:t>Yenidoğan</a:t>
            </a:r>
            <a:r>
              <a:rPr lang="tr-TR" dirty="0">
                <a:latin typeface="Comic Sans MS" panose="030F0702030302020204" pitchFamily="66" charset="0"/>
              </a:rPr>
              <a:t> bir bebek baştan ayağa dikkatlice              muayene edilmeli</a:t>
            </a:r>
          </a:p>
        </p:txBody>
      </p:sp>
    </p:spTree>
    <p:extLst>
      <p:ext uri="{BB962C8B-B14F-4D97-AF65-F5344CB8AC3E}">
        <p14:creationId xmlns:p14="http://schemas.microsoft.com/office/powerpoint/2010/main" val="82435431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>
                <a:latin typeface="Comic Sans MS" panose="030F0702030302020204" pitchFamily="66" charset="0"/>
              </a:rPr>
              <a:t>Cilt muayenesi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>
                <a:latin typeface="Comic Sans MS" panose="030F0702030302020204" pitchFamily="66" charset="0"/>
              </a:rPr>
              <a:t>Normalde cilt pembedir</a:t>
            </a:r>
          </a:p>
          <a:p>
            <a:r>
              <a:rPr lang="tr-TR" dirty="0">
                <a:latin typeface="Comic Sans MS" panose="030F0702030302020204" pitchFamily="66" charset="0"/>
              </a:rPr>
              <a:t>Soluk      ANEMİ</a:t>
            </a:r>
          </a:p>
          <a:p>
            <a:r>
              <a:rPr lang="tr-TR" dirty="0" err="1">
                <a:latin typeface="Comic Sans MS" panose="030F0702030302020204" pitchFamily="66" charset="0"/>
              </a:rPr>
              <a:t>Pletore</a:t>
            </a:r>
            <a:r>
              <a:rPr lang="tr-TR" dirty="0">
                <a:latin typeface="Comic Sans MS" panose="030F0702030302020204" pitchFamily="66" charset="0"/>
              </a:rPr>
              <a:t>        POLİSİTEMİ</a:t>
            </a:r>
          </a:p>
          <a:p>
            <a:endParaRPr lang="tr-TR" dirty="0">
              <a:latin typeface="Comic Sans MS" panose="030F0702030302020204" pitchFamily="66" charset="0"/>
            </a:endParaRPr>
          </a:p>
          <a:p>
            <a:r>
              <a:rPr lang="tr-TR" dirty="0">
                <a:latin typeface="Comic Sans MS" panose="030F0702030302020204" pitchFamily="66" charset="0"/>
              </a:rPr>
              <a:t>Prematüre bebeklerde cilt;</a:t>
            </a:r>
          </a:p>
          <a:p>
            <a:pPr>
              <a:buNone/>
            </a:pPr>
            <a:r>
              <a:rPr lang="tr-TR" altLang="tr-TR" dirty="0">
                <a:latin typeface="Comic Sans MS" panose="030F0702030302020204" pitchFamily="66" charset="0"/>
              </a:rPr>
              <a:t>				ince, parlak, şeffaf, kırmızı, </a:t>
            </a:r>
          </a:p>
          <a:p>
            <a:pPr>
              <a:buNone/>
            </a:pPr>
            <a:r>
              <a:rPr lang="tr-TR" altLang="tr-TR" dirty="0">
                <a:latin typeface="Comic Sans MS" panose="030F0702030302020204" pitchFamily="66" charset="0"/>
              </a:rPr>
              <a:t>				cilt altı dokusu az, </a:t>
            </a:r>
            <a:r>
              <a:rPr lang="tr-TR" altLang="tr-TR" dirty="0" err="1">
                <a:latin typeface="Comic Sans MS" panose="030F0702030302020204" pitchFamily="66" charset="0"/>
              </a:rPr>
              <a:t>venler</a:t>
            </a:r>
            <a:r>
              <a:rPr lang="tr-TR" altLang="tr-TR" dirty="0">
                <a:latin typeface="Comic Sans MS" panose="030F0702030302020204" pitchFamily="66" charset="0"/>
              </a:rPr>
              <a:t> görülür</a:t>
            </a:r>
          </a:p>
          <a:p>
            <a:pPr>
              <a:buNone/>
            </a:pPr>
            <a:r>
              <a:rPr lang="tr-TR" altLang="tr-TR" dirty="0">
                <a:latin typeface="Comic Sans MS" panose="030F0702030302020204" pitchFamily="66" charset="0"/>
              </a:rPr>
              <a:t>				kolay zedelenir</a:t>
            </a:r>
            <a:endParaRPr lang="tr-TR" altLang="tr-TR" dirty="0"/>
          </a:p>
          <a:p>
            <a:endParaRPr lang="tr-TR" dirty="0">
              <a:latin typeface="Comic Sans MS" panose="030F0702030302020204" pitchFamily="66" charset="0"/>
            </a:endParaRPr>
          </a:p>
          <a:p>
            <a:endParaRPr lang="tr-TR" dirty="0">
              <a:latin typeface="Comic Sans MS" panose="030F0702030302020204" pitchFamily="66" charset="0"/>
            </a:endParaRPr>
          </a:p>
        </p:txBody>
      </p:sp>
      <p:cxnSp>
        <p:nvCxnSpPr>
          <p:cNvPr id="5" name="Düz Ok Bağlayıcısı 4"/>
          <p:cNvCxnSpPr/>
          <p:nvPr/>
        </p:nvCxnSpPr>
        <p:spPr>
          <a:xfrm>
            <a:off x="2178996" y="2529191"/>
            <a:ext cx="369651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6" name="Düz Ok Bağlayıcısı 5"/>
          <p:cNvCxnSpPr/>
          <p:nvPr/>
        </p:nvCxnSpPr>
        <p:spPr>
          <a:xfrm>
            <a:off x="2548647" y="3090154"/>
            <a:ext cx="369651" cy="0"/>
          </a:xfrm>
          <a:prstGeom prst="straightConnector1">
            <a:avLst/>
          </a:prstGeom>
          <a:ln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4873671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>
                <a:latin typeface="Comic Sans MS" panose="030F0702030302020204" pitchFamily="66" charset="0"/>
              </a:rPr>
              <a:t>Cilt muayenesi 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tr-TR" dirty="0">
                <a:latin typeface="Comic Sans MS" panose="030F0702030302020204" pitchFamily="66" charset="0"/>
              </a:rPr>
              <a:t>SİYANOZE </a:t>
            </a:r>
            <a:r>
              <a:rPr lang="tr-TR" dirty="0">
                <a:latin typeface="Comic Sans MS" panose="030F0702030302020204" pitchFamily="66" charset="0"/>
                <a:sym typeface="Wingdings" pitchFamily="2" charset="2"/>
              </a:rPr>
              <a:t></a:t>
            </a:r>
            <a:r>
              <a:rPr lang="tr-TR" dirty="0">
                <a:latin typeface="Comic Sans MS" panose="030F0702030302020204" pitchFamily="66" charset="0"/>
              </a:rPr>
              <a:t> HİPOKSEMİ</a:t>
            </a:r>
          </a:p>
          <a:p>
            <a:pPr marL="0" indent="0">
              <a:buNone/>
            </a:pPr>
            <a:r>
              <a:rPr lang="tr-TR" dirty="0">
                <a:latin typeface="Comic Sans MS" panose="030F0702030302020204" pitchFamily="66" charset="0"/>
              </a:rPr>
              <a:t>SARILIK </a:t>
            </a:r>
            <a:r>
              <a:rPr lang="tr-TR" dirty="0">
                <a:latin typeface="Comic Sans MS" panose="030F0702030302020204" pitchFamily="66" charset="0"/>
                <a:sym typeface="Wingdings" pitchFamily="2" charset="2"/>
              </a:rPr>
              <a:t></a:t>
            </a:r>
            <a:r>
              <a:rPr lang="tr-TR" dirty="0">
                <a:latin typeface="Comic Sans MS" panose="030F0702030302020204" pitchFamily="66" charset="0"/>
              </a:rPr>
              <a:t>  HİPERBİLİRUBİNEMİ  </a:t>
            </a:r>
          </a:p>
          <a:p>
            <a:pPr marL="0" indent="0">
              <a:buNone/>
            </a:pPr>
            <a:r>
              <a:rPr lang="tr-TR" dirty="0">
                <a:latin typeface="Comic Sans MS" panose="030F0702030302020204" pitchFamily="66" charset="0"/>
              </a:rPr>
              <a:t>AKROSİYANOZ :  el ve ayak uçlarında </a:t>
            </a:r>
            <a:r>
              <a:rPr lang="tr-TR" dirty="0" err="1">
                <a:latin typeface="Comic Sans MS" panose="030F0702030302020204" pitchFamily="66" charset="0"/>
              </a:rPr>
              <a:t>siyanoz</a:t>
            </a:r>
            <a:r>
              <a:rPr lang="tr-TR" dirty="0">
                <a:latin typeface="Comic Sans MS" panose="030F0702030302020204" pitchFamily="66" charset="0"/>
              </a:rPr>
              <a:t> (İlk 48-72 saat normal)</a:t>
            </a:r>
          </a:p>
          <a:p>
            <a:pPr marL="0" indent="0">
              <a:buNone/>
            </a:pPr>
            <a:endParaRPr lang="tr-TR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tr-TR" dirty="0">
              <a:latin typeface="Comic Sans MS" panose="030F0702030302020204" pitchFamily="66" charset="0"/>
            </a:endParaRPr>
          </a:p>
          <a:p>
            <a:endParaRPr lang="tr-TR" dirty="0">
              <a:latin typeface="Comic Sans MS" panose="030F0702030302020204" pitchFamily="66" charset="0"/>
            </a:endParaRPr>
          </a:p>
          <a:p>
            <a:endParaRPr lang="tr-TR" dirty="0">
              <a:latin typeface="Comic Sans MS" panose="030F0702030302020204" pitchFamily="66" charset="0"/>
            </a:endParaRP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833136873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>
                <a:latin typeface="Comic Sans MS" panose="030F0702030302020204" pitchFamily="66" charset="0"/>
              </a:rPr>
              <a:t>Cilt muayenesi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>
                <a:latin typeface="Comic Sans MS" panose="030F0702030302020204" pitchFamily="66" charset="0"/>
              </a:rPr>
              <a:t>Normal </a:t>
            </a:r>
            <a:r>
              <a:rPr lang="tr-TR" dirty="0" err="1">
                <a:latin typeface="Comic Sans MS" panose="030F0702030302020204" pitchFamily="66" charset="0"/>
              </a:rPr>
              <a:t>yenidoğanlarda</a:t>
            </a:r>
            <a:r>
              <a:rPr lang="tr-TR" dirty="0">
                <a:latin typeface="Comic Sans MS" panose="030F0702030302020204" pitchFamily="66" charset="0"/>
              </a:rPr>
              <a:t> göz kapaklarında, yüzde, el ve ayak sırtında, </a:t>
            </a:r>
            <a:r>
              <a:rPr lang="tr-TR" dirty="0" err="1">
                <a:latin typeface="Comic Sans MS" panose="030F0702030302020204" pitchFamily="66" charset="0"/>
              </a:rPr>
              <a:t>tibia</a:t>
            </a:r>
            <a:r>
              <a:rPr lang="tr-TR" dirty="0">
                <a:latin typeface="Comic Sans MS" panose="030F0702030302020204" pitchFamily="66" charset="0"/>
              </a:rPr>
              <a:t> üzerinde hafif ödem olabilir</a:t>
            </a:r>
          </a:p>
          <a:p>
            <a:endParaRPr lang="tr-TR" dirty="0">
              <a:latin typeface="Comic Sans MS" panose="030F0702030302020204" pitchFamily="66" charset="0"/>
            </a:endParaRPr>
          </a:p>
          <a:p>
            <a:r>
              <a:rPr lang="tr-TR" dirty="0" err="1">
                <a:latin typeface="Comic Sans MS" panose="030F0702030302020204" pitchFamily="66" charset="0"/>
              </a:rPr>
              <a:t>Sklerem</a:t>
            </a:r>
            <a:r>
              <a:rPr lang="tr-TR" dirty="0">
                <a:latin typeface="Comic Sans MS" panose="030F0702030302020204" pitchFamily="66" charset="0"/>
              </a:rPr>
              <a:t>: bozulmuş </a:t>
            </a:r>
            <a:r>
              <a:rPr lang="tr-TR" dirty="0" err="1">
                <a:latin typeface="Comic Sans MS" panose="030F0702030302020204" pitchFamily="66" charset="0"/>
              </a:rPr>
              <a:t>periferik</a:t>
            </a:r>
            <a:r>
              <a:rPr lang="tr-TR" dirty="0">
                <a:latin typeface="Comic Sans MS" panose="030F0702030302020204" pitchFamily="66" charset="0"/>
              </a:rPr>
              <a:t> dolaşım nedeniyle doymuş ve doymamış yağ asitleri arasındaki dengenin bozulması sonucu derialtı yağlarının sertleşmesidir</a:t>
            </a:r>
          </a:p>
        </p:txBody>
      </p:sp>
    </p:spTree>
    <p:extLst>
      <p:ext uri="{BB962C8B-B14F-4D97-AF65-F5344CB8AC3E}">
        <p14:creationId xmlns:p14="http://schemas.microsoft.com/office/powerpoint/2010/main" val="2643143771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838200" y="0"/>
            <a:ext cx="10515600" cy="1325563"/>
          </a:xfrm>
        </p:spPr>
        <p:txBody>
          <a:bodyPr/>
          <a:lstStyle/>
          <a:p>
            <a:r>
              <a:rPr lang="tr-TR" dirty="0">
                <a:latin typeface="Comic Sans MS" panose="030F0702030302020204" pitchFamily="66" charset="0"/>
              </a:rPr>
              <a:t>Cilt muayenesi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38200" y="1289254"/>
            <a:ext cx="10515600" cy="4351338"/>
          </a:xfrm>
        </p:spPr>
        <p:txBody>
          <a:bodyPr>
            <a:normAutofit/>
          </a:bodyPr>
          <a:lstStyle/>
          <a:p>
            <a:r>
              <a:rPr lang="tr-TR" dirty="0" err="1">
                <a:latin typeface="Comic Sans MS" panose="030F0702030302020204" pitchFamily="66" charset="0"/>
              </a:rPr>
              <a:t>Lanugo</a:t>
            </a:r>
            <a:r>
              <a:rPr lang="tr-TR" dirty="0">
                <a:latin typeface="Comic Sans MS" panose="030F0702030302020204" pitchFamily="66" charset="0"/>
              </a:rPr>
              <a:t>: ince, yumuşak, </a:t>
            </a:r>
            <a:r>
              <a:rPr lang="tr-TR" dirty="0" err="1">
                <a:latin typeface="Comic Sans MS" panose="030F0702030302020204" pitchFamily="66" charset="0"/>
              </a:rPr>
              <a:t>immatür</a:t>
            </a:r>
            <a:r>
              <a:rPr lang="tr-TR" dirty="0">
                <a:latin typeface="Comic Sans MS" panose="030F0702030302020204" pitchFamily="66" charset="0"/>
              </a:rPr>
              <a:t> tüy (2-4 haftada kaybolur) (</a:t>
            </a:r>
            <a:r>
              <a:rPr lang="tr-TR" dirty="0" err="1">
                <a:latin typeface="Comic Sans MS" panose="030F0702030302020204" pitchFamily="66" charset="0"/>
              </a:rPr>
              <a:t>pretermde</a:t>
            </a:r>
            <a:r>
              <a:rPr lang="tr-TR" dirty="0">
                <a:latin typeface="Comic Sans MS" panose="030F0702030302020204" pitchFamily="66" charset="0"/>
              </a:rPr>
              <a:t> bol)</a:t>
            </a:r>
          </a:p>
          <a:p>
            <a:endParaRPr lang="tr-TR" dirty="0">
              <a:latin typeface="Comic Sans MS" panose="030F0702030302020204" pitchFamily="66" charset="0"/>
            </a:endParaRPr>
          </a:p>
          <a:p>
            <a:r>
              <a:rPr lang="tr-TR" dirty="0" err="1">
                <a:latin typeface="Comic Sans MS" panose="030F0702030302020204" pitchFamily="66" charset="0"/>
              </a:rPr>
              <a:t>Vernix</a:t>
            </a:r>
            <a:r>
              <a:rPr lang="tr-TR" dirty="0">
                <a:latin typeface="Comic Sans MS" panose="030F0702030302020204" pitchFamily="66" charset="0"/>
              </a:rPr>
              <a:t> </a:t>
            </a:r>
            <a:r>
              <a:rPr lang="tr-TR" dirty="0" err="1">
                <a:latin typeface="Comic Sans MS" panose="030F0702030302020204" pitchFamily="66" charset="0"/>
              </a:rPr>
              <a:t>caseosa</a:t>
            </a:r>
            <a:r>
              <a:rPr lang="tr-TR" dirty="0">
                <a:latin typeface="Comic Sans MS" panose="030F0702030302020204" pitchFamily="66" charset="0"/>
              </a:rPr>
              <a:t>: cildi kaplayan yumuşak, beyaz, kremsi tabaka</a:t>
            </a:r>
          </a:p>
          <a:p>
            <a:pPr marL="0" indent="0">
              <a:buNone/>
            </a:pPr>
            <a:r>
              <a:rPr lang="tr-TR" dirty="0">
                <a:latin typeface="Comic Sans MS" panose="030F0702030302020204" pitchFamily="66" charset="0"/>
              </a:rPr>
              <a:t>Terme doğru azalır, sadece </a:t>
            </a:r>
            <a:r>
              <a:rPr lang="tr-TR" dirty="0" err="1">
                <a:latin typeface="Comic Sans MS" panose="030F0702030302020204" pitchFamily="66" charset="0"/>
              </a:rPr>
              <a:t>katlantı</a:t>
            </a:r>
            <a:r>
              <a:rPr lang="tr-TR" dirty="0">
                <a:latin typeface="Comic Sans MS" panose="030F0702030302020204" pitchFamily="66" charset="0"/>
              </a:rPr>
              <a:t> bölgelerinde kalır</a:t>
            </a:r>
          </a:p>
          <a:p>
            <a:pPr marL="0" indent="0">
              <a:buNone/>
            </a:pPr>
            <a:r>
              <a:rPr lang="tr-TR" dirty="0">
                <a:latin typeface="Comic Sans MS" panose="030F0702030302020204" pitchFamily="66" charset="0"/>
              </a:rPr>
              <a:t>Önemli bir cilt bariyeri</a:t>
            </a:r>
          </a:p>
          <a:p>
            <a:pPr marL="0" indent="0">
              <a:buNone/>
            </a:pPr>
            <a:r>
              <a:rPr lang="tr-TR" dirty="0">
                <a:latin typeface="Comic Sans MS" panose="030F0702030302020204" pitchFamily="66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529826298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>
                <a:latin typeface="Comic Sans MS" panose="030F0702030302020204" pitchFamily="66" charset="0"/>
              </a:rPr>
              <a:t>Cilt muayenesi – Fizyolojik döküntüler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tr-TR" dirty="0" err="1">
                <a:latin typeface="Comic Sans MS" panose="030F0702030302020204" pitchFamily="66" charset="0"/>
              </a:rPr>
              <a:t>Milia</a:t>
            </a:r>
            <a:r>
              <a:rPr lang="tr-TR" dirty="0">
                <a:latin typeface="Comic Sans MS" panose="030F0702030302020204" pitchFamily="66" charset="0"/>
              </a:rPr>
              <a:t>: burun, yanaklar ve alında, toplu iğne başı şeklinde, beyaz </a:t>
            </a:r>
            <a:r>
              <a:rPr lang="tr-TR" dirty="0" err="1">
                <a:latin typeface="Comic Sans MS" panose="030F0702030302020204" pitchFamily="66" charset="0"/>
              </a:rPr>
              <a:t>keratogen</a:t>
            </a:r>
            <a:r>
              <a:rPr lang="tr-TR" dirty="0">
                <a:latin typeface="Comic Sans MS" panose="030F0702030302020204" pitchFamily="66" charset="0"/>
              </a:rPr>
              <a:t> </a:t>
            </a:r>
            <a:r>
              <a:rPr lang="tr-TR" dirty="0" err="1">
                <a:latin typeface="Comic Sans MS" panose="030F0702030302020204" pitchFamily="66" charset="0"/>
              </a:rPr>
              <a:t>papül</a:t>
            </a:r>
            <a:r>
              <a:rPr lang="tr-TR" dirty="0">
                <a:latin typeface="Comic Sans MS" panose="030F0702030302020204" pitchFamily="66" charset="0"/>
              </a:rPr>
              <a:t>. (birkaç hafta sürebilir)</a:t>
            </a:r>
          </a:p>
          <a:p>
            <a:r>
              <a:rPr lang="tr-TR" dirty="0" err="1">
                <a:latin typeface="Comic Sans MS" panose="030F0702030302020204" pitchFamily="66" charset="0"/>
              </a:rPr>
              <a:t>Miliarya</a:t>
            </a:r>
            <a:r>
              <a:rPr lang="tr-TR" dirty="0">
                <a:latin typeface="Comic Sans MS" panose="030F0702030302020204" pitchFamily="66" charset="0"/>
              </a:rPr>
              <a:t>: </a:t>
            </a:r>
            <a:r>
              <a:rPr lang="tr-TR" dirty="0" err="1">
                <a:latin typeface="Comic Sans MS" panose="030F0702030302020204" pitchFamily="66" charset="0"/>
              </a:rPr>
              <a:t>ekrin</a:t>
            </a:r>
            <a:r>
              <a:rPr lang="tr-TR" dirty="0">
                <a:latin typeface="Comic Sans MS" panose="030F0702030302020204" pitchFamily="66" charset="0"/>
              </a:rPr>
              <a:t> ter bezlerinin obstrüksiyonu sonucu oluşur, alında ve saçlı deride toplu iğne başı veziküller şeklinde (fazla sıcaktan oluşur, genellikle bir haftada iyileşir) </a:t>
            </a:r>
          </a:p>
          <a:p>
            <a:r>
              <a:rPr lang="tr-TR" dirty="0" err="1">
                <a:latin typeface="Comic Sans MS" panose="030F0702030302020204" pitchFamily="66" charset="0"/>
              </a:rPr>
              <a:t>Toksik</a:t>
            </a:r>
            <a:r>
              <a:rPr lang="tr-TR" dirty="0">
                <a:latin typeface="Comic Sans MS" panose="030F0702030302020204" pitchFamily="66" charset="0"/>
              </a:rPr>
              <a:t> </a:t>
            </a:r>
            <a:r>
              <a:rPr lang="tr-TR" dirty="0" err="1">
                <a:latin typeface="Comic Sans MS" panose="030F0702030302020204" pitchFamily="66" charset="0"/>
              </a:rPr>
              <a:t>eritem</a:t>
            </a:r>
            <a:r>
              <a:rPr lang="tr-TR" dirty="0">
                <a:latin typeface="Comic Sans MS" panose="030F0702030302020204" pitchFamily="66" charset="0"/>
              </a:rPr>
              <a:t>: doğumdan sonraki 1-3. gün beliren, </a:t>
            </a:r>
            <a:r>
              <a:rPr lang="tr-TR" dirty="0" err="1">
                <a:latin typeface="Comic Sans MS" panose="030F0702030302020204" pitchFamily="66" charset="0"/>
              </a:rPr>
              <a:t>eritemli</a:t>
            </a:r>
            <a:r>
              <a:rPr lang="tr-TR" dirty="0">
                <a:latin typeface="Comic Sans MS" panose="030F0702030302020204" pitchFamily="66" charset="0"/>
              </a:rPr>
              <a:t> zeminde küçük beyaz </a:t>
            </a:r>
            <a:r>
              <a:rPr lang="tr-TR" dirty="0" err="1">
                <a:latin typeface="Comic Sans MS" panose="030F0702030302020204" pitchFamily="66" charset="0"/>
              </a:rPr>
              <a:t>papüllerdir</a:t>
            </a:r>
            <a:r>
              <a:rPr lang="tr-TR" dirty="0">
                <a:latin typeface="Comic Sans MS" panose="030F0702030302020204" pitchFamily="66" charset="0"/>
              </a:rPr>
              <a:t>. Yüzde, gövdede ve </a:t>
            </a:r>
            <a:r>
              <a:rPr lang="tr-TR" dirty="0" err="1">
                <a:latin typeface="Comic Sans MS" panose="030F0702030302020204" pitchFamily="66" charset="0"/>
              </a:rPr>
              <a:t>ekstremitelerde</a:t>
            </a:r>
            <a:r>
              <a:rPr lang="tr-TR" dirty="0">
                <a:latin typeface="Comic Sans MS" panose="030F0702030302020204" pitchFamily="66" charset="0"/>
              </a:rPr>
              <a:t> yayılır</a:t>
            </a:r>
          </a:p>
          <a:p>
            <a:r>
              <a:rPr lang="tr-TR" dirty="0" err="1">
                <a:latin typeface="Comic Sans MS" panose="030F0702030302020204" pitchFamily="66" charset="0"/>
              </a:rPr>
              <a:t>Mongol</a:t>
            </a:r>
            <a:r>
              <a:rPr lang="tr-TR" dirty="0">
                <a:latin typeface="Comic Sans MS" panose="030F0702030302020204" pitchFamily="66" charset="0"/>
              </a:rPr>
              <a:t> lekesi: sıklıkla </a:t>
            </a:r>
            <a:r>
              <a:rPr lang="tr-TR" dirty="0" err="1">
                <a:latin typeface="Comic Sans MS" panose="030F0702030302020204" pitchFamily="66" charset="0"/>
              </a:rPr>
              <a:t>lumbosakral</a:t>
            </a:r>
            <a:r>
              <a:rPr lang="tr-TR" dirty="0">
                <a:latin typeface="Comic Sans MS" panose="030F0702030302020204" pitchFamily="66" charset="0"/>
              </a:rPr>
              <a:t> bölgede gri-mavi leke</a:t>
            </a:r>
          </a:p>
          <a:p>
            <a:pPr marL="0" indent="0">
              <a:buNone/>
            </a:pPr>
            <a:r>
              <a:rPr lang="tr-TR" dirty="0">
                <a:latin typeface="Comic Sans MS" panose="030F0702030302020204" pitchFamily="66" charset="0"/>
              </a:rPr>
              <a:t>                         vücudun </a:t>
            </a:r>
            <a:r>
              <a:rPr lang="tr-TR" dirty="0" err="1">
                <a:latin typeface="Comic Sans MS" panose="030F0702030302020204" pitchFamily="66" charset="0"/>
              </a:rPr>
              <a:t>heryerinde</a:t>
            </a:r>
            <a:r>
              <a:rPr lang="tr-TR" dirty="0">
                <a:latin typeface="Comic Sans MS" panose="030F0702030302020204" pitchFamily="66" charset="0"/>
              </a:rPr>
              <a:t> olabilir</a:t>
            </a:r>
          </a:p>
          <a:p>
            <a:endParaRPr lang="tr-TR" dirty="0">
              <a:latin typeface="Comic Sans MS" panose="030F0702030302020204" pitchFamily="66" charset="0"/>
            </a:endParaRPr>
          </a:p>
          <a:p>
            <a:endParaRPr lang="tr-TR" dirty="0">
              <a:latin typeface="Comic Sans MS" panose="030F0702030302020204" pitchFamily="66" charset="0"/>
            </a:endParaRPr>
          </a:p>
          <a:p>
            <a:endParaRPr lang="tr-TR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64945163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" fill="hold">
                      <p:stCondLst>
                        <p:cond delay="indefinite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>
                <a:latin typeface="Comic Sans MS" panose="030F0702030302020204" pitchFamily="66" charset="0"/>
              </a:rPr>
              <a:t>Baş muayenesi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>
                <a:latin typeface="Comic Sans MS" panose="030F0702030302020204" pitchFamily="66" charset="0"/>
              </a:rPr>
              <a:t>BAŞ ÇEVRESİ!!! </a:t>
            </a:r>
          </a:p>
          <a:p>
            <a:r>
              <a:rPr lang="tr-TR" dirty="0" err="1">
                <a:latin typeface="Comic Sans MS" panose="030F0702030302020204" pitchFamily="66" charset="0"/>
              </a:rPr>
              <a:t>Term</a:t>
            </a:r>
            <a:r>
              <a:rPr lang="tr-TR" dirty="0">
                <a:latin typeface="Comic Sans MS" panose="030F0702030302020204" pitchFamily="66" charset="0"/>
              </a:rPr>
              <a:t> </a:t>
            </a:r>
            <a:r>
              <a:rPr lang="tr-TR" dirty="0" err="1">
                <a:latin typeface="Comic Sans MS" panose="030F0702030302020204" pitchFamily="66" charset="0"/>
              </a:rPr>
              <a:t>yenidoğanlarda</a:t>
            </a:r>
            <a:r>
              <a:rPr lang="tr-TR" dirty="0">
                <a:latin typeface="Comic Sans MS" panose="030F0702030302020204" pitchFamily="66" charset="0"/>
              </a:rPr>
              <a:t> 31-38 cm arası, ortalama 35 cm</a:t>
            </a:r>
          </a:p>
          <a:p>
            <a:endParaRPr lang="tr-TR" dirty="0">
              <a:latin typeface="Comic Sans MS" panose="030F0702030302020204" pitchFamily="66" charset="0"/>
            </a:endParaRPr>
          </a:p>
          <a:p>
            <a:r>
              <a:rPr lang="tr-TR" dirty="0">
                <a:latin typeface="Comic Sans MS" panose="030F0702030302020204" pitchFamily="66" charset="0"/>
              </a:rPr>
              <a:t>Normal doğumda daha sık, doğum kanalındaki sıkışmaya bağlı baş şekli değişebilir (</a:t>
            </a:r>
            <a:r>
              <a:rPr lang="tr-TR" dirty="0" err="1">
                <a:latin typeface="Comic Sans MS" panose="030F0702030302020204" pitchFamily="66" charset="0"/>
              </a:rPr>
              <a:t>molding</a:t>
            </a:r>
            <a:r>
              <a:rPr lang="tr-TR" dirty="0">
                <a:latin typeface="Comic Sans MS" panose="030F0702030302020204" pitchFamily="66" charset="0"/>
              </a:rPr>
              <a:t> / </a:t>
            </a:r>
            <a:r>
              <a:rPr lang="tr-TR" dirty="0" err="1">
                <a:latin typeface="Comic Sans MS" panose="030F0702030302020204" pitchFamily="66" charset="0"/>
              </a:rPr>
              <a:t>chevauchement</a:t>
            </a:r>
            <a:r>
              <a:rPr lang="tr-TR" dirty="0">
                <a:latin typeface="Comic Sans MS" panose="030F0702030302020204" pitchFamily="66" charset="0"/>
              </a:rPr>
              <a:t>). (</a:t>
            </a:r>
            <a:r>
              <a:rPr lang="tr-TR" dirty="0" err="1">
                <a:latin typeface="Comic Sans MS" panose="030F0702030302020204" pitchFamily="66" charset="0"/>
              </a:rPr>
              <a:t>Parietal</a:t>
            </a:r>
            <a:r>
              <a:rPr lang="tr-TR" dirty="0">
                <a:latin typeface="Comic Sans MS" panose="030F0702030302020204" pitchFamily="66" charset="0"/>
              </a:rPr>
              <a:t> kemikler </a:t>
            </a:r>
            <a:r>
              <a:rPr lang="tr-TR" dirty="0" err="1">
                <a:latin typeface="Comic Sans MS" panose="030F0702030302020204" pitchFamily="66" charset="0"/>
              </a:rPr>
              <a:t>oksipital</a:t>
            </a:r>
            <a:r>
              <a:rPr lang="tr-TR" dirty="0">
                <a:latin typeface="Comic Sans MS" panose="030F0702030302020204" pitchFamily="66" charset="0"/>
              </a:rPr>
              <a:t> ya da </a:t>
            </a:r>
            <a:r>
              <a:rPr lang="tr-TR" dirty="0" err="1">
                <a:latin typeface="Comic Sans MS" panose="030F0702030302020204" pitchFamily="66" charset="0"/>
              </a:rPr>
              <a:t>frontal</a:t>
            </a:r>
            <a:r>
              <a:rPr lang="tr-TR" dirty="0">
                <a:latin typeface="Comic Sans MS" panose="030F0702030302020204" pitchFamily="66" charset="0"/>
              </a:rPr>
              <a:t> kemik üzerine kayabilir)</a:t>
            </a:r>
          </a:p>
          <a:p>
            <a:endParaRPr lang="tr-TR" dirty="0">
              <a:latin typeface="Comic Sans MS" panose="030F0702030302020204" pitchFamily="66" charset="0"/>
            </a:endParaRPr>
          </a:p>
          <a:p>
            <a:endParaRPr lang="tr-TR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326976282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>
                <a:latin typeface="Comic Sans MS" panose="030F0702030302020204" pitchFamily="66" charset="0"/>
              </a:rPr>
              <a:t>Baş muayenesi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94553" y="1825625"/>
            <a:ext cx="11997447" cy="4351338"/>
          </a:xfrm>
        </p:spPr>
        <p:txBody>
          <a:bodyPr/>
          <a:lstStyle/>
          <a:p>
            <a:r>
              <a:rPr lang="tr-TR" dirty="0" err="1">
                <a:latin typeface="Comic Sans MS" panose="030F0702030302020204" pitchFamily="66" charset="0"/>
              </a:rPr>
              <a:t>Suturalar</a:t>
            </a:r>
            <a:r>
              <a:rPr lang="tr-TR" dirty="0">
                <a:latin typeface="Comic Sans MS" panose="030F0702030302020204" pitchFamily="66" charset="0"/>
              </a:rPr>
              <a:t>, </a:t>
            </a:r>
            <a:r>
              <a:rPr lang="tr-TR" dirty="0" err="1">
                <a:latin typeface="Comic Sans MS" panose="030F0702030302020204" pitchFamily="66" charset="0"/>
              </a:rPr>
              <a:t>fontaneller</a:t>
            </a:r>
            <a:r>
              <a:rPr lang="tr-TR" dirty="0">
                <a:latin typeface="Comic Sans MS" panose="030F0702030302020204" pitchFamily="66" charset="0"/>
              </a:rPr>
              <a:t> </a:t>
            </a:r>
            <a:r>
              <a:rPr lang="tr-TR" dirty="0" err="1">
                <a:latin typeface="Comic Sans MS" panose="030F0702030302020204" pitchFamily="66" charset="0"/>
              </a:rPr>
              <a:t>palpe</a:t>
            </a:r>
            <a:r>
              <a:rPr lang="tr-TR" dirty="0">
                <a:latin typeface="Comic Sans MS" panose="030F0702030302020204" pitchFamily="66" charset="0"/>
              </a:rPr>
              <a:t> edilmeli.</a:t>
            </a:r>
          </a:p>
          <a:p>
            <a:r>
              <a:rPr lang="tr-TR" dirty="0" err="1">
                <a:latin typeface="Comic Sans MS" panose="030F0702030302020204" pitchFamily="66" charset="0"/>
              </a:rPr>
              <a:t>Kraniyosinositoz</a:t>
            </a:r>
            <a:r>
              <a:rPr lang="tr-TR" dirty="0">
                <a:latin typeface="Comic Sans MS" panose="030F0702030302020204" pitchFamily="66" charset="0"/>
              </a:rPr>
              <a:t>!!!</a:t>
            </a:r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 rotWithShape="1">
          <a:blip r:embed="rId2"/>
          <a:srcRect l="4787" t="7289" r="12275" b="13414"/>
          <a:stretch/>
        </p:blipFill>
        <p:spPr>
          <a:xfrm>
            <a:off x="5615760" y="2317062"/>
            <a:ext cx="4922196" cy="4540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57072954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err="1">
                <a:latin typeface="Comic Sans MS" panose="030F0702030302020204" pitchFamily="66" charset="0"/>
              </a:rPr>
              <a:t>Fontaneller</a:t>
            </a:r>
            <a:br>
              <a:rPr lang="tr-TR" dirty="0">
                <a:latin typeface="Comic Sans MS" panose="030F0702030302020204" pitchFamily="66" charset="0"/>
              </a:rPr>
            </a:b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tr-TR" dirty="0">
                <a:latin typeface="Comic Sans MS" panose="030F0702030302020204" pitchFamily="66" charset="0"/>
              </a:rPr>
              <a:t>Ön </a:t>
            </a:r>
            <a:r>
              <a:rPr lang="tr-TR" dirty="0" err="1">
                <a:latin typeface="Comic Sans MS" panose="030F0702030302020204" pitchFamily="66" charset="0"/>
              </a:rPr>
              <a:t>fontanel</a:t>
            </a:r>
            <a:r>
              <a:rPr lang="tr-TR" dirty="0">
                <a:latin typeface="Comic Sans MS" panose="030F0702030302020204" pitchFamily="66" charset="0"/>
              </a:rPr>
              <a:t>				Arka </a:t>
            </a:r>
            <a:r>
              <a:rPr lang="tr-TR" dirty="0" err="1">
                <a:latin typeface="Comic Sans MS" panose="030F0702030302020204" pitchFamily="66" charset="0"/>
              </a:rPr>
              <a:t>fontanel</a:t>
            </a:r>
            <a:endParaRPr lang="tr-TR" dirty="0">
              <a:latin typeface="Comic Sans MS" panose="030F0702030302020204" pitchFamily="66" charset="0"/>
            </a:endParaRPr>
          </a:p>
          <a:p>
            <a:r>
              <a:rPr lang="tr-TR" dirty="0" err="1">
                <a:latin typeface="Comic Sans MS" panose="030F0702030302020204" pitchFamily="66" charset="0"/>
              </a:rPr>
              <a:t>Koronal-sagittal</a:t>
            </a:r>
            <a:r>
              <a:rPr lang="tr-TR" dirty="0">
                <a:latin typeface="Comic Sans MS" panose="030F0702030302020204" pitchFamily="66" charset="0"/>
              </a:rPr>
              <a:t> </a:t>
            </a:r>
            <a:r>
              <a:rPr lang="tr-TR" dirty="0" err="1">
                <a:latin typeface="Comic Sans MS" panose="030F0702030302020204" pitchFamily="66" charset="0"/>
              </a:rPr>
              <a:t>sutur</a:t>
            </a:r>
            <a:r>
              <a:rPr lang="tr-TR" dirty="0">
                <a:latin typeface="Comic Sans MS" panose="030F0702030302020204" pitchFamily="66" charset="0"/>
              </a:rPr>
              <a:t> 		* </a:t>
            </a:r>
            <a:r>
              <a:rPr lang="tr-TR" dirty="0" err="1">
                <a:latin typeface="Comic Sans MS" panose="030F0702030302020204" pitchFamily="66" charset="0"/>
              </a:rPr>
              <a:t>Lambdoid-sagittal</a:t>
            </a:r>
            <a:r>
              <a:rPr lang="tr-TR" dirty="0">
                <a:latin typeface="Comic Sans MS" panose="030F0702030302020204" pitchFamily="66" charset="0"/>
              </a:rPr>
              <a:t> </a:t>
            </a:r>
            <a:r>
              <a:rPr lang="tr-TR" dirty="0" err="1">
                <a:latin typeface="Comic Sans MS" panose="030F0702030302020204" pitchFamily="66" charset="0"/>
              </a:rPr>
              <a:t>sutur</a:t>
            </a:r>
            <a:endParaRPr lang="tr-TR" dirty="0">
              <a:latin typeface="Comic Sans MS" panose="030F0702030302020204" pitchFamily="66" charset="0"/>
            </a:endParaRPr>
          </a:p>
          <a:p>
            <a:r>
              <a:rPr lang="tr-TR" dirty="0">
                <a:latin typeface="Comic Sans MS" panose="030F0702030302020204" pitchFamily="66" charset="0"/>
              </a:rPr>
              <a:t>4-26 ay arasında kapanır		* 2 ay civarı</a:t>
            </a:r>
          </a:p>
          <a:p>
            <a:pPr lvl="1"/>
            <a:r>
              <a:rPr lang="tr-TR" dirty="0">
                <a:latin typeface="Comic Sans MS" panose="030F0702030302020204" pitchFamily="66" charset="0"/>
              </a:rPr>
              <a:t>3. ayda, %1 </a:t>
            </a:r>
            <a:r>
              <a:rPr lang="tr-TR" dirty="0" err="1">
                <a:latin typeface="Comic Sans MS" panose="030F0702030302020204" pitchFamily="66" charset="0"/>
              </a:rPr>
              <a:t>yenidoğan</a:t>
            </a:r>
            <a:endParaRPr lang="tr-TR" dirty="0">
              <a:latin typeface="Comic Sans MS" panose="030F0702030302020204" pitchFamily="66" charset="0"/>
            </a:endParaRPr>
          </a:p>
          <a:p>
            <a:pPr lvl="1"/>
            <a:r>
              <a:rPr lang="tr-TR" dirty="0">
                <a:latin typeface="Comic Sans MS" panose="030F0702030302020204" pitchFamily="66" charset="0"/>
              </a:rPr>
              <a:t>24. ayda, %96 </a:t>
            </a:r>
            <a:r>
              <a:rPr lang="tr-TR" dirty="0" err="1">
                <a:latin typeface="Comic Sans MS" panose="030F0702030302020204" pitchFamily="66" charset="0"/>
              </a:rPr>
              <a:t>yenidoğan</a:t>
            </a:r>
            <a:endParaRPr lang="tr-TR" dirty="0">
              <a:latin typeface="Comic Sans MS" panose="030F0702030302020204" pitchFamily="66" charset="0"/>
            </a:endParaRPr>
          </a:p>
        </p:txBody>
      </p:sp>
      <p:pic>
        <p:nvPicPr>
          <p:cNvPr id="6" name="Resim 5"/>
          <p:cNvPicPr>
            <a:picLocks noChangeAspect="1"/>
          </p:cNvPicPr>
          <p:nvPr/>
        </p:nvPicPr>
        <p:blipFill rotWithShape="1">
          <a:blip r:embed="rId2"/>
          <a:srcRect l="7592" t="7706" r="16269" b="50000"/>
          <a:stretch/>
        </p:blipFill>
        <p:spPr>
          <a:xfrm>
            <a:off x="6781800" y="3366211"/>
            <a:ext cx="4559774" cy="2444039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 rotWithShape="1">
          <a:blip r:embed="rId2"/>
          <a:srcRect t="32956" b="12125"/>
          <a:stretch/>
        </p:blipFill>
        <p:spPr>
          <a:xfrm>
            <a:off x="1139681" y="4248150"/>
            <a:ext cx="4511536" cy="23907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420118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>
                <a:latin typeface="Comic Sans MS" panose="030F0702030302020204" pitchFamily="66" charset="0"/>
              </a:rPr>
              <a:t>Baş muayenesi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38200" y="1498060"/>
            <a:ext cx="10515600" cy="4678903"/>
          </a:xfrm>
        </p:spPr>
        <p:txBody>
          <a:bodyPr/>
          <a:lstStyle/>
          <a:p>
            <a:pPr marL="0" indent="0">
              <a:buNone/>
            </a:pPr>
            <a:r>
              <a:rPr lang="tr-TR" dirty="0">
                <a:latin typeface="Comic Sans MS" panose="030F0702030302020204" pitchFamily="66" charset="0"/>
              </a:rPr>
              <a:t>KAFA TRAVMASI:</a:t>
            </a:r>
          </a:p>
          <a:p>
            <a:pPr marL="514350" indent="-514350">
              <a:buAutoNum type="arabicParenR"/>
            </a:pPr>
            <a:r>
              <a:rPr lang="tr-TR" dirty="0" err="1">
                <a:latin typeface="Comic Sans MS" panose="030F0702030302020204" pitchFamily="66" charset="0"/>
              </a:rPr>
              <a:t>Sefal</a:t>
            </a:r>
            <a:r>
              <a:rPr lang="tr-TR" dirty="0">
                <a:latin typeface="Comic Sans MS" panose="030F0702030302020204" pitchFamily="66" charset="0"/>
              </a:rPr>
              <a:t> </a:t>
            </a:r>
            <a:r>
              <a:rPr lang="tr-TR" dirty="0" err="1">
                <a:latin typeface="Comic Sans MS" panose="030F0702030302020204" pitchFamily="66" charset="0"/>
              </a:rPr>
              <a:t>hematom</a:t>
            </a:r>
            <a:r>
              <a:rPr lang="tr-TR" dirty="0">
                <a:latin typeface="Comic Sans MS" panose="030F0702030302020204" pitchFamily="66" charset="0"/>
              </a:rPr>
              <a:t>: </a:t>
            </a:r>
          </a:p>
          <a:p>
            <a:r>
              <a:rPr lang="tr-TR" dirty="0" err="1">
                <a:latin typeface="Comic Sans MS" panose="030F0702030302020204" pitchFamily="66" charset="0"/>
              </a:rPr>
              <a:t>Kraniyal</a:t>
            </a:r>
            <a:r>
              <a:rPr lang="tr-TR" dirty="0">
                <a:latin typeface="Comic Sans MS" panose="030F0702030302020204" pitchFamily="66" charset="0"/>
              </a:rPr>
              <a:t> kemik yüzeyi ve  </a:t>
            </a:r>
            <a:r>
              <a:rPr lang="tr-TR" dirty="0" err="1">
                <a:latin typeface="Comic Sans MS" panose="030F0702030302020204" pitchFamily="66" charset="0"/>
              </a:rPr>
              <a:t>periostal</a:t>
            </a:r>
            <a:r>
              <a:rPr lang="tr-TR" dirty="0">
                <a:latin typeface="Comic Sans MS" panose="030F0702030302020204" pitchFamily="66" charset="0"/>
              </a:rPr>
              <a:t> </a:t>
            </a:r>
            <a:r>
              <a:rPr lang="tr-TR" dirty="0" err="1">
                <a:latin typeface="Comic Sans MS" panose="030F0702030302020204" pitchFamily="66" charset="0"/>
              </a:rPr>
              <a:t>membran</a:t>
            </a:r>
            <a:r>
              <a:rPr lang="tr-TR" dirty="0">
                <a:latin typeface="Comic Sans MS" panose="030F0702030302020204" pitchFamily="66" charset="0"/>
              </a:rPr>
              <a:t> arasına kanama</a:t>
            </a:r>
          </a:p>
          <a:p>
            <a:r>
              <a:rPr lang="tr-TR" dirty="0" err="1">
                <a:latin typeface="Comic Sans MS" panose="030F0702030302020204" pitchFamily="66" charset="0"/>
              </a:rPr>
              <a:t>Suturalarla</a:t>
            </a:r>
            <a:r>
              <a:rPr lang="tr-TR" dirty="0">
                <a:latin typeface="Comic Sans MS" panose="030F0702030302020204" pitchFamily="66" charset="0"/>
              </a:rPr>
              <a:t> sınırlı</a:t>
            </a:r>
          </a:p>
          <a:p>
            <a:r>
              <a:rPr lang="tr-TR" dirty="0">
                <a:latin typeface="Comic Sans MS" panose="030F0702030302020204" pitchFamily="66" charset="0"/>
              </a:rPr>
              <a:t>Renk değişimi beklenmez</a:t>
            </a:r>
          </a:p>
          <a:p>
            <a:r>
              <a:rPr lang="tr-TR" dirty="0">
                <a:latin typeface="Comic Sans MS" panose="030F0702030302020204" pitchFamily="66" charset="0"/>
              </a:rPr>
              <a:t>Kafa kırığına eşlik edebilir</a:t>
            </a:r>
          </a:p>
          <a:p>
            <a:r>
              <a:rPr lang="tr-TR" dirty="0">
                <a:latin typeface="Comic Sans MS" panose="030F0702030302020204" pitchFamily="66" charset="0"/>
              </a:rPr>
              <a:t>Kırık yoksa 2-3 haftada iyileşir</a:t>
            </a:r>
          </a:p>
          <a:p>
            <a:endParaRPr lang="tr-TR" dirty="0">
              <a:latin typeface="Comic Sans MS" panose="030F0702030302020204" pitchFamily="66" charset="0"/>
            </a:endParaRPr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 rotWithShape="1">
          <a:blip r:embed="rId2"/>
          <a:srcRect l="30225" r="23151"/>
          <a:stretch/>
        </p:blipFill>
        <p:spPr>
          <a:xfrm>
            <a:off x="6595352" y="3092786"/>
            <a:ext cx="2821022" cy="37652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2105351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tr-TR" dirty="0">
                <a:latin typeface="Comic Sans MS" panose="030F0702030302020204" pitchFamily="66" charset="0"/>
              </a:rPr>
              <a:t>2) Kaput </a:t>
            </a:r>
            <a:r>
              <a:rPr lang="tr-TR" dirty="0" err="1">
                <a:latin typeface="Comic Sans MS" panose="030F0702030302020204" pitchFamily="66" charset="0"/>
              </a:rPr>
              <a:t>suksadaneum</a:t>
            </a:r>
            <a:endParaRPr lang="tr-TR" dirty="0">
              <a:latin typeface="Comic Sans MS" panose="030F0702030302020204" pitchFamily="66" charset="0"/>
            </a:endParaRPr>
          </a:p>
          <a:p>
            <a:r>
              <a:rPr lang="tr-TR" dirty="0">
                <a:latin typeface="Comic Sans MS" panose="030F0702030302020204" pitchFamily="66" charset="0"/>
              </a:rPr>
              <a:t>kafa derisi altına kanama </a:t>
            </a:r>
          </a:p>
          <a:p>
            <a:pPr marL="0" indent="0">
              <a:buNone/>
            </a:pPr>
            <a:r>
              <a:rPr lang="tr-TR" dirty="0">
                <a:latin typeface="Comic Sans MS" panose="030F0702030302020204" pitchFamily="66" charset="0"/>
              </a:rPr>
              <a:t>(</a:t>
            </a:r>
            <a:r>
              <a:rPr lang="tr-TR" dirty="0" err="1">
                <a:latin typeface="Comic Sans MS" panose="030F0702030302020204" pitchFamily="66" charset="0"/>
              </a:rPr>
              <a:t>periost</a:t>
            </a:r>
            <a:r>
              <a:rPr lang="tr-TR" dirty="0">
                <a:latin typeface="Comic Sans MS" panose="030F0702030302020204" pitchFamily="66" charset="0"/>
              </a:rPr>
              <a:t> üstünde)</a:t>
            </a:r>
          </a:p>
          <a:p>
            <a:r>
              <a:rPr lang="tr-TR" dirty="0" err="1">
                <a:latin typeface="Comic Sans MS" panose="030F0702030302020204" pitchFamily="66" charset="0"/>
              </a:rPr>
              <a:t>Suturaları</a:t>
            </a:r>
            <a:r>
              <a:rPr lang="tr-TR" dirty="0">
                <a:latin typeface="Comic Sans MS" panose="030F0702030302020204" pitchFamily="66" charset="0"/>
              </a:rPr>
              <a:t> geçer</a:t>
            </a:r>
          </a:p>
          <a:p>
            <a:r>
              <a:rPr lang="tr-TR" dirty="0" err="1">
                <a:latin typeface="Comic Sans MS" panose="030F0702030302020204" pitchFamily="66" charset="0"/>
              </a:rPr>
              <a:t>Peteşi</a:t>
            </a:r>
            <a:r>
              <a:rPr lang="tr-TR" dirty="0">
                <a:latin typeface="Comic Sans MS" panose="030F0702030302020204" pitchFamily="66" charset="0"/>
              </a:rPr>
              <a:t>, </a:t>
            </a:r>
            <a:r>
              <a:rPr lang="tr-TR" dirty="0" err="1">
                <a:latin typeface="Comic Sans MS" panose="030F0702030302020204" pitchFamily="66" charset="0"/>
              </a:rPr>
              <a:t>purpura</a:t>
            </a:r>
            <a:r>
              <a:rPr lang="tr-TR" dirty="0">
                <a:latin typeface="Comic Sans MS" panose="030F0702030302020204" pitchFamily="66" charset="0"/>
              </a:rPr>
              <a:t>, morarma</a:t>
            </a:r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 rotWithShape="1">
          <a:blip r:embed="rId2"/>
          <a:srcRect l="30285" b="17192"/>
          <a:stretch/>
        </p:blipFill>
        <p:spPr>
          <a:xfrm>
            <a:off x="6096000" y="1825625"/>
            <a:ext cx="4407554" cy="39299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5956231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>
                <a:latin typeface="Comic Sans MS" panose="030F0702030302020204" pitchFamily="66" charset="0"/>
              </a:rPr>
              <a:t>Yüz muayenesi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0" y="1825625"/>
            <a:ext cx="12393038" cy="4351338"/>
          </a:xfrm>
        </p:spPr>
        <p:txBody>
          <a:bodyPr/>
          <a:lstStyle/>
          <a:p>
            <a:r>
              <a:rPr lang="tr-TR" dirty="0" err="1">
                <a:latin typeface="Comic Sans MS" panose="030F0702030302020204" pitchFamily="66" charset="0"/>
              </a:rPr>
              <a:t>Dismorfik</a:t>
            </a:r>
            <a:r>
              <a:rPr lang="tr-TR" dirty="0">
                <a:latin typeface="Comic Sans MS" panose="030F0702030302020204" pitchFamily="66" charset="0"/>
              </a:rPr>
              <a:t> bulgular açısından dikkat !!!</a:t>
            </a:r>
          </a:p>
          <a:p>
            <a:pPr marL="0" indent="0">
              <a:buNone/>
            </a:pPr>
            <a:r>
              <a:rPr lang="tr-TR" dirty="0">
                <a:latin typeface="Comic Sans MS" panose="030F0702030302020204" pitchFamily="66" charset="0"/>
              </a:rPr>
              <a:t>	(</a:t>
            </a:r>
            <a:r>
              <a:rPr lang="tr-TR" dirty="0" err="1">
                <a:latin typeface="Comic Sans MS" panose="030F0702030302020204" pitchFamily="66" charset="0"/>
              </a:rPr>
              <a:t>epikantus</a:t>
            </a:r>
            <a:r>
              <a:rPr lang="tr-TR" dirty="0">
                <a:latin typeface="Comic Sans MS" panose="030F0702030302020204" pitchFamily="66" charset="0"/>
              </a:rPr>
              <a:t>, </a:t>
            </a:r>
            <a:r>
              <a:rPr lang="tr-TR" dirty="0" err="1">
                <a:latin typeface="Comic Sans MS" panose="030F0702030302020204" pitchFamily="66" charset="0"/>
              </a:rPr>
              <a:t>mikroftalmi</a:t>
            </a:r>
            <a:r>
              <a:rPr lang="tr-TR" dirty="0">
                <a:latin typeface="Comic Sans MS" panose="030F0702030302020204" pitchFamily="66" charset="0"/>
              </a:rPr>
              <a:t>, düşük kulak, uzun </a:t>
            </a:r>
            <a:r>
              <a:rPr lang="tr-TR" dirty="0" err="1">
                <a:latin typeface="Comic Sans MS" panose="030F0702030302020204" pitchFamily="66" charset="0"/>
              </a:rPr>
              <a:t>filtrum</a:t>
            </a:r>
            <a:r>
              <a:rPr lang="tr-TR" dirty="0">
                <a:latin typeface="Comic Sans MS" panose="030F0702030302020204" pitchFamily="66" charset="0"/>
              </a:rPr>
              <a:t>, </a:t>
            </a:r>
            <a:r>
              <a:rPr lang="tr-TR" dirty="0" err="1">
                <a:latin typeface="Comic Sans MS" panose="030F0702030302020204" pitchFamily="66" charset="0"/>
              </a:rPr>
              <a:t>hipertelorizm</a:t>
            </a:r>
            <a:r>
              <a:rPr lang="tr-TR" dirty="0">
                <a:latin typeface="Comic Sans MS" panose="030F0702030302020204" pitchFamily="66" charset="0"/>
              </a:rPr>
              <a:t>)</a:t>
            </a:r>
          </a:p>
          <a:p>
            <a:r>
              <a:rPr lang="tr-TR" dirty="0">
                <a:latin typeface="Comic Sans MS" panose="030F0702030302020204" pitchFamily="66" charset="0"/>
              </a:rPr>
              <a:t>Asimetrik yüz: * </a:t>
            </a:r>
            <a:r>
              <a:rPr lang="tr-TR" dirty="0" err="1">
                <a:latin typeface="Comic Sans MS" panose="030F0702030302020204" pitchFamily="66" charset="0"/>
              </a:rPr>
              <a:t>fasiyal</a:t>
            </a:r>
            <a:r>
              <a:rPr lang="tr-TR" dirty="0">
                <a:latin typeface="Comic Sans MS" panose="030F0702030302020204" pitchFamily="66" charset="0"/>
              </a:rPr>
              <a:t> paralizi</a:t>
            </a:r>
          </a:p>
          <a:p>
            <a:pPr marL="0" indent="0">
              <a:buNone/>
            </a:pPr>
            <a:r>
              <a:rPr lang="tr-TR" dirty="0">
                <a:latin typeface="Comic Sans MS" panose="030F0702030302020204" pitchFamily="66" charset="0"/>
              </a:rPr>
              <a:t>			* </a:t>
            </a:r>
            <a:r>
              <a:rPr lang="tr-TR" dirty="0" err="1">
                <a:latin typeface="Comic Sans MS" panose="030F0702030302020204" pitchFamily="66" charset="0"/>
              </a:rPr>
              <a:t>muskulus</a:t>
            </a:r>
            <a:r>
              <a:rPr lang="tr-TR" dirty="0">
                <a:latin typeface="Comic Sans MS" panose="030F0702030302020204" pitchFamily="66" charset="0"/>
              </a:rPr>
              <a:t> </a:t>
            </a:r>
            <a:r>
              <a:rPr lang="tr-TR" dirty="0" err="1">
                <a:latin typeface="Comic Sans MS" panose="030F0702030302020204" pitchFamily="66" charset="0"/>
              </a:rPr>
              <a:t>depressor</a:t>
            </a:r>
            <a:r>
              <a:rPr lang="tr-TR" dirty="0">
                <a:latin typeface="Comic Sans MS" panose="030F0702030302020204" pitchFamily="66" charset="0"/>
              </a:rPr>
              <a:t> </a:t>
            </a:r>
            <a:r>
              <a:rPr lang="tr-TR" dirty="0" err="1">
                <a:latin typeface="Comic Sans MS" panose="030F0702030302020204" pitchFamily="66" charset="0"/>
              </a:rPr>
              <a:t>anguli</a:t>
            </a:r>
            <a:r>
              <a:rPr lang="tr-TR" dirty="0">
                <a:latin typeface="Comic Sans MS" panose="030F0702030302020204" pitchFamily="66" charset="0"/>
              </a:rPr>
              <a:t> </a:t>
            </a:r>
            <a:r>
              <a:rPr lang="tr-TR" dirty="0" err="1">
                <a:latin typeface="Comic Sans MS" panose="030F0702030302020204" pitchFamily="66" charset="0"/>
              </a:rPr>
              <a:t>oris</a:t>
            </a:r>
            <a:r>
              <a:rPr lang="tr-TR" dirty="0">
                <a:latin typeface="Comic Sans MS" panose="030F0702030302020204" pitchFamily="66" charset="0"/>
              </a:rPr>
              <a:t> kasının </a:t>
            </a:r>
            <a:r>
              <a:rPr lang="tr-TR" dirty="0" err="1">
                <a:latin typeface="Comic Sans MS" panose="030F0702030302020204" pitchFamily="66" charset="0"/>
              </a:rPr>
              <a:t>hipoplazisi</a:t>
            </a:r>
            <a:endParaRPr lang="tr-TR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tr-TR" dirty="0">
                <a:latin typeface="Comic Sans MS" panose="030F0702030302020204" pitchFamily="66" charset="0"/>
              </a:rPr>
              <a:t>			* 7. </a:t>
            </a:r>
            <a:r>
              <a:rPr lang="tr-TR" dirty="0" err="1">
                <a:latin typeface="Comic Sans MS" panose="030F0702030302020204" pitchFamily="66" charset="0"/>
              </a:rPr>
              <a:t>kranyal</a:t>
            </a:r>
            <a:r>
              <a:rPr lang="tr-TR" dirty="0">
                <a:latin typeface="Comic Sans MS" panose="030F0702030302020204" pitchFamily="66" charset="0"/>
              </a:rPr>
              <a:t> sinir çekirdeğinin </a:t>
            </a:r>
            <a:r>
              <a:rPr lang="tr-TR" dirty="0" err="1">
                <a:latin typeface="Comic Sans MS" panose="030F0702030302020204" pitchFamily="66" charset="0"/>
              </a:rPr>
              <a:t>hipoplazisi</a:t>
            </a:r>
            <a:r>
              <a:rPr lang="tr-TR" dirty="0">
                <a:latin typeface="Comic Sans MS" panose="030F0702030302020204" pitchFamily="66" charset="0"/>
              </a:rPr>
              <a:t> (</a:t>
            </a:r>
            <a:r>
              <a:rPr lang="tr-TR" dirty="0" err="1">
                <a:latin typeface="Comic Sans MS" panose="030F0702030302020204" pitchFamily="66" charset="0"/>
              </a:rPr>
              <a:t>Möbius</a:t>
            </a:r>
            <a:r>
              <a:rPr lang="tr-TR" dirty="0">
                <a:latin typeface="Comic Sans MS" panose="030F0702030302020204" pitchFamily="66" charset="0"/>
              </a:rPr>
              <a:t> </a:t>
            </a:r>
            <a:r>
              <a:rPr lang="tr-TR" dirty="0" err="1">
                <a:latin typeface="Comic Sans MS" panose="030F0702030302020204" pitchFamily="66" charset="0"/>
              </a:rPr>
              <a:t>Send</a:t>
            </a:r>
            <a:r>
              <a:rPr lang="tr-TR" dirty="0">
                <a:latin typeface="Comic Sans MS" panose="030F0702030302020204" pitchFamily="66" charset="0"/>
              </a:rPr>
              <a:t>)</a:t>
            </a:r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3972" y="3543423"/>
            <a:ext cx="2495010" cy="33145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66691163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>
                <a:latin typeface="Comic Sans MS" panose="030F0702030302020204" pitchFamily="66" charset="0"/>
              </a:rPr>
              <a:t>Göz Muayenesi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220492" y="1455974"/>
            <a:ext cx="11751013" cy="4351338"/>
          </a:xfrm>
        </p:spPr>
        <p:txBody>
          <a:bodyPr/>
          <a:lstStyle/>
          <a:p>
            <a:r>
              <a:rPr lang="tr-TR" dirty="0">
                <a:latin typeface="Comic Sans MS" panose="030F0702030302020204" pitchFamily="66" charset="0"/>
              </a:rPr>
              <a:t>Bebek kaldırılıp öne arkaya hafifçe sallandığında gözlerini </a:t>
            </a:r>
            <a:r>
              <a:rPr lang="tr-TR" dirty="0" err="1">
                <a:latin typeface="Comic Sans MS" panose="030F0702030302020204" pitchFamily="66" charset="0"/>
              </a:rPr>
              <a:t>spontan</a:t>
            </a:r>
            <a:r>
              <a:rPr lang="tr-TR" dirty="0">
                <a:latin typeface="Comic Sans MS" panose="030F0702030302020204" pitchFamily="66" charset="0"/>
              </a:rPr>
              <a:t> açar</a:t>
            </a:r>
          </a:p>
          <a:p>
            <a:r>
              <a:rPr lang="tr-TR" dirty="0" err="1">
                <a:latin typeface="Comic Sans MS" panose="030F0702030302020204" pitchFamily="66" charset="0"/>
              </a:rPr>
              <a:t>Konjunktival</a:t>
            </a:r>
            <a:r>
              <a:rPr lang="tr-TR" dirty="0">
                <a:latin typeface="Comic Sans MS" panose="030F0702030302020204" pitchFamily="66" charset="0"/>
              </a:rPr>
              <a:t> kanama</a:t>
            </a:r>
          </a:p>
          <a:p>
            <a:r>
              <a:rPr lang="tr-TR" dirty="0">
                <a:latin typeface="Comic Sans MS" panose="030F0702030302020204" pitchFamily="66" charset="0"/>
              </a:rPr>
              <a:t>İris:  </a:t>
            </a:r>
            <a:r>
              <a:rPr lang="tr-TR" dirty="0" err="1">
                <a:latin typeface="Comic Sans MS" panose="030F0702030302020204" pitchFamily="66" charset="0"/>
              </a:rPr>
              <a:t>koloboma</a:t>
            </a:r>
            <a:endParaRPr lang="tr-TR" dirty="0">
              <a:latin typeface="Comic Sans MS" panose="030F0702030302020204" pitchFamily="66" charset="0"/>
            </a:endParaRPr>
          </a:p>
          <a:p>
            <a:r>
              <a:rPr lang="tr-TR" dirty="0">
                <a:latin typeface="Comic Sans MS" panose="030F0702030302020204" pitchFamily="66" charset="0"/>
              </a:rPr>
              <a:t>Kornea: ˃ 1cm ise </a:t>
            </a:r>
            <a:r>
              <a:rPr lang="tr-TR" dirty="0" err="1">
                <a:latin typeface="Comic Sans MS" panose="030F0702030302020204" pitchFamily="66" charset="0"/>
              </a:rPr>
              <a:t>konjenital</a:t>
            </a:r>
            <a:r>
              <a:rPr lang="tr-TR" dirty="0">
                <a:latin typeface="Comic Sans MS" panose="030F0702030302020204" pitchFamily="66" charset="0"/>
              </a:rPr>
              <a:t> glokom</a:t>
            </a:r>
          </a:p>
          <a:p>
            <a:r>
              <a:rPr lang="tr-TR" dirty="0" err="1">
                <a:latin typeface="Comic Sans MS" panose="030F0702030302020204" pitchFamily="66" charset="0"/>
              </a:rPr>
              <a:t>Konjunktivit</a:t>
            </a:r>
            <a:endParaRPr lang="tr-TR" dirty="0">
              <a:latin typeface="Comic Sans MS" panose="030F0702030302020204" pitchFamily="66" charset="0"/>
            </a:endParaRPr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564582" y="4254982"/>
            <a:ext cx="2843998" cy="1906833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673126" y="2042809"/>
            <a:ext cx="2247378" cy="221217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27511269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6789906" y="1879465"/>
            <a:ext cx="3876675" cy="1181100"/>
          </a:xfrm>
          <a:prstGeom prst="rect">
            <a:avLst/>
          </a:prstGeom>
        </p:spPr>
      </p:pic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>
                <a:latin typeface="Comic Sans MS" panose="030F0702030302020204" pitchFamily="66" charset="0"/>
              </a:rPr>
              <a:t>Göz Muayenesi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 err="1">
                <a:latin typeface="Comic Sans MS" panose="030F0702030302020204" pitchFamily="66" charset="0"/>
              </a:rPr>
              <a:t>Red</a:t>
            </a:r>
            <a:r>
              <a:rPr lang="tr-TR" dirty="0">
                <a:latin typeface="Comic Sans MS" panose="030F0702030302020204" pitchFamily="66" charset="0"/>
              </a:rPr>
              <a:t> refleks: kırmızı röfle testi</a:t>
            </a:r>
          </a:p>
          <a:p>
            <a:endParaRPr lang="tr-TR" dirty="0">
              <a:latin typeface="Comic Sans MS" panose="030F0702030302020204" pitchFamily="66" charset="0"/>
            </a:endParaRPr>
          </a:p>
          <a:p>
            <a:endParaRPr lang="tr-TR" dirty="0">
              <a:latin typeface="Comic Sans MS" panose="030F0702030302020204" pitchFamily="66" charset="0"/>
            </a:endParaRPr>
          </a:p>
          <a:p>
            <a:r>
              <a:rPr lang="tr-TR" dirty="0">
                <a:latin typeface="Comic Sans MS" panose="030F0702030302020204" pitchFamily="66" charset="0"/>
              </a:rPr>
              <a:t>LÖKOKORİ!!! </a:t>
            </a:r>
          </a:p>
          <a:p>
            <a:pPr lvl="1"/>
            <a:r>
              <a:rPr lang="tr-TR" dirty="0">
                <a:latin typeface="Comic Sans MS" panose="030F0702030302020204" pitchFamily="66" charset="0"/>
              </a:rPr>
              <a:t>Katarakt, </a:t>
            </a:r>
            <a:r>
              <a:rPr lang="tr-TR" dirty="0" err="1">
                <a:latin typeface="Comic Sans MS" panose="030F0702030302020204" pitchFamily="66" charset="0"/>
              </a:rPr>
              <a:t>retinoblastom</a:t>
            </a:r>
            <a:endParaRPr lang="tr-TR" dirty="0">
              <a:latin typeface="Comic Sans MS" panose="030F0702030302020204" pitchFamily="66" charset="0"/>
            </a:endParaRPr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049147" y="4482020"/>
            <a:ext cx="1969179" cy="221304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2459518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>
                <a:latin typeface="Comic Sans MS" panose="030F0702030302020204" pitchFamily="66" charset="0"/>
              </a:rPr>
              <a:t>Kulak Muayenesi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28017" y="1825625"/>
            <a:ext cx="6498077" cy="4351338"/>
          </a:xfrm>
        </p:spPr>
        <p:txBody>
          <a:bodyPr/>
          <a:lstStyle/>
          <a:p>
            <a:r>
              <a:rPr lang="tr-TR" dirty="0">
                <a:latin typeface="Comic Sans MS" panose="030F0702030302020204" pitchFamily="66" charset="0"/>
              </a:rPr>
              <a:t>Yerleşim: Düşük yerleşimli kulak</a:t>
            </a:r>
          </a:p>
          <a:p>
            <a:pPr marL="457200" lvl="1" indent="0">
              <a:buNone/>
            </a:pPr>
            <a:r>
              <a:rPr lang="tr-TR" dirty="0">
                <a:latin typeface="Comic Sans MS" panose="030F0702030302020204" pitchFamily="66" charset="0"/>
              </a:rPr>
              <a:t>(gözün </a:t>
            </a:r>
            <a:r>
              <a:rPr lang="tr-TR" dirty="0" err="1">
                <a:latin typeface="Comic Sans MS" panose="030F0702030302020204" pitchFamily="66" charset="0"/>
              </a:rPr>
              <a:t>lateral</a:t>
            </a:r>
            <a:r>
              <a:rPr lang="tr-TR" dirty="0">
                <a:latin typeface="Comic Sans MS" panose="030F0702030302020204" pitchFamily="66" charset="0"/>
              </a:rPr>
              <a:t> </a:t>
            </a:r>
            <a:r>
              <a:rPr lang="tr-TR" dirty="0" err="1">
                <a:latin typeface="Comic Sans MS" panose="030F0702030302020204" pitchFamily="66" charset="0"/>
              </a:rPr>
              <a:t>kantus</a:t>
            </a:r>
            <a:r>
              <a:rPr lang="tr-TR" dirty="0">
                <a:latin typeface="Comic Sans MS" panose="030F0702030302020204" pitchFamily="66" charset="0"/>
              </a:rPr>
              <a:t> seviyesinin altında)</a:t>
            </a:r>
          </a:p>
          <a:p>
            <a:r>
              <a:rPr lang="tr-TR" dirty="0">
                <a:latin typeface="Comic Sans MS" panose="030F0702030302020204" pitchFamily="66" charset="0"/>
              </a:rPr>
              <a:t>Şekil bozukluğu: </a:t>
            </a:r>
            <a:r>
              <a:rPr lang="tr-TR" sz="2400" dirty="0" err="1">
                <a:latin typeface="Comic Sans MS" panose="030F0702030302020204" pitchFamily="66" charset="0"/>
              </a:rPr>
              <a:t>hipoplazik</a:t>
            </a:r>
            <a:r>
              <a:rPr lang="tr-TR" sz="2400" dirty="0">
                <a:latin typeface="Comic Sans MS" panose="030F0702030302020204" pitchFamily="66" charset="0"/>
              </a:rPr>
              <a:t> olabilir, eşlik eden işitme problemleri!!!</a:t>
            </a:r>
          </a:p>
          <a:p>
            <a:r>
              <a:rPr lang="tr-TR" dirty="0">
                <a:latin typeface="Comic Sans MS" panose="030F0702030302020204" pitchFamily="66" charset="0"/>
              </a:rPr>
              <a:t>Kulak çıkıntısı ‘Skin </a:t>
            </a:r>
            <a:r>
              <a:rPr lang="tr-TR" dirty="0" err="1">
                <a:latin typeface="Comic Sans MS" panose="030F0702030302020204" pitchFamily="66" charset="0"/>
              </a:rPr>
              <a:t>tag</a:t>
            </a:r>
            <a:r>
              <a:rPr lang="tr-TR" dirty="0">
                <a:latin typeface="Comic Sans MS" panose="030F0702030302020204" pitchFamily="66" charset="0"/>
              </a:rPr>
              <a:t>’ açısından değerlendirilmeli</a:t>
            </a:r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 rotWithShape="1">
          <a:blip r:embed="rId2"/>
          <a:srcRect r="29650"/>
          <a:stretch/>
        </p:blipFill>
        <p:spPr>
          <a:xfrm>
            <a:off x="7872032" y="1725072"/>
            <a:ext cx="2466113" cy="3407856"/>
          </a:xfrm>
          <a:prstGeom prst="rect">
            <a:avLst/>
          </a:prstGeom>
        </p:spPr>
      </p:pic>
      <p:cxnSp>
        <p:nvCxnSpPr>
          <p:cNvPr id="6" name="Düz Bağlayıcı 5"/>
          <p:cNvCxnSpPr/>
          <p:nvPr/>
        </p:nvCxnSpPr>
        <p:spPr>
          <a:xfrm>
            <a:off x="8638162" y="836579"/>
            <a:ext cx="933854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Düz Bağlayıcı 7"/>
          <p:cNvCxnSpPr/>
          <p:nvPr/>
        </p:nvCxnSpPr>
        <p:spPr>
          <a:xfrm>
            <a:off x="8482518" y="2503234"/>
            <a:ext cx="108949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</p:spTree>
    <p:extLst>
      <p:ext uri="{BB962C8B-B14F-4D97-AF65-F5344CB8AC3E}">
        <p14:creationId xmlns:p14="http://schemas.microsoft.com/office/powerpoint/2010/main" val="297907807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>
                <a:latin typeface="Comic Sans MS" panose="030F0702030302020204" pitchFamily="66" charset="0"/>
              </a:rPr>
              <a:t>Burun muayenesi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>
                <a:latin typeface="Comic Sans MS" panose="030F0702030302020204" pitchFamily="66" charset="0"/>
              </a:rPr>
              <a:t>Bebekler 4. aylarına kadar zorunlu olarak burunlarından nefes alıp verirler</a:t>
            </a:r>
          </a:p>
          <a:p>
            <a:r>
              <a:rPr lang="tr-TR" dirty="0">
                <a:latin typeface="Comic Sans MS" panose="030F0702030302020204" pitchFamily="66" charset="0"/>
              </a:rPr>
              <a:t>Burun delikleri dar olduğundan mukusla tıkanabilir</a:t>
            </a:r>
          </a:p>
          <a:p>
            <a:r>
              <a:rPr lang="tr-TR" dirty="0">
                <a:latin typeface="Comic Sans MS" panose="030F0702030302020204" pitchFamily="66" charset="0"/>
              </a:rPr>
              <a:t>Burun kanatları simetrik olmalıdır</a:t>
            </a:r>
          </a:p>
          <a:p>
            <a:r>
              <a:rPr lang="tr-TR" dirty="0" err="1">
                <a:latin typeface="Comic Sans MS" panose="030F0702030302020204" pitchFamily="66" charset="0"/>
              </a:rPr>
              <a:t>Koanal</a:t>
            </a:r>
            <a:r>
              <a:rPr lang="tr-TR" dirty="0">
                <a:latin typeface="Comic Sans MS" panose="030F0702030302020204" pitchFamily="66" charset="0"/>
              </a:rPr>
              <a:t> </a:t>
            </a:r>
            <a:r>
              <a:rPr lang="tr-TR" dirty="0" err="1">
                <a:latin typeface="Comic Sans MS" panose="030F0702030302020204" pitchFamily="66" charset="0"/>
              </a:rPr>
              <a:t>atrezi</a:t>
            </a:r>
            <a:r>
              <a:rPr lang="tr-TR" dirty="0">
                <a:latin typeface="Comic Sans MS" panose="030F0702030302020204" pitchFamily="66" charset="0"/>
              </a:rPr>
              <a:t> açısından her iki burun deliğinin de açık olduğu kontrol edilmelidir</a:t>
            </a:r>
          </a:p>
          <a:p>
            <a:r>
              <a:rPr lang="tr-TR" dirty="0" err="1">
                <a:latin typeface="Comic Sans MS" panose="030F0702030302020204" pitchFamily="66" charset="0"/>
              </a:rPr>
              <a:t>Pürülan</a:t>
            </a:r>
            <a:r>
              <a:rPr lang="tr-TR" dirty="0">
                <a:latin typeface="Comic Sans MS" panose="030F0702030302020204" pitchFamily="66" charset="0"/>
              </a:rPr>
              <a:t> akıntı!!! (</a:t>
            </a:r>
            <a:r>
              <a:rPr lang="tr-TR" dirty="0" err="1">
                <a:latin typeface="Comic Sans MS" panose="030F0702030302020204" pitchFamily="66" charset="0"/>
              </a:rPr>
              <a:t>konjenital</a:t>
            </a:r>
            <a:r>
              <a:rPr lang="tr-TR" dirty="0">
                <a:latin typeface="Comic Sans MS" panose="030F0702030302020204" pitchFamily="66" charset="0"/>
              </a:rPr>
              <a:t> sifilis)</a:t>
            </a:r>
          </a:p>
          <a:p>
            <a:endParaRPr lang="tr-TR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00661946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>
                <a:latin typeface="Comic Sans MS" panose="030F0702030302020204" pitchFamily="66" charset="0"/>
              </a:rPr>
              <a:t>Ağız Muayenesi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330740" y="1825625"/>
            <a:ext cx="11861260" cy="4351338"/>
          </a:xfrm>
        </p:spPr>
        <p:txBody>
          <a:bodyPr/>
          <a:lstStyle/>
          <a:p>
            <a:pPr marL="0" indent="0">
              <a:buNone/>
            </a:pPr>
            <a:r>
              <a:rPr lang="tr-TR" dirty="0" err="1">
                <a:latin typeface="Comic Sans MS" panose="030F0702030302020204" pitchFamily="66" charset="0"/>
              </a:rPr>
              <a:t>Ebstein</a:t>
            </a:r>
            <a:r>
              <a:rPr lang="tr-TR" dirty="0">
                <a:latin typeface="Comic Sans MS" panose="030F0702030302020204" pitchFamily="66" charset="0"/>
              </a:rPr>
              <a:t> incisi						</a:t>
            </a:r>
          </a:p>
          <a:p>
            <a:r>
              <a:rPr lang="tr-TR" dirty="0" err="1">
                <a:latin typeface="Comic Sans MS" panose="030F0702030302020204" pitchFamily="66" charset="0"/>
              </a:rPr>
              <a:t>Keratin</a:t>
            </a:r>
            <a:r>
              <a:rPr lang="tr-TR" dirty="0">
                <a:latin typeface="Comic Sans MS" panose="030F0702030302020204" pitchFamily="66" charset="0"/>
              </a:rPr>
              <a:t> içeren küçük beyaz kist			</a:t>
            </a:r>
          </a:p>
          <a:p>
            <a:r>
              <a:rPr lang="tr-TR" dirty="0">
                <a:latin typeface="Comic Sans MS" panose="030F0702030302020204" pitchFamily="66" charset="0"/>
              </a:rPr>
              <a:t>Sıklıkla orta hatta</a:t>
            </a:r>
          </a:p>
          <a:p>
            <a:r>
              <a:rPr lang="tr-TR" dirty="0">
                <a:latin typeface="Comic Sans MS" panose="030F0702030302020204" pitchFamily="66" charset="0"/>
              </a:rPr>
              <a:t>Damağın her iki yanında				</a:t>
            </a:r>
          </a:p>
          <a:p>
            <a:r>
              <a:rPr lang="tr-TR" dirty="0">
                <a:latin typeface="Comic Sans MS" panose="030F0702030302020204" pitchFamily="66" charset="0"/>
              </a:rPr>
              <a:t>1-2 ayda geriler					</a:t>
            </a:r>
          </a:p>
        </p:txBody>
      </p:sp>
      <p:pic>
        <p:nvPicPr>
          <p:cNvPr id="6" name="Resim 5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7132722" y="365125"/>
            <a:ext cx="2968539" cy="3362468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 rotWithShape="1">
          <a:blip r:embed="rId3"/>
          <a:srcRect t="6868"/>
          <a:stretch/>
        </p:blipFill>
        <p:spPr>
          <a:xfrm>
            <a:off x="5815332" y="3862530"/>
            <a:ext cx="5603318" cy="30249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7211827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38200" y="365125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tr-TR" dirty="0">
                <a:latin typeface="Comic Sans MS" panose="030F0702030302020204" pitchFamily="66" charset="0"/>
              </a:rPr>
              <a:t>MONİLİYASİS</a:t>
            </a:r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 rotWithShape="1">
          <a:blip r:embed="rId2"/>
          <a:srcRect t="14470"/>
          <a:stretch/>
        </p:blipFill>
        <p:spPr>
          <a:xfrm>
            <a:off x="1386199" y="1922902"/>
            <a:ext cx="9967601" cy="435133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56068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>
                <a:latin typeface="Comic Sans MS" panose="030F0702030302020204" pitchFamily="66" charset="0"/>
              </a:rPr>
              <a:t>Ağız Muayenesi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tr-TR" dirty="0" err="1">
                <a:latin typeface="Comic Sans MS" panose="030F0702030302020204" pitchFamily="66" charset="0"/>
              </a:rPr>
              <a:t>Natal</a:t>
            </a:r>
            <a:r>
              <a:rPr lang="tr-TR" dirty="0">
                <a:latin typeface="Comic Sans MS" panose="030F0702030302020204" pitchFamily="66" charset="0"/>
              </a:rPr>
              <a:t> diş</a:t>
            </a:r>
          </a:p>
          <a:p>
            <a:r>
              <a:rPr lang="tr-TR" dirty="0">
                <a:latin typeface="Comic Sans MS" panose="030F0702030302020204" pitchFamily="66" charset="0"/>
              </a:rPr>
              <a:t>1:2000 doğum</a:t>
            </a:r>
          </a:p>
          <a:p>
            <a:r>
              <a:rPr lang="tr-TR" dirty="0">
                <a:latin typeface="Comic Sans MS" panose="030F0702030302020204" pitchFamily="66" charset="0"/>
              </a:rPr>
              <a:t>genellikle alt kesici</a:t>
            </a:r>
          </a:p>
          <a:p>
            <a:r>
              <a:rPr lang="tr-TR" dirty="0">
                <a:latin typeface="Comic Sans MS" panose="030F0702030302020204" pitchFamily="66" charset="0"/>
              </a:rPr>
              <a:t>sağlam değilse çekilmeli</a:t>
            </a:r>
          </a:p>
          <a:p>
            <a:endParaRPr lang="tr-TR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tr-TR" dirty="0">
              <a:latin typeface="Comic Sans MS" panose="030F0702030302020204" pitchFamily="66" charset="0"/>
            </a:endParaRPr>
          </a:p>
          <a:p>
            <a:endParaRPr lang="tr-TR" dirty="0">
              <a:latin typeface="Comic Sans MS" panose="030F0702030302020204" pitchFamily="66" charset="0"/>
            </a:endParaRPr>
          </a:p>
          <a:p>
            <a:endParaRPr lang="tr-TR" dirty="0"/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 rotWithShape="1">
          <a:blip r:embed="rId2"/>
          <a:srcRect l="6299" t="13122" r="5370" b="6335"/>
          <a:stretch/>
        </p:blipFill>
        <p:spPr>
          <a:xfrm>
            <a:off x="5525311" y="1690688"/>
            <a:ext cx="6340904" cy="38521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8919710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>
                <a:latin typeface="Comic Sans MS" panose="030F0702030302020204" pitchFamily="66" charset="0"/>
              </a:rPr>
              <a:t>Ağız Muayenesi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0" indent="0">
              <a:buNone/>
            </a:pPr>
            <a:r>
              <a:rPr lang="tr-TR" dirty="0">
                <a:latin typeface="Comic Sans MS" panose="030F0702030302020204" pitchFamily="66" charset="0"/>
              </a:rPr>
              <a:t>Sert damak ve yumuşak damak, damak yarığı açısından muayene edilmeli</a:t>
            </a:r>
          </a:p>
          <a:p>
            <a:endParaRPr lang="tr-TR" dirty="0"/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481103" y="2666456"/>
            <a:ext cx="5613163" cy="419154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4072046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5" name="İçerik Yer Tutucusu 4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3264126" y="627691"/>
            <a:ext cx="5040119" cy="568046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13282723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>
                <a:latin typeface="Comic Sans MS" panose="030F0702030302020204" pitchFamily="66" charset="0"/>
              </a:rPr>
              <a:t>Boyun Muayenesi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38199" y="1536970"/>
            <a:ext cx="11204643" cy="5321030"/>
          </a:xfrm>
        </p:spPr>
        <p:txBody>
          <a:bodyPr>
            <a:normAutofit/>
          </a:bodyPr>
          <a:lstStyle/>
          <a:p>
            <a:r>
              <a:rPr lang="tr-TR" dirty="0" err="1">
                <a:latin typeface="Comic Sans MS" panose="030F0702030302020204" pitchFamily="66" charset="0"/>
              </a:rPr>
              <a:t>Yenidoğan</a:t>
            </a:r>
            <a:r>
              <a:rPr lang="tr-TR" dirty="0">
                <a:latin typeface="Comic Sans MS" panose="030F0702030302020204" pitchFamily="66" charset="0"/>
              </a:rPr>
              <a:t> bebeklerde boyun kısadır</a:t>
            </a:r>
          </a:p>
          <a:p>
            <a:r>
              <a:rPr lang="tr-TR" dirty="0" err="1">
                <a:latin typeface="Comic Sans MS" panose="030F0702030302020204" pitchFamily="66" charset="0"/>
              </a:rPr>
              <a:t>Palpasyon</a:t>
            </a:r>
            <a:r>
              <a:rPr lang="tr-TR" dirty="0">
                <a:latin typeface="Comic Sans MS" panose="030F0702030302020204" pitchFamily="66" charset="0"/>
              </a:rPr>
              <a:t> çok önemli</a:t>
            </a:r>
          </a:p>
          <a:p>
            <a:r>
              <a:rPr lang="tr-TR" dirty="0">
                <a:latin typeface="Comic Sans MS" panose="030F0702030302020204" pitchFamily="66" charset="0"/>
              </a:rPr>
              <a:t>Sık olmamakla birlikte guatr, </a:t>
            </a:r>
            <a:r>
              <a:rPr lang="tr-TR" dirty="0" err="1">
                <a:latin typeface="Comic Sans MS" panose="030F0702030302020204" pitchFamily="66" charset="0"/>
              </a:rPr>
              <a:t>kistik</a:t>
            </a:r>
            <a:r>
              <a:rPr lang="tr-TR" dirty="0">
                <a:latin typeface="Comic Sans MS" panose="030F0702030302020204" pitchFamily="66" charset="0"/>
              </a:rPr>
              <a:t> </a:t>
            </a:r>
            <a:r>
              <a:rPr lang="tr-TR" dirty="0" err="1">
                <a:latin typeface="Comic Sans MS" panose="030F0702030302020204" pitchFamily="66" charset="0"/>
              </a:rPr>
              <a:t>higroma</a:t>
            </a:r>
            <a:r>
              <a:rPr lang="tr-TR" dirty="0">
                <a:latin typeface="Comic Sans MS" panose="030F0702030302020204" pitchFamily="66" charset="0"/>
              </a:rPr>
              <a:t>, </a:t>
            </a:r>
            <a:r>
              <a:rPr lang="tr-TR" dirty="0" err="1">
                <a:latin typeface="Comic Sans MS" panose="030F0702030302020204" pitchFamily="66" charset="0"/>
              </a:rPr>
              <a:t>tortikollis</a:t>
            </a:r>
            <a:r>
              <a:rPr lang="tr-TR" dirty="0">
                <a:latin typeface="Comic Sans MS" panose="030F0702030302020204" pitchFamily="66" charset="0"/>
              </a:rPr>
              <a:t> ele gelebilir</a:t>
            </a:r>
          </a:p>
          <a:p>
            <a:r>
              <a:rPr lang="tr-TR" dirty="0" err="1">
                <a:latin typeface="Comic Sans MS" panose="030F0702030302020204" pitchFamily="66" charset="0"/>
              </a:rPr>
              <a:t>İntrauterin</a:t>
            </a:r>
            <a:r>
              <a:rPr lang="tr-TR" dirty="0">
                <a:latin typeface="Comic Sans MS" panose="030F0702030302020204" pitchFamily="66" charset="0"/>
              </a:rPr>
              <a:t> pozisyona bağlı </a:t>
            </a:r>
            <a:r>
              <a:rPr lang="tr-TR" dirty="0" err="1">
                <a:latin typeface="Comic Sans MS" panose="030F0702030302020204" pitchFamily="66" charset="0"/>
              </a:rPr>
              <a:t>konjenital</a:t>
            </a:r>
            <a:r>
              <a:rPr lang="tr-TR" dirty="0">
                <a:latin typeface="Comic Sans MS" panose="030F0702030302020204" pitchFamily="66" charset="0"/>
              </a:rPr>
              <a:t> </a:t>
            </a:r>
            <a:r>
              <a:rPr lang="tr-TR" dirty="0" err="1">
                <a:latin typeface="Comic Sans MS" panose="030F0702030302020204" pitchFamily="66" charset="0"/>
              </a:rPr>
              <a:t>tortikollis</a:t>
            </a:r>
            <a:r>
              <a:rPr lang="tr-TR" dirty="0">
                <a:latin typeface="Comic Sans MS" panose="030F0702030302020204" pitchFamily="66" charset="0"/>
              </a:rPr>
              <a:t>!!!</a:t>
            </a:r>
          </a:p>
          <a:p>
            <a:endParaRPr lang="tr-TR" dirty="0">
              <a:latin typeface="Comic Sans MS" panose="030F0702030302020204" pitchFamily="66" charset="0"/>
            </a:endParaRPr>
          </a:p>
          <a:p>
            <a:endParaRPr lang="tr-TR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tr-TR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8591908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>
                <a:latin typeface="Comic Sans MS" panose="030F0702030302020204" pitchFamily="66" charset="0"/>
              </a:rPr>
              <a:t>Boyun Muayenesi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>
                <a:latin typeface="Comic Sans MS" panose="030F0702030302020204" pitchFamily="66" charset="0"/>
              </a:rPr>
              <a:t>Yele boyun kız bebeklerde </a:t>
            </a:r>
            <a:r>
              <a:rPr lang="tr-TR" dirty="0" err="1">
                <a:latin typeface="Comic Sans MS" panose="030F0702030302020204" pitchFamily="66" charset="0"/>
              </a:rPr>
              <a:t>Turner</a:t>
            </a:r>
            <a:r>
              <a:rPr lang="tr-TR" dirty="0">
                <a:latin typeface="Comic Sans MS" panose="030F0702030302020204" pitchFamily="66" charset="0"/>
              </a:rPr>
              <a:t> sendromunu düşündürmeli</a:t>
            </a:r>
          </a:p>
          <a:p>
            <a:pPr marL="0" indent="0">
              <a:buNone/>
            </a:pPr>
            <a:r>
              <a:rPr lang="tr-TR" dirty="0">
                <a:latin typeface="Comic Sans MS" panose="030F0702030302020204" pitchFamily="66" charset="0"/>
              </a:rPr>
              <a:t>(</a:t>
            </a:r>
            <a:r>
              <a:rPr lang="tr-TR" dirty="0" err="1">
                <a:latin typeface="Comic Sans MS" panose="030F0702030302020204" pitchFamily="66" charset="0"/>
              </a:rPr>
              <a:t>Turner</a:t>
            </a:r>
            <a:r>
              <a:rPr lang="tr-TR" dirty="0">
                <a:latin typeface="Comic Sans MS" panose="030F0702030302020204" pitchFamily="66" charset="0"/>
              </a:rPr>
              <a:t> sendromu ve </a:t>
            </a:r>
            <a:r>
              <a:rPr lang="tr-TR" dirty="0" err="1">
                <a:latin typeface="Comic Sans MS" panose="030F0702030302020204" pitchFamily="66" charset="0"/>
              </a:rPr>
              <a:t>Noonan</a:t>
            </a:r>
            <a:r>
              <a:rPr lang="tr-TR" dirty="0">
                <a:latin typeface="Comic Sans MS" panose="030F0702030302020204" pitchFamily="66" charset="0"/>
              </a:rPr>
              <a:t> Sendromu)</a:t>
            </a:r>
          </a:p>
          <a:p>
            <a:pPr marL="0" indent="0">
              <a:buNone/>
            </a:pPr>
            <a:endParaRPr lang="tr-TR" dirty="0">
              <a:latin typeface="Comic Sans MS" panose="030F0702030302020204" pitchFamily="66" charset="0"/>
            </a:endParaRPr>
          </a:p>
          <a:p>
            <a:r>
              <a:rPr lang="tr-TR" dirty="0" err="1">
                <a:latin typeface="Comic Sans MS" panose="030F0702030302020204" pitchFamily="66" charset="0"/>
              </a:rPr>
              <a:t>Klavikula</a:t>
            </a:r>
            <a:r>
              <a:rPr lang="tr-TR" dirty="0">
                <a:latin typeface="Comic Sans MS" panose="030F0702030302020204" pitchFamily="66" charset="0"/>
              </a:rPr>
              <a:t> kemikleri doğum travması ve kırık açısından muayene edilmeli (etkilenen kolda hareket azlığı ve asimetrik </a:t>
            </a:r>
            <a:r>
              <a:rPr lang="tr-TR" dirty="0" err="1">
                <a:latin typeface="Comic Sans MS" panose="030F0702030302020204" pitchFamily="66" charset="0"/>
              </a:rPr>
              <a:t>Moro</a:t>
            </a:r>
            <a:r>
              <a:rPr lang="tr-TR" dirty="0">
                <a:latin typeface="Comic Sans MS" panose="030F0702030302020204" pitchFamily="66" charset="0"/>
              </a:rPr>
              <a:t> refleksi)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443661388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>
                <a:latin typeface="Comic Sans MS" panose="030F0702030302020204" pitchFamily="66" charset="0"/>
              </a:rPr>
              <a:t>Göğüs Muayenesi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06649" y="1609726"/>
            <a:ext cx="11498094" cy="4351338"/>
          </a:xfrm>
        </p:spPr>
        <p:txBody>
          <a:bodyPr/>
          <a:lstStyle/>
          <a:p>
            <a:r>
              <a:rPr lang="tr-TR" dirty="0">
                <a:latin typeface="Comic Sans MS" panose="030F0702030302020204" pitchFamily="66" charset="0"/>
              </a:rPr>
              <a:t>Meme </a:t>
            </a:r>
            <a:r>
              <a:rPr lang="tr-TR" dirty="0" err="1">
                <a:latin typeface="Comic Sans MS" panose="030F0702030302020204" pitchFamily="66" charset="0"/>
              </a:rPr>
              <a:t>hipertrofisi</a:t>
            </a:r>
            <a:r>
              <a:rPr lang="tr-TR" dirty="0">
                <a:latin typeface="Comic Sans MS" panose="030F0702030302020204" pitchFamily="66" charset="0"/>
              </a:rPr>
              <a:t> sıktır, memeden süt gelebilir (cadı/büyücü sütü)</a:t>
            </a:r>
          </a:p>
          <a:p>
            <a:r>
              <a:rPr lang="tr-TR" dirty="0">
                <a:latin typeface="Comic Sans MS" panose="030F0702030302020204" pitchFamily="66" charset="0"/>
              </a:rPr>
              <a:t>Kesinlikle sıkılarak boşaltılmaya çalışılmaz- </a:t>
            </a:r>
            <a:r>
              <a:rPr lang="tr-TR" dirty="0" err="1">
                <a:latin typeface="Comic Sans MS" panose="030F0702030302020204" pitchFamily="66" charset="0"/>
              </a:rPr>
              <a:t>Mastit</a:t>
            </a:r>
            <a:r>
              <a:rPr lang="tr-TR" dirty="0">
                <a:latin typeface="Comic Sans MS" panose="030F0702030302020204" pitchFamily="66" charset="0"/>
              </a:rPr>
              <a:t> gelişir</a:t>
            </a:r>
          </a:p>
          <a:p>
            <a:endParaRPr lang="tr-TR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endParaRPr lang="tr-TR" dirty="0">
              <a:latin typeface="Comic Sans MS" panose="030F0702030302020204" pitchFamily="66" charset="0"/>
            </a:endParaRPr>
          </a:p>
          <a:p>
            <a:endParaRPr lang="tr-TR" dirty="0">
              <a:latin typeface="Comic Sans MS" panose="030F0702030302020204" pitchFamily="66" charset="0"/>
            </a:endParaRPr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 rotWithShape="1">
          <a:blip r:embed="rId2"/>
          <a:srcRect t="21609"/>
          <a:stretch/>
        </p:blipFill>
        <p:spPr>
          <a:xfrm>
            <a:off x="4469440" y="2935289"/>
            <a:ext cx="3253119" cy="31099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644991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>
                <a:latin typeface="Comic Sans MS" panose="030F0702030302020204" pitchFamily="66" charset="0"/>
              </a:rPr>
              <a:t>Akciğer Muayenesi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>
                <a:latin typeface="Comic Sans MS" panose="030F0702030302020204" pitchFamily="66" charset="0"/>
              </a:rPr>
              <a:t>Solunum sayısı ve ritmindeki normal değişiklikler bebeğin fiziksel aktivitesine, uyanıklığına, ağlamasına bağlı</a:t>
            </a:r>
          </a:p>
          <a:p>
            <a:r>
              <a:rPr lang="tr-TR" dirty="0">
                <a:latin typeface="Comic Sans MS" panose="030F0702030302020204" pitchFamily="66" charset="0"/>
              </a:rPr>
              <a:t>Dalgalanmalar çok hızlı olduğu için </a:t>
            </a:r>
            <a:r>
              <a:rPr lang="tr-TR" dirty="0" err="1">
                <a:latin typeface="Comic Sans MS" panose="030F0702030302020204" pitchFamily="66" charset="0"/>
              </a:rPr>
              <a:t>yenidoğan</a:t>
            </a:r>
            <a:r>
              <a:rPr lang="tr-TR" dirty="0">
                <a:latin typeface="Comic Sans MS" panose="030F0702030302020204" pitchFamily="66" charset="0"/>
              </a:rPr>
              <a:t> bebeklerin solunumlarını bir dakika boyunca saymak gerekir</a:t>
            </a:r>
          </a:p>
          <a:p>
            <a:r>
              <a:rPr lang="tr-TR" dirty="0">
                <a:latin typeface="Comic Sans MS" panose="030F0702030302020204" pitchFamily="66" charset="0"/>
              </a:rPr>
              <a:t>Dakika solunum sayısı </a:t>
            </a:r>
            <a:r>
              <a:rPr lang="tr-TR" dirty="0" err="1">
                <a:latin typeface="Comic Sans MS" panose="030F0702030302020204" pitchFamily="66" charset="0"/>
              </a:rPr>
              <a:t>term</a:t>
            </a:r>
            <a:r>
              <a:rPr lang="tr-TR" dirty="0">
                <a:latin typeface="Comic Sans MS" panose="030F0702030302020204" pitchFamily="66" charset="0"/>
              </a:rPr>
              <a:t> bebekler için 30-60/</a:t>
            </a:r>
            <a:r>
              <a:rPr lang="tr-TR" dirty="0" err="1">
                <a:latin typeface="Comic Sans MS" panose="030F0702030302020204" pitchFamily="66" charset="0"/>
              </a:rPr>
              <a:t>dk</a:t>
            </a:r>
            <a:r>
              <a:rPr lang="tr-TR" dirty="0">
                <a:latin typeface="Comic Sans MS" panose="030F0702030302020204" pitchFamily="66" charset="0"/>
              </a:rPr>
              <a:t>; </a:t>
            </a:r>
            <a:r>
              <a:rPr lang="tr-TR" dirty="0" err="1">
                <a:latin typeface="Comic Sans MS" panose="030F0702030302020204" pitchFamily="66" charset="0"/>
              </a:rPr>
              <a:t>preterm</a:t>
            </a:r>
            <a:r>
              <a:rPr lang="tr-TR" dirty="0">
                <a:latin typeface="Comic Sans MS" panose="030F0702030302020204" pitchFamily="66" charset="0"/>
              </a:rPr>
              <a:t> bebeklerde daha yüksek</a:t>
            </a:r>
          </a:p>
          <a:p>
            <a:r>
              <a:rPr lang="tr-TR" dirty="0" err="1">
                <a:latin typeface="Comic Sans MS" panose="030F0702030302020204" pitchFamily="66" charset="0"/>
              </a:rPr>
              <a:t>Preterm</a:t>
            </a:r>
            <a:r>
              <a:rPr lang="tr-TR" dirty="0">
                <a:latin typeface="Comic Sans MS" panose="030F0702030302020204" pitchFamily="66" charset="0"/>
              </a:rPr>
              <a:t> bebeklerde periyodik solunum vardır</a:t>
            </a:r>
          </a:p>
        </p:txBody>
      </p:sp>
    </p:spTree>
    <p:extLst>
      <p:ext uri="{BB962C8B-B14F-4D97-AF65-F5344CB8AC3E}">
        <p14:creationId xmlns:p14="http://schemas.microsoft.com/office/powerpoint/2010/main" val="328261952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>
                <a:latin typeface="Comic Sans MS" panose="030F0702030302020204" pitchFamily="66" charset="0"/>
              </a:rPr>
              <a:t>Akciğer Muayenesi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194553" y="1690688"/>
            <a:ext cx="11997447" cy="4846299"/>
          </a:xfrm>
        </p:spPr>
        <p:txBody>
          <a:bodyPr>
            <a:normAutofit/>
          </a:bodyPr>
          <a:lstStyle/>
          <a:p>
            <a:r>
              <a:rPr lang="tr-TR" dirty="0">
                <a:latin typeface="Comic Sans MS" panose="030F0702030302020204" pitchFamily="66" charset="0"/>
              </a:rPr>
              <a:t>Solunum sesleri </a:t>
            </a:r>
            <a:r>
              <a:rPr lang="tr-TR" dirty="0" err="1">
                <a:latin typeface="Comic Sans MS" panose="030F0702030302020204" pitchFamily="66" charset="0"/>
              </a:rPr>
              <a:t>bronkoveziküler</a:t>
            </a:r>
            <a:endParaRPr lang="tr-TR" dirty="0">
              <a:latin typeface="Comic Sans MS" panose="030F0702030302020204" pitchFamily="66" charset="0"/>
            </a:endParaRPr>
          </a:p>
          <a:p>
            <a:endParaRPr lang="tr-TR" dirty="0">
              <a:latin typeface="Comic Sans MS" panose="030F0702030302020204" pitchFamily="66" charset="0"/>
            </a:endParaRPr>
          </a:p>
          <a:p>
            <a:r>
              <a:rPr lang="tr-TR" dirty="0">
                <a:latin typeface="Comic Sans MS" panose="030F0702030302020204" pitchFamily="66" charset="0"/>
              </a:rPr>
              <a:t>Zayıf 					ciddi </a:t>
            </a:r>
            <a:r>
              <a:rPr lang="tr-TR" dirty="0" err="1">
                <a:latin typeface="Comic Sans MS" panose="030F0702030302020204" pitchFamily="66" charset="0"/>
              </a:rPr>
              <a:t>kardiyopulmoner</a:t>
            </a:r>
            <a:r>
              <a:rPr lang="tr-TR" dirty="0">
                <a:latin typeface="Comic Sans MS" panose="030F0702030302020204" pitchFamily="66" charset="0"/>
              </a:rPr>
              <a:t> hastalık </a:t>
            </a:r>
          </a:p>
          <a:p>
            <a:pPr marL="0" indent="0">
              <a:buNone/>
            </a:pPr>
            <a:r>
              <a:rPr lang="tr-TR" dirty="0">
                <a:latin typeface="Comic Sans MS" panose="030F0702030302020204" pitchFamily="66" charset="0"/>
              </a:rPr>
              <a:t>  sürekli 		    inleme		</a:t>
            </a:r>
            <a:r>
              <a:rPr lang="tr-TR" dirty="0" err="1">
                <a:latin typeface="Comic Sans MS" panose="030F0702030302020204" pitchFamily="66" charset="0"/>
              </a:rPr>
              <a:t>sepsis</a:t>
            </a:r>
            <a:r>
              <a:rPr lang="tr-TR" dirty="0">
                <a:latin typeface="Comic Sans MS" panose="030F0702030302020204" pitchFamily="66" charset="0"/>
              </a:rPr>
              <a:t> </a:t>
            </a:r>
          </a:p>
          <a:p>
            <a:pPr marL="0" indent="0">
              <a:buNone/>
            </a:pPr>
            <a:r>
              <a:rPr lang="tr-TR" dirty="0">
                <a:latin typeface="Comic Sans MS" panose="030F0702030302020204" pitchFamily="66" charset="0"/>
              </a:rPr>
              <a:t>  aralıklı 						</a:t>
            </a:r>
          </a:p>
          <a:p>
            <a:endParaRPr lang="tr-TR" dirty="0">
              <a:latin typeface="Comic Sans MS" panose="030F0702030302020204" pitchFamily="66" charset="0"/>
            </a:endParaRPr>
          </a:p>
        </p:txBody>
      </p:sp>
      <p:sp>
        <p:nvSpPr>
          <p:cNvPr id="4" name="Sağ Ayraç 3"/>
          <p:cNvSpPr/>
          <p:nvPr/>
        </p:nvSpPr>
        <p:spPr>
          <a:xfrm>
            <a:off x="4934971" y="3016251"/>
            <a:ext cx="155448" cy="914400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821022" y="2762369"/>
            <a:ext cx="253575" cy="12763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9871516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err="1">
                <a:latin typeface="Comic Sans MS" panose="030F0702030302020204" pitchFamily="66" charset="0"/>
              </a:rPr>
              <a:t>Kardiyovasküler</a:t>
            </a:r>
            <a:r>
              <a:rPr lang="tr-TR" dirty="0">
                <a:latin typeface="Comic Sans MS" panose="030F0702030302020204" pitchFamily="66" charset="0"/>
              </a:rPr>
              <a:t> Sistem Muayenesi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38200" y="1825624"/>
            <a:ext cx="10515600" cy="5032375"/>
          </a:xfrm>
        </p:spPr>
        <p:txBody>
          <a:bodyPr>
            <a:normAutofit/>
          </a:bodyPr>
          <a:lstStyle/>
          <a:p>
            <a:r>
              <a:rPr lang="tr-TR" dirty="0">
                <a:latin typeface="Comic Sans MS" panose="030F0702030302020204" pitchFamily="66" charset="0"/>
              </a:rPr>
              <a:t>İNSPEKSİYON</a:t>
            </a:r>
          </a:p>
          <a:p>
            <a:pPr lvl="1"/>
            <a:r>
              <a:rPr lang="tr-TR" dirty="0">
                <a:latin typeface="Comic Sans MS" panose="030F0702030302020204" pitchFamily="66" charset="0"/>
              </a:rPr>
              <a:t>Solukluk, </a:t>
            </a:r>
            <a:r>
              <a:rPr lang="tr-TR" dirty="0" err="1">
                <a:latin typeface="Comic Sans MS" panose="030F0702030302020204" pitchFamily="66" charset="0"/>
              </a:rPr>
              <a:t>siyanoz</a:t>
            </a:r>
            <a:r>
              <a:rPr lang="tr-TR" dirty="0">
                <a:latin typeface="Comic Sans MS" panose="030F0702030302020204" pitchFamily="66" charset="0"/>
              </a:rPr>
              <a:t>, </a:t>
            </a:r>
            <a:r>
              <a:rPr lang="tr-TR" dirty="0" err="1">
                <a:latin typeface="Comic Sans MS" panose="030F0702030302020204" pitchFamily="66" charset="0"/>
              </a:rPr>
              <a:t>pletore</a:t>
            </a:r>
            <a:r>
              <a:rPr lang="tr-TR" dirty="0">
                <a:latin typeface="Comic Sans MS" panose="030F0702030302020204" pitchFamily="66" charset="0"/>
              </a:rPr>
              <a:t> varlığına dikkat edilmeli</a:t>
            </a:r>
          </a:p>
          <a:p>
            <a:pPr marL="457200" lvl="1" indent="0">
              <a:buNone/>
            </a:pPr>
            <a:endParaRPr lang="tr-TR" dirty="0">
              <a:latin typeface="Comic Sans MS" panose="030F0702030302020204" pitchFamily="66" charset="0"/>
            </a:endParaRPr>
          </a:p>
          <a:p>
            <a:r>
              <a:rPr lang="tr-TR" dirty="0">
                <a:latin typeface="Comic Sans MS" panose="030F0702030302020204" pitchFamily="66" charset="0"/>
              </a:rPr>
              <a:t>PALPASYON</a:t>
            </a:r>
          </a:p>
          <a:p>
            <a:pPr lvl="1"/>
            <a:r>
              <a:rPr lang="tr-TR" dirty="0" err="1">
                <a:latin typeface="Comic Sans MS" panose="030F0702030302020204" pitchFamily="66" charset="0"/>
              </a:rPr>
              <a:t>Kapiller</a:t>
            </a:r>
            <a:r>
              <a:rPr lang="tr-TR" dirty="0">
                <a:latin typeface="Comic Sans MS" panose="030F0702030302020204" pitchFamily="66" charset="0"/>
              </a:rPr>
              <a:t> dolum zamanı</a:t>
            </a:r>
          </a:p>
          <a:p>
            <a:pPr lvl="1"/>
            <a:r>
              <a:rPr lang="tr-TR" dirty="0" err="1">
                <a:latin typeface="Comic Sans MS" panose="030F0702030302020204" pitchFamily="66" charset="0"/>
              </a:rPr>
              <a:t>Toraks</a:t>
            </a:r>
            <a:r>
              <a:rPr lang="tr-TR" dirty="0">
                <a:latin typeface="Comic Sans MS" panose="030F0702030302020204" pitchFamily="66" charset="0"/>
              </a:rPr>
              <a:t> duvarında </a:t>
            </a:r>
            <a:r>
              <a:rPr lang="tr-TR" dirty="0" err="1">
                <a:latin typeface="Comic Sans MS" panose="030F0702030302020204" pitchFamily="66" charset="0"/>
              </a:rPr>
              <a:t>thrill</a:t>
            </a:r>
            <a:r>
              <a:rPr lang="tr-TR" dirty="0">
                <a:latin typeface="Comic Sans MS" panose="030F0702030302020204" pitchFamily="66" charset="0"/>
              </a:rPr>
              <a:t> ve artmış aktivite</a:t>
            </a:r>
          </a:p>
          <a:p>
            <a:pPr lvl="1"/>
            <a:r>
              <a:rPr lang="tr-TR" dirty="0">
                <a:latin typeface="Comic Sans MS" panose="030F0702030302020204" pitchFamily="66" charset="0"/>
              </a:rPr>
              <a:t>Alt </a:t>
            </a:r>
            <a:r>
              <a:rPr lang="tr-TR" dirty="0" err="1">
                <a:latin typeface="Comic Sans MS" panose="030F0702030302020204" pitchFamily="66" charset="0"/>
              </a:rPr>
              <a:t>ekstremite</a:t>
            </a:r>
            <a:r>
              <a:rPr lang="tr-TR" dirty="0">
                <a:latin typeface="Comic Sans MS" panose="030F0702030302020204" pitchFamily="66" charset="0"/>
              </a:rPr>
              <a:t> nabızlarının </a:t>
            </a:r>
            <a:r>
              <a:rPr lang="tr-TR" dirty="0" err="1">
                <a:latin typeface="Comic Sans MS" panose="030F0702030302020204" pitchFamily="66" charset="0"/>
              </a:rPr>
              <a:t>palpasyonu</a:t>
            </a:r>
            <a:endParaRPr lang="tr-TR" dirty="0">
              <a:latin typeface="Comic Sans MS" panose="030F0702030302020204" pitchFamily="66" charset="0"/>
            </a:endParaRPr>
          </a:p>
          <a:p>
            <a:endParaRPr lang="tr-TR" dirty="0">
              <a:latin typeface="Comic Sans MS" panose="030F0702030302020204" pitchFamily="66" charset="0"/>
            </a:endParaRPr>
          </a:p>
          <a:p>
            <a:r>
              <a:rPr lang="tr-TR" dirty="0">
                <a:latin typeface="Comic Sans MS" panose="030F0702030302020204" pitchFamily="66" charset="0"/>
              </a:rPr>
              <a:t>OSKÜLTASYON</a:t>
            </a:r>
          </a:p>
          <a:p>
            <a:pPr lvl="1"/>
            <a:r>
              <a:rPr lang="tr-TR" dirty="0" err="1">
                <a:latin typeface="Comic Sans MS" panose="030F0702030302020204" pitchFamily="66" charset="0"/>
              </a:rPr>
              <a:t>Dekstrokardi</a:t>
            </a:r>
            <a:r>
              <a:rPr lang="tr-TR" dirty="0">
                <a:latin typeface="Comic Sans MS" panose="030F0702030302020204" pitchFamily="66" charset="0"/>
              </a:rPr>
              <a:t> açısından dikkat</a:t>
            </a:r>
          </a:p>
          <a:p>
            <a:pPr lvl="1"/>
            <a:r>
              <a:rPr lang="tr-TR" dirty="0">
                <a:latin typeface="Comic Sans MS" panose="030F0702030302020204" pitchFamily="66" charset="0"/>
              </a:rPr>
              <a:t>Geçici üfürümler duyulabilir (kapanan </a:t>
            </a:r>
            <a:r>
              <a:rPr lang="tr-TR" dirty="0" err="1">
                <a:latin typeface="Comic Sans MS" panose="030F0702030302020204" pitchFamily="66" charset="0"/>
              </a:rPr>
              <a:t>duktus</a:t>
            </a:r>
            <a:r>
              <a:rPr lang="tr-TR" dirty="0">
                <a:latin typeface="Comic Sans MS" panose="030F0702030302020204" pitchFamily="66" charset="0"/>
              </a:rPr>
              <a:t> </a:t>
            </a:r>
            <a:r>
              <a:rPr lang="tr-TR" dirty="0" err="1">
                <a:latin typeface="Comic Sans MS" panose="030F0702030302020204" pitchFamily="66" charset="0"/>
              </a:rPr>
              <a:t>arteriosus</a:t>
            </a:r>
            <a:r>
              <a:rPr lang="tr-TR" dirty="0">
                <a:latin typeface="Comic Sans MS" panose="030F0702030302020204" pitchFamily="66" charset="0"/>
              </a:rPr>
              <a:t>)(ilk 48 </a:t>
            </a:r>
            <a:r>
              <a:rPr lang="tr-TR" dirty="0" err="1">
                <a:latin typeface="Comic Sans MS" panose="030F0702030302020204" pitchFamily="66" charset="0"/>
              </a:rPr>
              <a:t>sa</a:t>
            </a:r>
            <a:r>
              <a:rPr lang="tr-TR" dirty="0">
                <a:latin typeface="Comic Sans MS" panose="030F0702030302020204" pitchFamily="66" charset="0"/>
              </a:rPr>
              <a:t>)</a:t>
            </a:r>
          </a:p>
          <a:p>
            <a:pPr lvl="1"/>
            <a:endParaRPr lang="tr-TR" dirty="0">
              <a:latin typeface="Comic Sans MS" panose="030F0702030302020204" pitchFamily="66" charset="0"/>
            </a:endParaRPr>
          </a:p>
          <a:p>
            <a:pPr lvl="1"/>
            <a:endParaRPr lang="tr-TR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7664140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err="1">
                <a:latin typeface="Comic Sans MS" panose="030F0702030302020204" pitchFamily="66" charset="0"/>
              </a:rPr>
              <a:t>Kardiyovasküler</a:t>
            </a:r>
            <a:r>
              <a:rPr lang="tr-TR" dirty="0">
                <a:latin typeface="Comic Sans MS" panose="030F0702030302020204" pitchFamily="66" charset="0"/>
              </a:rPr>
              <a:t> Sistem Muayenesi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291830" y="1825624"/>
            <a:ext cx="12452620" cy="4575175"/>
          </a:xfrm>
        </p:spPr>
        <p:txBody>
          <a:bodyPr>
            <a:normAutofit/>
          </a:bodyPr>
          <a:lstStyle/>
          <a:p>
            <a:r>
              <a:rPr lang="tr-TR" dirty="0">
                <a:latin typeface="Comic Sans MS" panose="030F0702030302020204" pitchFamily="66" charset="0"/>
              </a:rPr>
              <a:t>Kalp tepe atımı istirahatte 110-160 atım/</a:t>
            </a:r>
            <a:r>
              <a:rPr lang="tr-TR" dirty="0" err="1">
                <a:latin typeface="Comic Sans MS" panose="030F0702030302020204" pitchFamily="66" charset="0"/>
              </a:rPr>
              <a:t>dk</a:t>
            </a:r>
            <a:r>
              <a:rPr lang="tr-TR" dirty="0">
                <a:latin typeface="Comic Sans MS" panose="030F0702030302020204" pitchFamily="66" charset="0"/>
              </a:rPr>
              <a:t> </a:t>
            </a:r>
          </a:p>
          <a:p>
            <a:pPr marL="0" indent="0">
              <a:buNone/>
            </a:pPr>
            <a:endParaRPr lang="tr-TR" dirty="0">
              <a:latin typeface="Comic Sans MS" panose="030F0702030302020204" pitchFamily="66" charset="0"/>
            </a:endParaRPr>
          </a:p>
          <a:p>
            <a:pPr lvl="1"/>
            <a:r>
              <a:rPr lang="tr-TR" dirty="0">
                <a:latin typeface="Comic Sans MS" panose="030F0702030302020204" pitchFamily="66" charset="0"/>
              </a:rPr>
              <a:t>Uyurken 80 atım/</a:t>
            </a:r>
            <a:r>
              <a:rPr lang="tr-TR" dirty="0" err="1">
                <a:latin typeface="Comic Sans MS" panose="030F0702030302020204" pitchFamily="66" charset="0"/>
              </a:rPr>
              <a:t>dk’a</a:t>
            </a:r>
            <a:r>
              <a:rPr lang="tr-TR" dirty="0">
                <a:latin typeface="Comic Sans MS" panose="030F0702030302020204" pitchFamily="66" charset="0"/>
              </a:rPr>
              <a:t> dek düşebilir</a:t>
            </a:r>
          </a:p>
          <a:p>
            <a:pPr lvl="1"/>
            <a:r>
              <a:rPr lang="tr-TR" dirty="0">
                <a:latin typeface="Comic Sans MS" panose="030F0702030302020204" pitchFamily="66" charset="0"/>
              </a:rPr>
              <a:t>Hareketliyken 180 atım/</a:t>
            </a:r>
            <a:r>
              <a:rPr lang="tr-TR" dirty="0" err="1">
                <a:latin typeface="Comic Sans MS" panose="030F0702030302020204" pitchFamily="66" charset="0"/>
              </a:rPr>
              <a:t>dk</a:t>
            </a:r>
            <a:r>
              <a:rPr lang="tr-TR" dirty="0">
                <a:latin typeface="Comic Sans MS" panose="030F0702030302020204" pitchFamily="66" charset="0"/>
              </a:rPr>
              <a:t> olabilir</a:t>
            </a:r>
          </a:p>
          <a:p>
            <a:endParaRPr lang="tr-TR" dirty="0">
              <a:latin typeface="Comic Sans MS" panose="030F0702030302020204" pitchFamily="66" charset="0"/>
            </a:endParaRPr>
          </a:p>
          <a:p>
            <a:r>
              <a:rPr lang="tr-TR" dirty="0">
                <a:latin typeface="Comic Sans MS" panose="030F0702030302020204" pitchFamily="66" charset="0"/>
              </a:rPr>
              <a:t>180 atım/</a:t>
            </a:r>
            <a:r>
              <a:rPr lang="tr-TR" dirty="0" err="1">
                <a:latin typeface="Comic Sans MS" panose="030F0702030302020204" pitchFamily="66" charset="0"/>
              </a:rPr>
              <a:t>dk</a:t>
            </a:r>
            <a:r>
              <a:rPr lang="tr-TR" dirty="0">
                <a:latin typeface="Comic Sans MS" panose="030F0702030302020204" pitchFamily="66" charset="0"/>
              </a:rPr>
              <a:t> üzerindeki her durumu EKG ile doğrulanarak değerlendirmek gerekir (SVT?)</a:t>
            </a:r>
          </a:p>
          <a:p>
            <a:endParaRPr lang="tr-TR" dirty="0">
              <a:latin typeface="Comic Sans MS" panose="030F0702030302020204" pitchFamily="66" charset="0"/>
            </a:endParaRPr>
          </a:p>
          <a:p>
            <a:endParaRPr lang="tr-TR" dirty="0">
              <a:latin typeface="Comic Sans MS" panose="030F0702030302020204" pitchFamily="66" charset="0"/>
            </a:endParaRPr>
          </a:p>
          <a:p>
            <a:endParaRPr lang="tr-TR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229444464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err="1">
                <a:latin typeface="Comic Sans MS" panose="030F0702030302020204" pitchFamily="66" charset="0"/>
              </a:rPr>
              <a:t>Kardiyovasküler</a:t>
            </a:r>
            <a:r>
              <a:rPr lang="tr-TR" dirty="0">
                <a:latin typeface="Comic Sans MS" panose="030F0702030302020204" pitchFamily="66" charset="0"/>
              </a:rPr>
              <a:t> Sistem Muayenesi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>
                <a:latin typeface="Comic Sans MS" panose="030F0702030302020204" pitchFamily="66" charset="0"/>
              </a:rPr>
              <a:t>Hasta </a:t>
            </a:r>
            <a:r>
              <a:rPr lang="tr-TR" dirty="0" err="1">
                <a:latin typeface="Comic Sans MS" panose="030F0702030302020204" pitchFamily="66" charset="0"/>
              </a:rPr>
              <a:t>yenidoğanlarda</a:t>
            </a:r>
            <a:r>
              <a:rPr lang="tr-TR" dirty="0">
                <a:latin typeface="Comic Sans MS" panose="030F0702030302020204" pitchFamily="66" charset="0"/>
              </a:rPr>
              <a:t> kan basıncı da yakın izlenmelidir</a:t>
            </a:r>
          </a:p>
          <a:p>
            <a:endParaRPr lang="tr-TR" dirty="0"/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73157" y="2443678"/>
            <a:ext cx="6012615" cy="356303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6179431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>
                <a:latin typeface="Comic Sans MS" panose="030F0702030302020204" pitchFamily="66" charset="0"/>
              </a:rPr>
              <a:t>Kan Basıncı Ölçümü</a:t>
            </a:r>
          </a:p>
        </p:txBody>
      </p:sp>
      <p:pic>
        <p:nvPicPr>
          <p:cNvPr id="6" name="İçerik Yer Tutucusu 5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8531690" y="1723578"/>
            <a:ext cx="1818540" cy="1835222"/>
          </a:xfrm>
          <a:prstGeom prst="rect">
            <a:avLst/>
          </a:prstGeom>
        </p:spPr>
      </p:pic>
      <p:pic>
        <p:nvPicPr>
          <p:cNvPr id="4" name="Resim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580124" y="1825625"/>
            <a:ext cx="3755461" cy="4352921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5153375" y="1690688"/>
            <a:ext cx="1885249" cy="1868112"/>
          </a:xfrm>
          <a:prstGeom prst="rect">
            <a:avLst/>
          </a:prstGeom>
        </p:spPr>
      </p:pic>
      <p:pic>
        <p:nvPicPr>
          <p:cNvPr id="7" name="Resim 6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6095999" y="4002085"/>
            <a:ext cx="3499407" cy="232887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3037997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>
                <a:latin typeface="Comic Sans MS" panose="030F0702030302020204" pitchFamily="66" charset="0"/>
              </a:rPr>
              <a:t>Batın Muayenesi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>
                <a:latin typeface="Comic Sans MS" panose="030F0702030302020204" pitchFamily="66" charset="0"/>
              </a:rPr>
              <a:t>Göbek kordonu!!!  2 arter, 1 </a:t>
            </a:r>
            <a:r>
              <a:rPr lang="tr-TR" dirty="0" err="1">
                <a:latin typeface="Comic Sans MS" panose="030F0702030302020204" pitchFamily="66" charset="0"/>
              </a:rPr>
              <a:t>ven</a:t>
            </a:r>
            <a:endParaRPr lang="tr-TR" dirty="0">
              <a:latin typeface="Comic Sans MS" panose="030F0702030302020204" pitchFamily="66" charset="0"/>
            </a:endParaRPr>
          </a:p>
          <a:p>
            <a:endParaRPr lang="tr-TR" dirty="0"/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458084" y="2913937"/>
            <a:ext cx="4383009" cy="3263026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992329" y="2913937"/>
            <a:ext cx="4361471" cy="326302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87555546"/>
      </p:ext>
    </p:extLst>
  </p:cSld>
  <p:clrMapOvr>
    <a:masterClrMapping/>
  </p:clrMapOvr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>
                <a:latin typeface="Comic Sans MS" panose="030F0702030302020204" pitchFamily="66" charset="0"/>
              </a:rPr>
              <a:t>Batın Muayenesi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38200" y="1455974"/>
            <a:ext cx="11353800" cy="4351338"/>
          </a:xfrm>
        </p:spPr>
        <p:txBody>
          <a:bodyPr/>
          <a:lstStyle/>
          <a:p>
            <a:r>
              <a:rPr lang="tr-TR" dirty="0">
                <a:latin typeface="Comic Sans MS" panose="030F0702030302020204" pitchFamily="66" charset="0"/>
              </a:rPr>
              <a:t>Doğumda ya da doğumdan hemen sonra beliren </a:t>
            </a:r>
            <a:r>
              <a:rPr lang="tr-TR" dirty="0" err="1">
                <a:latin typeface="Comic Sans MS" panose="030F0702030302020204" pitchFamily="66" charset="0"/>
              </a:rPr>
              <a:t>abdominal</a:t>
            </a:r>
            <a:r>
              <a:rPr lang="tr-TR" dirty="0">
                <a:latin typeface="Comic Sans MS" panose="030F0702030302020204" pitchFamily="66" charset="0"/>
              </a:rPr>
              <a:t> </a:t>
            </a:r>
            <a:r>
              <a:rPr lang="tr-TR" dirty="0" err="1">
                <a:latin typeface="Comic Sans MS" panose="030F0702030302020204" pitchFamily="66" charset="0"/>
              </a:rPr>
              <a:t>distansiyon</a:t>
            </a:r>
            <a:r>
              <a:rPr lang="tr-TR" dirty="0">
                <a:latin typeface="Comic Sans MS" panose="030F0702030302020204" pitchFamily="66" charset="0"/>
              </a:rPr>
              <a:t> obstrüksiyon ya da </a:t>
            </a:r>
            <a:r>
              <a:rPr lang="tr-TR" dirty="0" err="1">
                <a:latin typeface="Comic Sans MS" panose="030F0702030302020204" pitchFamily="66" charset="0"/>
              </a:rPr>
              <a:t>perforasyonu</a:t>
            </a:r>
            <a:r>
              <a:rPr lang="tr-TR" dirty="0">
                <a:latin typeface="Comic Sans MS" panose="030F0702030302020204" pitchFamily="66" charset="0"/>
              </a:rPr>
              <a:t> düşündürmeli</a:t>
            </a:r>
          </a:p>
          <a:p>
            <a:r>
              <a:rPr lang="tr-TR" dirty="0" err="1">
                <a:latin typeface="Comic Sans MS" panose="030F0702030302020204" pitchFamily="66" charset="0"/>
              </a:rPr>
              <a:t>Skafoid</a:t>
            </a:r>
            <a:r>
              <a:rPr lang="tr-TR" dirty="0">
                <a:latin typeface="Comic Sans MS" panose="030F0702030302020204" pitchFamily="66" charset="0"/>
              </a:rPr>
              <a:t> karın- diyafram </a:t>
            </a:r>
            <a:r>
              <a:rPr lang="tr-TR" dirty="0" err="1">
                <a:latin typeface="Comic Sans MS" panose="030F0702030302020204" pitchFamily="66" charset="0"/>
              </a:rPr>
              <a:t>hernisi</a:t>
            </a:r>
            <a:endParaRPr lang="tr-TR" dirty="0">
              <a:latin typeface="Comic Sans MS" panose="030F0702030302020204" pitchFamily="66" charset="0"/>
            </a:endParaRPr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464309" y="3190672"/>
            <a:ext cx="4947643" cy="31068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58627384"/>
      </p:ext>
    </p:extLst>
  </p:cSld>
  <p:clrMapOvr>
    <a:masterClrMapping/>
  </p:clrMapOvr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17734" y="1243214"/>
            <a:ext cx="6105911" cy="4924121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 rotWithShape="1">
          <a:blip r:embed="rId3"/>
          <a:srcRect l="12926" t="894" r="14601" b="-894"/>
          <a:stretch/>
        </p:blipFill>
        <p:spPr>
          <a:xfrm>
            <a:off x="6944111" y="1690688"/>
            <a:ext cx="4727643" cy="4352921"/>
          </a:xfrm>
          <a:prstGeom prst="rect">
            <a:avLst/>
          </a:prstGeom>
        </p:spPr>
      </p:pic>
      <p:sp>
        <p:nvSpPr>
          <p:cNvPr id="6" name="Oval 5"/>
          <p:cNvSpPr/>
          <p:nvPr/>
        </p:nvSpPr>
        <p:spPr>
          <a:xfrm>
            <a:off x="4533089" y="1867711"/>
            <a:ext cx="1284051" cy="505838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err="1">
                <a:solidFill>
                  <a:schemeClr val="tx1"/>
                </a:solidFill>
              </a:rPr>
              <a:t>Trakea</a:t>
            </a:r>
            <a:endParaRPr lang="tr-TR" dirty="0">
              <a:solidFill>
                <a:schemeClr val="tx1"/>
              </a:solidFill>
            </a:endParaRPr>
          </a:p>
        </p:txBody>
      </p:sp>
      <p:sp>
        <p:nvSpPr>
          <p:cNvPr id="7" name="Oval 6"/>
          <p:cNvSpPr/>
          <p:nvPr/>
        </p:nvSpPr>
        <p:spPr>
          <a:xfrm>
            <a:off x="1245140" y="1690689"/>
            <a:ext cx="1536971" cy="527218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>
                <a:solidFill>
                  <a:schemeClr val="tx1"/>
                </a:solidFill>
              </a:rPr>
              <a:t>Karaciğer</a:t>
            </a:r>
          </a:p>
        </p:txBody>
      </p:sp>
      <p:sp>
        <p:nvSpPr>
          <p:cNvPr id="8" name="Oval 7"/>
          <p:cNvSpPr/>
          <p:nvPr/>
        </p:nvSpPr>
        <p:spPr>
          <a:xfrm>
            <a:off x="0" y="2373549"/>
            <a:ext cx="2062264" cy="97276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>
                <a:solidFill>
                  <a:schemeClr val="tx1"/>
                </a:solidFill>
              </a:rPr>
              <a:t>Sıkışmış Akciğerler</a:t>
            </a:r>
          </a:p>
        </p:txBody>
      </p:sp>
      <p:sp>
        <p:nvSpPr>
          <p:cNvPr id="9" name="Oval 8"/>
          <p:cNvSpPr/>
          <p:nvPr/>
        </p:nvSpPr>
        <p:spPr>
          <a:xfrm>
            <a:off x="217735" y="3832698"/>
            <a:ext cx="2194726" cy="719847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>
                <a:solidFill>
                  <a:schemeClr val="tx1"/>
                </a:solidFill>
              </a:rPr>
              <a:t>Sıkışmış Kalp</a:t>
            </a:r>
          </a:p>
        </p:txBody>
      </p:sp>
      <p:sp>
        <p:nvSpPr>
          <p:cNvPr id="10" name="Oval 9"/>
          <p:cNvSpPr/>
          <p:nvPr/>
        </p:nvSpPr>
        <p:spPr>
          <a:xfrm>
            <a:off x="4805463" y="4068762"/>
            <a:ext cx="1518181" cy="581060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>
                <a:solidFill>
                  <a:schemeClr val="tx1"/>
                </a:solidFill>
              </a:rPr>
              <a:t>Barsak</a:t>
            </a:r>
          </a:p>
        </p:txBody>
      </p:sp>
    </p:spTree>
    <p:extLst>
      <p:ext uri="{BB962C8B-B14F-4D97-AF65-F5344CB8AC3E}">
        <p14:creationId xmlns:p14="http://schemas.microsoft.com/office/powerpoint/2010/main" val="1104834087"/>
      </p:ext>
    </p:extLst>
  </p:cSld>
  <p:clrMapOvr>
    <a:masterClrMapping/>
  </p:clrMapOvr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38200" y="365125"/>
            <a:ext cx="10515600" cy="4351338"/>
          </a:xfrm>
        </p:spPr>
        <p:txBody>
          <a:bodyPr/>
          <a:lstStyle/>
          <a:p>
            <a:r>
              <a:rPr lang="tr-TR" dirty="0" err="1">
                <a:latin typeface="Comic Sans MS" panose="030F0702030302020204" pitchFamily="66" charset="0"/>
              </a:rPr>
              <a:t>Omfalit</a:t>
            </a:r>
            <a:r>
              <a:rPr lang="tr-TR" dirty="0">
                <a:latin typeface="Comic Sans MS" panose="030F0702030302020204" pitchFamily="66" charset="0"/>
              </a:rPr>
              <a:t> (portal </a:t>
            </a:r>
            <a:r>
              <a:rPr lang="tr-TR" dirty="0" err="1">
                <a:latin typeface="Comic Sans MS" panose="030F0702030302020204" pitchFamily="66" charset="0"/>
              </a:rPr>
              <a:t>vende</a:t>
            </a:r>
            <a:r>
              <a:rPr lang="tr-TR" dirty="0">
                <a:latin typeface="Comic Sans MS" panose="030F0702030302020204" pitchFamily="66" charset="0"/>
              </a:rPr>
              <a:t> akut flebit – kronik portal hipertansiyon)</a:t>
            </a:r>
          </a:p>
          <a:p>
            <a:endParaRPr lang="tr-TR" dirty="0"/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 rotWithShape="1">
          <a:blip r:embed="rId2"/>
          <a:srcRect l="5944"/>
          <a:stretch/>
        </p:blipFill>
        <p:spPr>
          <a:xfrm>
            <a:off x="6206247" y="2101174"/>
            <a:ext cx="6051467" cy="4241260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 rotWithShape="1">
          <a:blip r:embed="rId3"/>
          <a:srcRect t="5061" b="3764"/>
          <a:stretch/>
        </p:blipFill>
        <p:spPr>
          <a:xfrm>
            <a:off x="-65714" y="2101174"/>
            <a:ext cx="5915354" cy="424126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39316412"/>
      </p:ext>
    </p:extLst>
  </p:cSld>
  <p:clrMapOvr>
    <a:masterClrMapping/>
  </p:clrMapOvr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76944" y="354563"/>
            <a:ext cx="10515600" cy="1604865"/>
          </a:xfrm>
        </p:spPr>
        <p:txBody>
          <a:bodyPr/>
          <a:lstStyle/>
          <a:p>
            <a:r>
              <a:rPr lang="tr-TR" dirty="0" err="1">
                <a:latin typeface="Comic Sans MS" panose="030F0702030302020204" pitchFamily="66" charset="0"/>
              </a:rPr>
              <a:t>Preterm</a:t>
            </a:r>
            <a:r>
              <a:rPr lang="tr-TR" dirty="0">
                <a:latin typeface="Comic Sans MS" panose="030F0702030302020204" pitchFamily="66" charset="0"/>
              </a:rPr>
              <a:t> bebeklerde daha fazla olmakla birlikte karın duvarı zayıftır, bu nedenle </a:t>
            </a:r>
            <a:r>
              <a:rPr lang="tr-TR" dirty="0" err="1">
                <a:latin typeface="Comic Sans MS" panose="030F0702030302020204" pitchFamily="66" charset="0"/>
              </a:rPr>
              <a:t>diastasis</a:t>
            </a:r>
            <a:r>
              <a:rPr lang="tr-TR" dirty="0">
                <a:latin typeface="Comic Sans MS" panose="030F0702030302020204" pitchFamily="66" charset="0"/>
              </a:rPr>
              <a:t> </a:t>
            </a:r>
            <a:r>
              <a:rPr lang="tr-TR" dirty="0" err="1">
                <a:latin typeface="Comic Sans MS" panose="030F0702030302020204" pitchFamily="66" charset="0"/>
              </a:rPr>
              <a:t>rekti</a:t>
            </a:r>
            <a:r>
              <a:rPr lang="tr-TR" dirty="0">
                <a:latin typeface="Comic Sans MS" panose="030F0702030302020204" pitchFamily="66" charset="0"/>
              </a:rPr>
              <a:t> ve </a:t>
            </a:r>
            <a:r>
              <a:rPr lang="tr-TR" dirty="0" err="1">
                <a:latin typeface="Comic Sans MS" panose="030F0702030302020204" pitchFamily="66" charset="0"/>
              </a:rPr>
              <a:t>umbilikal</a:t>
            </a:r>
            <a:r>
              <a:rPr lang="tr-TR" dirty="0">
                <a:latin typeface="Comic Sans MS" panose="030F0702030302020204" pitchFamily="66" charset="0"/>
              </a:rPr>
              <a:t> </a:t>
            </a:r>
            <a:r>
              <a:rPr lang="tr-TR" dirty="0" err="1">
                <a:latin typeface="Comic Sans MS" panose="030F0702030302020204" pitchFamily="66" charset="0"/>
              </a:rPr>
              <a:t>herni</a:t>
            </a:r>
            <a:r>
              <a:rPr lang="tr-TR" dirty="0">
                <a:latin typeface="Comic Sans MS" panose="030F0702030302020204" pitchFamily="66" charset="0"/>
              </a:rPr>
              <a:t> sık görülür</a:t>
            </a:r>
          </a:p>
          <a:p>
            <a:endParaRPr lang="tr-TR" dirty="0"/>
          </a:p>
          <a:p>
            <a:endParaRPr lang="tr-TR" dirty="0">
              <a:latin typeface="Comic Sans MS" panose="030F0702030302020204" pitchFamily="66" charset="0"/>
            </a:endParaRPr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 rotWithShape="1">
          <a:blip r:embed="rId2"/>
          <a:srcRect t="44729"/>
          <a:stretch/>
        </p:blipFill>
        <p:spPr>
          <a:xfrm>
            <a:off x="1176093" y="3023448"/>
            <a:ext cx="4062302" cy="2235739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451387" y="2117834"/>
            <a:ext cx="4046968" cy="40469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41840775"/>
      </p:ext>
    </p:extLst>
  </p:cSld>
  <p:clrMapOvr>
    <a:masterClrMapping/>
  </p:clrMapOvr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38200" y="682625"/>
            <a:ext cx="10515600" cy="4351338"/>
          </a:xfrm>
        </p:spPr>
        <p:txBody>
          <a:bodyPr/>
          <a:lstStyle/>
          <a:p>
            <a:r>
              <a:rPr lang="tr-TR" dirty="0" err="1">
                <a:latin typeface="Comic Sans MS" panose="030F0702030302020204" pitchFamily="66" charset="0"/>
              </a:rPr>
              <a:t>Gastroşisis</a:t>
            </a:r>
            <a:r>
              <a:rPr lang="tr-TR" dirty="0">
                <a:latin typeface="Comic Sans MS" panose="030F0702030302020204" pitchFamily="66" charset="0"/>
              </a:rPr>
              <a:t> / </a:t>
            </a:r>
            <a:r>
              <a:rPr lang="tr-TR" dirty="0" err="1">
                <a:latin typeface="Comic Sans MS" panose="030F0702030302020204" pitchFamily="66" charset="0"/>
              </a:rPr>
              <a:t>omfalosel</a:t>
            </a:r>
            <a:endParaRPr lang="tr-TR" dirty="0">
              <a:latin typeface="Comic Sans MS" panose="030F0702030302020204" pitchFamily="66" charset="0"/>
            </a:endParaRPr>
          </a:p>
          <a:p>
            <a:endParaRPr lang="tr-TR" dirty="0"/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906951" y="1690689"/>
            <a:ext cx="8677670" cy="488632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76866178"/>
      </p:ext>
    </p:extLst>
  </p:cSld>
  <p:clrMapOvr>
    <a:masterClrMapping/>
  </p:clrMapOvr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>
                <a:latin typeface="Comic Sans MS" panose="030F0702030302020204" pitchFamily="66" charset="0"/>
              </a:rPr>
              <a:t>Batın Muayenesi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38200" y="1825625"/>
            <a:ext cx="11049000" cy="4351338"/>
          </a:xfrm>
        </p:spPr>
        <p:txBody>
          <a:bodyPr/>
          <a:lstStyle/>
          <a:p>
            <a:r>
              <a:rPr lang="tr-TR" dirty="0">
                <a:latin typeface="Comic Sans MS" panose="030F0702030302020204" pitchFamily="66" charset="0"/>
              </a:rPr>
              <a:t>Karaciğer genellikle sağ </a:t>
            </a:r>
            <a:r>
              <a:rPr lang="tr-TR" dirty="0" err="1">
                <a:latin typeface="Comic Sans MS" panose="030F0702030302020204" pitchFamily="66" charset="0"/>
              </a:rPr>
              <a:t>kostal</a:t>
            </a:r>
            <a:r>
              <a:rPr lang="tr-TR" dirty="0">
                <a:latin typeface="Comic Sans MS" panose="030F0702030302020204" pitchFamily="66" charset="0"/>
              </a:rPr>
              <a:t> sınır aşağısında 2 cm ele gelir</a:t>
            </a:r>
          </a:p>
          <a:p>
            <a:r>
              <a:rPr lang="tr-TR" dirty="0">
                <a:latin typeface="Comic Sans MS" panose="030F0702030302020204" pitchFamily="66" charset="0"/>
              </a:rPr>
              <a:t>Daha nadir olarak dalağın ucu da </a:t>
            </a:r>
            <a:r>
              <a:rPr lang="tr-TR" dirty="0" err="1">
                <a:latin typeface="Comic Sans MS" panose="030F0702030302020204" pitchFamily="66" charset="0"/>
              </a:rPr>
              <a:t>palpe</a:t>
            </a:r>
            <a:r>
              <a:rPr lang="tr-TR" dirty="0">
                <a:latin typeface="Comic Sans MS" panose="030F0702030302020204" pitchFamily="66" charset="0"/>
              </a:rPr>
              <a:t> edilebilir</a:t>
            </a:r>
          </a:p>
          <a:p>
            <a:endParaRPr lang="tr-TR" dirty="0">
              <a:latin typeface="Comic Sans MS" panose="030F0702030302020204" pitchFamily="66" charset="0"/>
            </a:endParaRPr>
          </a:p>
          <a:p>
            <a:r>
              <a:rPr lang="tr-TR" dirty="0" err="1">
                <a:latin typeface="Comic Sans MS" panose="030F0702030302020204" pitchFamily="66" charset="0"/>
              </a:rPr>
              <a:t>Neonatal</a:t>
            </a:r>
            <a:r>
              <a:rPr lang="tr-TR" dirty="0">
                <a:latin typeface="Comic Sans MS" panose="030F0702030302020204" pitchFamily="66" charset="0"/>
              </a:rPr>
              <a:t> </a:t>
            </a:r>
            <a:r>
              <a:rPr lang="tr-TR" dirty="0" err="1">
                <a:latin typeface="Comic Sans MS" panose="030F0702030302020204" pitchFamily="66" charset="0"/>
              </a:rPr>
              <a:t>abdominal</a:t>
            </a:r>
            <a:r>
              <a:rPr lang="tr-TR" dirty="0">
                <a:latin typeface="Comic Sans MS" panose="030F0702030302020204" pitchFamily="66" charset="0"/>
              </a:rPr>
              <a:t> kitlelerin çoğu </a:t>
            </a:r>
            <a:r>
              <a:rPr lang="tr-TR" dirty="0" err="1">
                <a:latin typeface="Comic Sans MS" panose="030F0702030302020204" pitchFamily="66" charset="0"/>
              </a:rPr>
              <a:t>renal</a:t>
            </a:r>
            <a:r>
              <a:rPr lang="tr-TR" dirty="0">
                <a:latin typeface="Comic Sans MS" panose="030F0702030302020204" pitchFamily="66" charset="0"/>
              </a:rPr>
              <a:t> patolojilerdir</a:t>
            </a:r>
          </a:p>
          <a:p>
            <a:endParaRPr lang="tr-TR" dirty="0">
              <a:latin typeface="Comic Sans MS" panose="030F0702030302020204" pitchFamily="66" charset="0"/>
            </a:endParaRPr>
          </a:p>
          <a:p>
            <a:endParaRPr lang="tr-TR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01471297"/>
      </p:ext>
    </p:extLst>
  </p:cSld>
  <p:clrMapOvr>
    <a:masterClrMapping/>
  </p:clrMapOvr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err="1">
                <a:latin typeface="Comic Sans MS" panose="030F0702030302020204" pitchFamily="66" charset="0"/>
              </a:rPr>
              <a:t>Genital</a:t>
            </a:r>
            <a:r>
              <a:rPr lang="tr-TR" dirty="0">
                <a:latin typeface="Comic Sans MS" panose="030F0702030302020204" pitchFamily="66" charset="0"/>
              </a:rPr>
              <a:t> Muayene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38200" y="1439694"/>
            <a:ext cx="10515600" cy="5661497"/>
          </a:xfrm>
        </p:spPr>
        <p:txBody>
          <a:bodyPr>
            <a:normAutofit/>
          </a:bodyPr>
          <a:lstStyle/>
          <a:p>
            <a:r>
              <a:rPr lang="tr-TR" dirty="0" err="1">
                <a:latin typeface="Comic Sans MS" panose="030F0702030302020204" pitchFamily="66" charset="0"/>
              </a:rPr>
              <a:t>Genitalya</a:t>
            </a:r>
            <a:r>
              <a:rPr lang="tr-TR" dirty="0">
                <a:latin typeface="Comic Sans MS" panose="030F0702030302020204" pitchFamily="66" charset="0"/>
              </a:rPr>
              <a:t> ve meme dokusu anneden </a:t>
            </a:r>
            <a:r>
              <a:rPr lang="tr-TR" dirty="0" err="1">
                <a:latin typeface="Comic Sans MS" panose="030F0702030302020204" pitchFamily="66" charset="0"/>
              </a:rPr>
              <a:t>transplasental</a:t>
            </a:r>
            <a:r>
              <a:rPr lang="tr-TR" dirty="0">
                <a:latin typeface="Comic Sans MS" panose="030F0702030302020204" pitchFamily="66" charset="0"/>
              </a:rPr>
              <a:t> geçen hormonların etkisinde</a:t>
            </a:r>
          </a:p>
          <a:p>
            <a:pPr lvl="1"/>
            <a:r>
              <a:rPr lang="tr-TR" dirty="0">
                <a:latin typeface="Comic Sans MS" panose="030F0702030302020204" pitchFamily="66" charset="0"/>
              </a:rPr>
              <a:t>Kız bebeklerde kokusuz vajinal akıntı</a:t>
            </a:r>
          </a:p>
          <a:p>
            <a:pPr lvl="1"/>
            <a:r>
              <a:rPr lang="tr-TR" dirty="0" err="1">
                <a:latin typeface="Comic Sans MS" panose="030F0702030302020204" pitchFamily="66" charset="0"/>
              </a:rPr>
              <a:t>Mens</a:t>
            </a:r>
            <a:r>
              <a:rPr lang="tr-TR" dirty="0">
                <a:latin typeface="Comic Sans MS" panose="030F0702030302020204" pitchFamily="66" charset="0"/>
              </a:rPr>
              <a:t> kanaması gibi vajinal kanama (çekilme kanaması)</a:t>
            </a:r>
          </a:p>
          <a:p>
            <a:pPr lvl="2"/>
            <a:r>
              <a:rPr lang="tr-TR" sz="2400" dirty="0" err="1">
                <a:latin typeface="Comic Sans MS" panose="030F0702030302020204" pitchFamily="66" charset="0"/>
              </a:rPr>
              <a:t>İmperfore</a:t>
            </a:r>
            <a:r>
              <a:rPr lang="tr-TR" sz="2400" dirty="0">
                <a:latin typeface="Comic Sans MS" panose="030F0702030302020204" pitchFamily="66" charset="0"/>
              </a:rPr>
              <a:t> himen varlığında </a:t>
            </a:r>
            <a:r>
              <a:rPr lang="tr-TR" sz="2400" dirty="0" err="1">
                <a:latin typeface="Comic Sans MS" panose="030F0702030302020204" pitchFamily="66" charset="0"/>
              </a:rPr>
              <a:t>hidrometrokolpos</a:t>
            </a:r>
            <a:r>
              <a:rPr lang="tr-TR" sz="2400" dirty="0">
                <a:latin typeface="Comic Sans MS" panose="030F0702030302020204" pitchFamily="66" charset="0"/>
              </a:rPr>
              <a:t> olur ve alt </a:t>
            </a:r>
            <a:r>
              <a:rPr lang="tr-TR" sz="2400" dirty="0" err="1">
                <a:latin typeface="Comic Sans MS" panose="030F0702030302020204" pitchFamily="66" charset="0"/>
              </a:rPr>
              <a:t>abdominal</a:t>
            </a:r>
            <a:r>
              <a:rPr lang="tr-TR" sz="2400" dirty="0">
                <a:latin typeface="Comic Sans MS" panose="030F0702030302020204" pitchFamily="66" charset="0"/>
              </a:rPr>
              <a:t> kitle gibi ele gelir</a:t>
            </a:r>
          </a:p>
          <a:p>
            <a:pPr marL="0" indent="0">
              <a:buNone/>
            </a:pPr>
            <a:endParaRPr lang="tr-TR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993662021"/>
      </p:ext>
    </p:extLst>
  </p:cSld>
  <p:clrMapOvr>
    <a:masterClrMapping/>
  </p:clrMapOvr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>
                <a:latin typeface="Comic Sans MS" panose="030F0702030302020204" pitchFamily="66" charset="0"/>
              </a:rPr>
              <a:t>Erkek bebeklerde  * Testisler </a:t>
            </a:r>
            <a:r>
              <a:rPr lang="tr-TR" dirty="0" err="1">
                <a:latin typeface="Comic Sans MS" panose="030F0702030302020204" pitchFamily="66" charset="0"/>
              </a:rPr>
              <a:t>skrotumda</a:t>
            </a:r>
            <a:r>
              <a:rPr lang="tr-TR" dirty="0">
                <a:latin typeface="Comic Sans MS" panose="030F0702030302020204" pitchFamily="66" charset="0"/>
              </a:rPr>
              <a:t> mı?</a:t>
            </a:r>
          </a:p>
          <a:p>
            <a:pPr marL="0" indent="0">
              <a:buNone/>
            </a:pPr>
            <a:r>
              <a:rPr lang="tr-TR" dirty="0">
                <a:latin typeface="Comic Sans MS" panose="030F0702030302020204" pitchFamily="66" charset="0"/>
              </a:rPr>
              <a:t>			      * </a:t>
            </a:r>
            <a:r>
              <a:rPr lang="tr-TR" dirty="0" err="1">
                <a:latin typeface="Comic Sans MS" panose="030F0702030302020204" pitchFamily="66" charset="0"/>
              </a:rPr>
              <a:t>Epispadias</a:t>
            </a:r>
            <a:r>
              <a:rPr lang="tr-TR" dirty="0">
                <a:latin typeface="Comic Sans MS" panose="030F0702030302020204" pitchFamily="66" charset="0"/>
              </a:rPr>
              <a:t> / </a:t>
            </a:r>
            <a:r>
              <a:rPr lang="tr-TR" dirty="0" err="1">
                <a:latin typeface="Comic Sans MS" panose="030F0702030302020204" pitchFamily="66" charset="0"/>
              </a:rPr>
              <a:t>hipospadias</a:t>
            </a:r>
            <a:r>
              <a:rPr lang="tr-TR" dirty="0">
                <a:latin typeface="Comic Sans MS" panose="030F0702030302020204" pitchFamily="66" charset="0"/>
              </a:rPr>
              <a:t>?</a:t>
            </a:r>
          </a:p>
          <a:p>
            <a:pPr marL="0" indent="0">
              <a:buNone/>
            </a:pPr>
            <a:r>
              <a:rPr lang="tr-TR" dirty="0">
                <a:latin typeface="Comic Sans MS" panose="030F0702030302020204" pitchFamily="66" charset="0"/>
              </a:rPr>
              <a:t>			      * </a:t>
            </a:r>
            <a:r>
              <a:rPr lang="tr-TR" dirty="0" err="1">
                <a:latin typeface="Comic Sans MS" panose="030F0702030302020204" pitchFamily="66" charset="0"/>
              </a:rPr>
              <a:t>Skrotal</a:t>
            </a:r>
            <a:r>
              <a:rPr lang="tr-TR" dirty="0">
                <a:latin typeface="Comic Sans MS" panose="030F0702030302020204" pitchFamily="66" charset="0"/>
              </a:rPr>
              <a:t> </a:t>
            </a:r>
            <a:r>
              <a:rPr lang="tr-TR" dirty="0" err="1">
                <a:latin typeface="Comic Sans MS" panose="030F0702030302020204" pitchFamily="66" charset="0"/>
              </a:rPr>
              <a:t>hiperpigmentasyon</a:t>
            </a:r>
            <a:r>
              <a:rPr lang="tr-TR" dirty="0">
                <a:latin typeface="Comic Sans MS" panose="030F0702030302020204" pitchFamily="66" charset="0"/>
              </a:rPr>
              <a:t>?</a:t>
            </a:r>
          </a:p>
          <a:p>
            <a:pPr marL="0" indent="0">
              <a:buNone/>
            </a:pPr>
            <a:r>
              <a:rPr lang="tr-TR" dirty="0">
                <a:latin typeface="Comic Sans MS" panose="030F0702030302020204" pitchFamily="66" charset="0"/>
              </a:rPr>
              <a:t>			      * </a:t>
            </a:r>
            <a:r>
              <a:rPr lang="tr-TR" dirty="0" err="1">
                <a:latin typeface="Comic Sans MS" panose="030F0702030302020204" pitchFamily="66" charset="0"/>
              </a:rPr>
              <a:t>Hidrosel</a:t>
            </a:r>
            <a:r>
              <a:rPr lang="tr-TR" dirty="0">
                <a:latin typeface="Comic Sans MS" panose="030F0702030302020204" pitchFamily="66" charset="0"/>
              </a:rPr>
              <a:t>?</a:t>
            </a:r>
          </a:p>
          <a:p>
            <a:pPr marL="0" indent="0">
              <a:buNone/>
            </a:pPr>
            <a:r>
              <a:rPr lang="tr-TR" dirty="0">
                <a:latin typeface="Comic Sans MS" panose="030F0702030302020204" pitchFamily="66" charset="0"/>
              </a:rPr>
              <a:t>			      * </a:t>
            </a:r>
            <a:r>
              <a:rPr lang="tr-TR" dirty="0" err="1">
                <a:latin typeface="Comic Sans MS" panose="030F0702030302020204" pitchFamily="66" charset="0"/>
              </a:rPr>
              <a:t>İnguinal</a:t>
            </a:r>
            <a:r>
              <a:rPr lang="tr-TR" dirty="0">
                <a:latin typeface="Comic Sans MS" panose="030F0702030302020204" pitchFamily="66" charset="0"/>
              </a:rPr>
              <a:t> </a:t>
            </a:r>
            <a:r>
              <a:rPr lang="tr-TR" dirty="0" err="1">
                <a:latin typeface="Comic Sans MS" panose="030F0702030302020204" pitchFamily="66" charset="0"/>
              </a:rPr>
              <a:t>herni</a:t>
            </a:r>
            <a:r>
              <a:rPr lang="tr-TR" dirty="0">
                <a:latin typeface="Comic Sans MS" panose="030F0702030302020204" pitchFamily="66" charset="0"/>
              </a:rPr>
              <a:t>?</a:t>
            </a:r>
          </a:p>
          <a:p>
            <a:pPr marL="0" indent="0">
              <a:buNone/>
            </a:pPr>
            <a:r>
              <a:rPr lang="tr-TR" dirty="0">
                <a:latin typeface="Comic Sans MS" panose="030F0702030302020204" pitchFamily="66" charset="0"/>
              </a:rPr>
              <a:t>			      * Penis boyu: 1.5-3.5 cm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2987867524"/>
      </p:ext>
    </p:extLst>
  </p:cSld>
  <p:clrMapOvr>
    <a:masterClrMapping/>
  </p:clrMapOvr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798012" y="365125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tr-TR" dirty="0">
                <a:latin typeface="Comic Sans MS" panose="030F0702030302020204" pitchFamily="66" charset="0"/>
              </a:rPr>
              <a:t>HİPOSPADİAS</a:t>
            </a:r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717234" y="1328489"/>
            <a:ext cx="4131365" cy="5379611"/>
          </a:xfrm>
          <a:prstGeom prst="rect">
            <a:avLst/>
          </a:prstGeom>
        </p:spPr>
      </p:pic>
      <p:sp>
        <p:nvSpPr>
          <p:cNvPr id="5" name="Oval 4"/>
          <p:cNvSpPr/>
          <p:nvPr/>
        </p:nvSpPr>
        <p:spPr>
          <a:xfrm>
            <a:off x="3677046" y="4337410"/>
            <a:ext cx="1282207" cy="1342417"/>
          </a:xfrm>
          <a:prstGeom prst="ellipse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 err="1">
                <a:solidFill>
                  <a:schemeClr val="tx1"/>
                </a:solidFill>
              </a:rPr>
              <a:t>Üretral</a:t>
            </a:r>
            <a:r>
              <a:rPr lang="tr-TR" dirty="0">
                <a:solidFill>
                  <a:schemeClr val="tx1"/>
                </a:solidFill>
              </a:rPr>
              <a:t> açıklık</a:t>
            </a:r>
          </a:p>
        </p:txBody>
      </p:sp>
    </p:spTree>
    <p:extLst>
      <p:ext uri="{BB962C8B-B14F-4D97-AF65-F5344CB8AC3E}">
        <p14:creationId xmlns:p14="http://schemas.microsoft.com/office/powerpoint/2010/main" val="4271318083"/>
      </p:ext>
    </p:extLst>
  </p:cSld>
  <p:clrMapOvr>
    <a:masterClrMapping/>
  </p:clrMapOvr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38199" y="402433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tr-TR" dirty="0">
                <a:latin typeface="Comic Sans MS" panose="030F0702030302020204" pitchFamily="66" charset="0"/>
              </a:rPr>
              <a:t>SKROTAL HİPERPİGMENTASYON</a:t>
            </a:r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505200" y="1252539"/>
            <a:ext cx="4224669" cy="562763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09715061"/>
      </p:ext>
    </p:extLst>
  </p:cSld>
  <p:clrMapOvr>
    <a:masterClrMapping/>
  </p:clrMapOvr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38200" y="365125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tr-TR" dirty="0">
                <a:latin typeface="Comic Sans MS" panose="030F0702030302020204" pitchFamily="66" charset="0"/>
              </a:rPr>
              <a:t>HİDROSEL</a:t>
            </a:r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657600" y="773835"/>
            <a:ext cx="4191000" cy="608416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48602850"/>
      </p:ext>
    </p:extLst>
  </p:cSld>
  <p:clrMapOvr>
    <a:masterClrMapping/>
  </p:clrMapOvr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666750" y="365125"/>
            <a:ext cx="10515600" cy="4351338"/>
          </a:xfrm>
        </p:spPr>
        <p:txBody>
          <a:bodyPr/>
          <a:lstStyle/>
          <a:p>
            <a:pPr marL="0" indent="0">
              <a:buNone/>
            </a:pPr>
            <a:r>
              <a:rPr lang="tr-TR" dirty="0">
                <a:latin typeface="Comic Sans MS" panose="030F0702030302020204" pitchFamily="66" charset="0"/>
              </a:rPr>
              <a:t>İNMEMİŞ TESTİS</a:t>
            </a:r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084694" y="365125"/>
            <a:ext cx="3790950" cy="642401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1330676"/>
      </p:ext>
    </p:extLst>
  </p:cSld>
  <p:clrMapOvr>
    <a:masterClrMapping/>
  </p:clrMapOvr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err="1">
                <a:latin typeface="Comic Sans MS" panose="030F0702030302020204" pitchFamily="66" charset="0"/>
              </a:rPr>
              <a:t>Genital</a:t>
            </a:r>
            <a:r>
              <a:rPr lang="tr-TR" dirty="0">
                <a:latin typeface="Comic Sans MS" panose="030F0702030302020204" pitchFamily="66" charset="0"/>
              </a:rPr>
              <a:t> Muayene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38200" y="1444625"/>
            <a:ext cx="10515600" cy="4351338"/>
          </a:xfrm>
        </p:spPr>
        <p:txBody>
          <a:bodyPr/>
          <a:lstStyle/>
          <a:p>
            <a:r>
              <a:rPr lang="tr-TR" dirty="0">
                <a:latin typeface="Comic Sans MS" panose="030F0702030302020204" pitchFamily="66" charset="0"/>
              </a:rPr>
              <a:t>Kuşkulu </a:t>
            </a:r>
            <a:r>
              <a:rPr lang="tr-TR" dirty="0" err="1">
                <a:latin typeface="Comic Sans MS" panose="030F0702030302020204" pitchFamily="66" charset="0"/>
              </a:rPr>
              <a:t>genitalya</a:t>
            </a:r>
            <a:r>
              <a:rPr lang="tr-TR" dirty="0">
                <a:latin typeface="Comic Sans MS" panose="030F0702030302020204" pitchFamily="66" charset="0"/>
              </a:rPr>
              <a:t> (</a:t>
            </a:r>
            <a:r>
              <a:rPr lang="tr-TR" dirty="0" err="1">
                <a:latin typeface="Comic Sans MS" panose="030F0702030302020204" pitchFamily="66" charset="0"/>
              </a:rPr>
              <a:t>Ambigius</a:t>
            </a:r>
            <a:r>
              <a:rPr lang="tr-TR" dirty="0">
                <a:latin typeface="Comic Sans MS" panose="030F0702030302020204" pitchFamily="66" charset="0"/>
              </a:rPr>
              <a:t> </a:t>
            </a:r>
            <a:r>
              <a:rPr lang="tr-TR" dirty="0" err="1">
                <a:latin typeface="Comic Sans MS" panose="030F0702030302020204" pitchFamily="66" charset="0"/>
              </a:rPr>
              <a:t>genitale</a:t>
            </a:r>
            <a:r>
              <a:rPr lang="tr-TR" dirty="0">
                <a:latin typeface="Comic Sans MS" panose="030F0702030302020204" pitchFamily="66" charset="0"/>
              </a:rPr>
              <a:t>): </a:t>
            </a:r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14700" y="2097095"/>
            <a:ext cx="3924300" cy="454711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72472238"/>
      </p:ext>
    </p:extLst>
  </p:cSld>
  <p:clrMapOvr>
    <a:masterClrMapping/>
  </p:clrMapOvr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err="1">
                <a:latin typeface="Comic Sans MS" panose="030F0702030302020204" pitchFamily="66" charset="0"/>
              </a:rPr>
              <a:t>Genital</a:t>
            </a:r>
            <a:r>
              <a:rPr lang="tr-TR" dirty="0">
                <a:latin typeface="Comic Sans MS" panose="030F0702030302020204" pitchFamily="66" charset="0"/>
              </a:rPr>
              <a:t> Muayene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sz="4400" dirty="0">
                <a:latin typeface="Comic Sans MS" panose="030F0702030302020204" pitchFamily="66" charset="0"/>
              </a:rPr>
              <a:t>Anal </a:t>
            </a:r>
            <a:r>
              <a:rPr lang="tr-TR" sz="4400" dirty="0" err="1">
                <a:latin typeface="Comic Sans MS" panose="030F0702030302020204" pitchFamily="66" charset="0"/>
              </a:rPr>
              <a:t>atrezi</a:t>
            </a:r>
            <a:r>
              <a:rPr lang="tr-TR" sz="4400" dirty="0">
                <a:latin typeface="Comic Sans MS" panose="030F0702030302020204" pitchFamily="66" charset="0"/>
              </a:rPr>
              <a:t>!!! </a:t>
            </a:r>
            <a:r>
              <a:rPr lang="tr-TR" dirty="0">
                <a:latin typeface="Comic Sans MS" panose="030F0702030302020204" pitchFamily="66" charset="0"/>
              </a:rPr>
              <a:t>açısından muhakkak muayene edilmeli</a:t>
            </a:r>
          </a:p>
        </p:txBody>
      </p:sp>
    </p:spTree>
    <p:extLst>
      <p:ext uri="{BB962C8B-B14F-4D97-AF65-F5344CB8AC3E}">
        <p14:creationId xmlns:p14="http://schemas.microsoft.com/office/powerpoint/2010/main" val="885338965"/>
      </p:ext>
    </p:extLst>
  </p:cSld>
  <p:clrMapOvr>
    <a:masterClrMapping/>
  </p:clrMapOvr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38200" y="365125"/>
            <a:ext cx="10515600" cy="4351338"/>
          </a:xfrm>
        </p:spPr>
        <p:txBody>
          <a:bodyPr/>
          <a:lstStyle/>
          <a:p>
            <a:r>
              <a:rPr lang="tr-TR" dirty="0" err="1">
                <a:latin typeface="Comic Sans MS" panose="030F0702030302020204" pitchFamily="66" charset="0"/>
              </a:rPr>
              <a:t>Defekasyonun</a:t>
            </a:r>
            <a:r>
              <a:rPr lang="tr-TR" dirty="0">
                <a:latin typeface="Comic Sans MS" panose="030F0702030302020204" pitchFamily="66" charset="0"/>
              </a:rPr>
              <a:t> gerçekleşmiş olması anal </a:t>
            </a:r>
            <a:r>
              <a:rPr lang="tr-TR" dirty="0" err="1">
                <a:latin typeface="Comic Sans MS" panose="030F0702030302020204" pitchFamily="66" charset="0"/>
              </a:rPr>
              <a:t>atreziyi</a:t>
            </a:r>
            <a:r>
              <a:rPr lang="tr-TR" dirty="0">
                <a:latin typeface="Comic Sans MS" panose="030F0702030302020204" pitchFamily="66" charset="0"/>
              </a:rPr>
              <a:t> dışlamaz (</a:t>
            </a:r>
            <a:r>
              <a:rPr lang="tr-TR" dirty="0" err="1">
                <a:latin typeface="Comic Sans MS" panose="030F0702030302020204" pitchFamily="66" charset="0"/>
              </a:rPr>
              <a:t>rektovaginal</a:t>
            </a:r>
            <a:r>
              <a:rPr lang="tr-TR" dirty="0">
                <a:latin typeface="Comic Sans MS" panose="030F0702030302020204" pitchFamily="66" charset="0"/>
              </a:rPr>
              <a:t> fistül)</a:t>
            </a:r>
          </a:p>
          <a:p>
            <a:r>
              <a:rPr lang="tr-TR" dirty="0">
                <a:latin typeface="Comic Sans MS" panose="030F0702030302020204" pitchFamily="66" charset="0"/>
              </a:rPr>
              <a:t>Anüsü görmek de anal </a:t>
            </a:r>
            <a:r>
              <a:rPr lang="tr-TR" dirty="0" err="1">
                <a:latin typeface="Comic Sans MS" panose="030F0702030302020204" pitchFamily="66" charset="0"/>
              </a:rPr>
              <a:t>atreziyi</a:t>
            </a:r>
            <a:r>
              <a:rPr lang="tr-TR" dirty="0">
                <a:latin typeface="Comic Sans MS" panose="030F0702030302020204" pitchFamily="66" charset="0"/>
              </a:rPr>
              <a:t> dışlamaz (yüksek anal </a:t>
            </a:r>
            <a:r>
              <a:rPr lang="tr-TR" dirty="0" err="1">
                <a:latin typeface="Comic Sans MS" panose="030F0702030302020204" pitchFamily="66" charset="0"/>
              </a:rPr>
              <a:t>atrezi</a:t>
            </a:r>
            <a:r>
              <a:rPr lang="tr-TR" dirty="0">
                <a:latin typeface="Comic Sans MS" panose="030F0702030302020204" pitchFamily="66" charset="0"/>
              </a:rPr>
              <a:t>)</a:t>
            </a:r>
          </a:p>
          <a:p>
            <a:endParaRPr lang="tr-TR" dirty="0">
              <a:latin typeface="Comic Sans MS" panose="030F0702030302020204" pitchFamily="66" charset="0"/>
            </a:endParaRPr>
          </a:p>
          <a:p>
            <a:endParaRPr lang="tr-TR" dirty="0"/>
          </a:p>
        </p:txBody>
      </p:sp>
      <p:pic>
        <p:nvPicPr>
          <p:cNvPr id="5" name="Resim 4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552778" y="2607013"/>
            <a:ext cx="3993012" cy="3655574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 rotWithShape="1">
          <a:blip r:embed="rId3"/>
          <a:srcRect b="10151"/>
          <a:stretch/>
        </p:blipFill>
        <p:spPr>
          <a:xfrm>
            <a:off x="6801443" y="2449345"/>
            <a:ext cx="4785620" cy="3426162"/>
          </a:xfrm>
          <a:prstGeom prst="rect">
            <a:avLst/>
          </a:prstGeom>
        </p:spPr>
      </p:pic>
      <p:sp>
        <p:nvSpPr>
          <p:cNvPr id="7" name="Oval 6"/>
          <p:cNvSpPr/>
          <p:nvPr/>
        </p:nvSpPr>
        <p:spPr>
          <a:xfrm>
            <a:off x="5914417" y="4260716"/>
            <a:ext cx="3171217" cy="1011676"/>
          </a:xfrm>
          <a:prstGeom prst="ellipse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tr-TR" dirty="0">
                <a:solidFill>
                  <a:schemeClr val="tx1"/>
                </a:solidFill>
              </a:rPr>
              <a:t>Rektum ve </a:t>
            </a:r>
            <a:r>
              <a:rPr lang="tr-TR" dirty="0" err="1">
                <a:solidFill>
                  <a:schemeClr val="tx1"/>
                </a:solidFill>
              </a:rPr>
              <a:t>vagina</a:t>
            </a:r>
            <a:r>
              <a:rPr lang="tr-TR" dirty="0">
                <a:solidFill>
                  <a:schemeClr val="tx1"/>
                </a:solidFill>
              </a:rPr>
              <a:t> arasında fistül</a:t>
            </a:r>
          </a:p>
          <a:p>
            <a:pPr algn="ctr"/>
            <a:r>
              <a:rPr lang="tr-TR" dirty="0">
                <a:solidFill>
                  <a:schemeClr val="tx1"/>
                </a:solidFill>
              </a:rPr>
              <a:t>(</a:t>
            </a:r>
            <a:r>
              <a:rPr lang="tr-TR" dirty="0" err="1">
                <a:solidFill>
                  <a:schemeClr val="tx1"/>
                </a:solidFill>
              </a:rPr>
              <a:t>enterovaginal</a:t>
            </a:r>
            <a:r>
              <a:rPr lang="tr-TR" dirty="0">
                <a:solidFill>
                  <a:schemeClr val="tx1"/>
                </a:solidFill>
              </a:rPr>
              <a:t> fistül)</a:t>
            </a:r>
          </a:p>
        </p:txBody>
      </p:sp>
    </p:spTree>
    <p:extLst>
      <p:ext uri="{BB962C8B-B14F-4D97-AF65-F5344CB8AC3E}">
        <p14:creationId xmlns:p14="http://schemas.microsoft.com/office/powerpoint/2010/main" val="4023707534"/>
      </p:ext>
    </p:extLst>
  </p:cSld>
  <p:clrMapOvr>
    <a:masterClrMapping/>
  </p:clrMapOvr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>
                <a:latin typeface="Comic Sans MS" panose="030F0702030302020204" pitchFamily="66" charset="0"/>
              </a:rPr>
              <a:t>İLK 24 SAATTE DİÜREZ GERÇEKLEŞMELİ !!!</a:t>
            </a:r>
          </a:p>
          <a:p>
            <a:endParaRPr lang="tr-TR" dirty="0">
              <a:latin typeface="Comic Sans MS" panose="030F0702030302020204" pitchFamily="66" charset="0"/>
            </a:endParaRPr>
          </a:p>
          <a:p>
            <a:r>
              <a:rPr lang="tr-TR" dirty="0">
                <a:latin typeface="Comic Sans MS" panose="030F0702030302020204" pitchFamily="66" charset="0"/>
              </a:rPr>
              <a:t>İLK 48 SAATTE DEFEKASYON GERÇEKLEŞMELİ !!!</a:t>
            </a:r>
          </a:p>
          <a:p>
            <a:endParaRPr lang="tr-TR" dirty="0"/>
          </a:p>
        </p:txBody>
      </p:sp>
    </p:spTree>
    <p:extLst>
      <p:ext uri="{BB962C8B-B14F-4D97-AF65-F5344CB8AC3E}">
        <p14:creationId xmlns:p14="http://schemas.microsoft.com/office/powerpoint/2010/main" val="4225163711"/>
      </p:ext>
    </p:extLst>
  </p:cSld>
  <p:clrMapOvr>
    <a:masterClrMapping/>
  </p:clrMapOvr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err="1">
                <a:latin typeface="Comic Sans MS" panose="030F0702030302020204" pitchFamily="66" charset="0"/>
              </a:rPr>
              <a:t>Spinal</a:t>
            </a:r>
            <a:r>
              <a:rPr lang="tr-TR" dirty="0">
                <a:latin typeface="Comic Sans MS" panose="030F0702030302020204" pitchFamily="66" charset="0"/>
              </a:rPr>
              <a:t> </a:t>
            </a:r>
            <a:r>
              <a:rPr lang="tr-TR" dirty="0" err="1">
                <a:latin typeface="Comic Sans MS" panose="030F0702030302020204" pitchFamily="66" charset="0"/>
              </a:rPr>
              <a:t>Disrafi</a:t>
            </a:r>
            <a:endParaRPr lang="tr-TR" dirty="0">
              <a:latin typeface="Comic Sans MS" panose="030F0702030302020204" pitchFamily="66" charset="0"/>
            </a:endParaRPr>
          </a:p>
        </p:txBody>
      </p:sp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2237362" y="1478604"/>
            <a:ext cx="7222224" cy="541666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19151940"/>
      </p:ext>
    </p:extLst>
  </p:cSld>
  <p:clrMapOvr>
    <a:masterClrMapping/>
  </p:clrMapOvr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tr-TR" sz="2800" dirty="0" err="1">
                <a:latin typeface="Comic Sans MS" panose="030F0702030302020204" pitchFamily="66" charset="0"/>
              </a:rPr>
              <a:t>Meningomiyelosel</a:t>
            </a:r>
            <a:endParaRPr lang="tr-TR" sz="2800" dirty="0">
              <a:latin typeface="Comic Sans MS" panose="030F0702030302020204" pitchFamily="66" charset="0"/>
            </a:endParaRPr>
          </a:p>
        </p:txBody>
      </p:sp>
      <p:pic>
        <p:nvPicPr>
          <p:cNvPr id="4" name="İçerik Yer Tutucusu 3"/>
          <p:cNvPicPr>
            <a:picLocks noGrp="1" noChangeAspect="1"/>
          </p:cNvPicPr>
          <p:nvPr>
            <p:ph idx="1"/>
          </p:nvPr>
        </p:nvPicPr>
        <p:blipFill>
          <a:blip r:embed="rId2"/>
          <a:stretch>
            <a:fillRect/>
          </a:stretch>
        </p:blipFill>
        <p:spPr>
          <a:xfrm>
            <a:off x="4462724" y="0"/>
            <a:ext cx="5189498" cy="691287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11968934"/>
      </p:ext>
    </p:extLst>
  </p:cSld>
  <p:clrMapOvr>
    <a:masterClrMapping/>
  </p:clrMapOvr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err="1">
                <a:latin typeface="Comic Sans MS" panose="030F0702030302020204" pitchFamily="66" charset="0"/>
              </a:rPr>
              <a:t>Ekstremite</a:t>
            </a:r>
            <a:r>
              <a:rPr lang="tr-TR" dirty="0">
                <a:latin typeface="Comic Sans MS" panose="030F0702030302020204" pitchFamily="66" charset="0"/>
              </a:rPr>
              <a:t> Muayenesi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>
                <a:latin typeface="Comic Sans MS" panose="030F0702030302020204" pitchFamily="66" charset="0"/>
              </a:rPr>
              <a:t>Özellikle makat doğumlarda </a:t>
            </a:r>
            <a:r>
              <a:rPr lang="tr-TR" dirty="0" err="1">
                <a:latin typeface="Comic Sans MS" panose="030F0702030302020204" pitchFamily="66" charset="0"/>
              </a:rPr>
              <a:t>intruterin</a:t>
            </a:r>
            <a:r>
              <a:rPr lang="tr-TR" dirty="0">
                <a:latin typeface="Comic Sans MS" panose="030F0702030302020204" pitchFamily="66" charset="0"/>
              </a:rPr>
              <a:t> duruş pozisyonuna bağlı </a:t>
            </a:r>
            <a:r>
              <a:rPr lang="tr-TR" dirty="0" err="1">
                <a:latin typeface="Comic Sans MS" panose="030F0702030302020204" pitchFamily="66" charset="0"/>
              </a:rPr>
              <a:t>ekstremite</a:t>
            </a:r>
            <a:r>
              <a:rPr lang="tr-TR" dirty="0">
                <a:latin typeface="Comic Sans MS" panose="030F0702030302020204" pitchFamily="66" charset="0"/>
              </a:rPr>
              <a:t> anormallikleri olabilir</a:t>
            </a:r>
          </a:p>
          <a:p>
            <a:r>
              <a:rPr lang="tr-TR" dirty="0">
                <a:latin typeface="Comic Sans MS" panose="030F0702030302020204" pitchFamily="66" charset="0"/>
              </a:rPr>
              <a:t>Kırık bir kemik ve buna bağlı sinir hasarı !!! (KLAVİKULA)</a:t>
            </a:r>
          </a:p>
          <a:p>
            <a:endParaRPr lang="tr-TR" dirty="0">
              <a:latin typeface="Comic Sans MS" panose="030F0702030302020204" pitchFamily="66" charset="0"/>
            </a:endParaRPr>
          </a:p>
          <a:p>
            <a:r>
              <a:rPr lang="tr-TR" dirty="0">
                <a:latin typeface="Comic Sans MS" panose="030F0702030302020204" pitchFamily="66" charset="0"/>
              </a:rPr>
              <a:t>Eller ve ayaklar parmak anomalileri açısından dikkatle incelenmeli</a:t>
            </a:r>
          </a:p>
        </p:txBody>
      </p:sp>
    </p:spTree>
    <p:extLst>
      <p:ext uri="{BB962C8B-B14F-4D97-AF65-F5344CB8AC3E}">
        <p14:creationId xmlns:p14="http://schemas.microsoft.com/office/powerpoint/2010/main" val="803304273"/>
      </p:ext>
    </p:extLst>
  </p:cSld>
  <p:clrMapOvr>
    <a:masterClrMapping/>
  </p:clrMapOvr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 err="1">
                <a:latin typeface="Comic Sans MS" panose="030F0702030302020204" pitchFamily="66" charset="0"/>
              </a:rPr>
              <a:t>Ekstremite</a:t>
            </a:r>
            <a:r>
              <a:rPr lang="tr-TR" dirty="0">
                <a:latin typeface="Comic Sans MS" panose="030F0702030302020204" pitchFamily="66" charset="0"/>
              </a:rPr>
              <a:t> Muayenesi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38199" y="1825625"/>
            <a:ext cx="11010089" cy="4351338"/>
          </a:xfrm>
        </p:spPr>
        <p:txBody>
          <a:bodyPr/>
          <a:lstStyle/>
          <a:p>
            <a:pPr marL="0" indent="0">
              <a:buNone/>
            </a:pPr>
            <a:r>
              <a:rPr lang="tr-TR" dirty="0" err="1">
                <a:latin typeface="Comic Sans MS" panose="030F0702030302020204" pitchFamily="66" charset="0"/>
              </a:rPr>
              <a:t>Polidaktili</a:t>
            </a:r>
            <a:r>
              <a:rPr lang="tr-TR" dirty="0">
                <a:latin typeface="Comic Sans MS" panose="030F0702030302020204" pitchFamily="66" charset="0"/>
              </a:rPr>
              <a:t> 				</a:t>
            </a:r>
            <a:r>
              <a:rPr lang="tr-TR" dirty="0" err="1">
                <a:latin typeface="Comic Sans MS" panose="030F0702030302020204" pitchFamily="66" charset="0"/>
              </a:rPr>
              <a:t>Sindaktili</a:t>
            </a:r>
            <a:r>
              <a:rPr lang="tr-TR" dirty="0">
                <a:latin typeface="Comic Sans MS" panose="030F0702030302020204" pitchFamily="66" charset="0"/>
              </a:rPr>
              <a:t>			</a:t>
            </a:r>
            <a:r>
              <a:rPr lang="tr-TR" dirty="0" err="1">
                <a:latin typeface="Comic Sans MS" panose="030F0702030302020204" pitchFamily="66" charset="0"/>
              </a:rPr>
              <a:t>Simiyan</a:t>
            </a:r>
            <a:r>
              <a:rPr lang="tr-TR" dirty="0">
                <a:latin typeface="Comic Sans MS" panose="030F0702030302020204" pitchFamily="66" charset="0"/>
              </a:rPr>
              <a:t> Çizgisi</a:t>
            </a:r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 rotWithShape="1">
          <a:blip r:embed="rId2"/>
          <a:srcRect b="10203"/>
          <a:stretch/>
        </p:blipFill>
        <p:spPr>
          <a:xfrm>
            <a:off x="132762" y="2457450"/>
            <a:ext cx="3619579" cy="2400301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 rotWithShape="1">
          <a:blip r:embed="rId3"/>
          <a:srcRect b="9318"/>
          <a:stretch/>
        </p:blipFill>
        <p:spPr>
          <a:xfrm>
            <a:off x="4457778" y="2438401"/>
            <a:ext cx="3612690" cy="2419350"/>
          </a:xfrm>
          <a:prstGeom prst="rect">
            <a:avLst/>
          </a:prstGeom>
        </p:spPr>
      </p:pic>
      <p:pic>
        <p:nvPicPr>
          <p:cNvPr id="6" name="Resim 5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8949402" y="2438402"/>
            <a:ext cx="2857985" cy="24193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01264020"/>
      </p:ext>
    </p:extLst>
  </p:cSld>
  <p:clrMapOvr>
    <a:masterClrMapping/>
  </p:clrMapOvr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>
                <a:latin typeface="Comic Sans MS" panose="030F0702030302020204" pitchFamily="66" charset="0"/>
              </a:rPr>
              <a:t>Nörolojik Muayene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>
                <a:latin typeface="Comic Sans MS" panose="030F0702030302020204" pitchFamily="66" charset="0"/>
              </a:rPr>
              <a:t>TONUS: </a:t>
            </a:r>
          </a:p>
          <a:p>
            <a:r>
              <a:rPr lang="tr-TR" dirty="0">
                <a:latin typeface="Comic Sans MS" panose="030F0702030302020204" pitchFamily="66" charset="0"/>
              </a:rPr>
              <a:t>Eklemin pasif hareketine direnç</a:t>
            </a:r>
          </a:p>
          <a:p>
            <a:r>
              <a:rPr lang="tr-TR" dirty="0" err="1">
                <a:latin typeface="Comic Sans MS" panose="030F0702030302020204" pitchFamily="66" charset="0"/>
              </a:rPr>
              <a:t>Yenidoğan</a:t>
            </a:r>
            <a:r>
              <a:rPr lang="tr-TR" dirty="0">
                <a:latin typeface="Comic Sans MS" panose="030F0702030302020204" pitchFamily="66" charset="0"/>
              </a:rPr>
              <a:t> döneminde bebeğin yaşına göre değişir</a:t>
            </a:r>
          </a:p>
          <a:p>
            <a:pPr lvl="1"/>
            <a:r>
              <a:rPr lang="tr-TR" dirty="0">
                <a:latin typeface="Comic Sans MS" panose="030F0702030302020204" pitchFamily="66" charset="0"/>
              </a:rPr>
              <a:t>28.GH’da 4 </a:t>
            </a:r>
            <a:r>
              <a:rPr lang="tr-TR" dirty="0" err="1">
                <a:latin typeface="Comic Sans MS" panose="030F0702030302020204" pitchFamily="66" charset="0"/>
              </a:rPr>
              <a:t>ekstremite</a:t>
            </a:r>
            <a:r>
              <a:rPr lang="tr-TR" dirty="0">
                <a:latin typeface="Comic Sans MS" panose="030F0702030302020204" pitchFamily="66" charset="0"/>
              </a:rPr>
              <a:t> de </a:t>
            </a:r>
            <a:r>
              <a:rPr lang="tr-TR" dirty="0" err="1">
                <a:latin typeface="Comic Sans MS" panose="030F0702030302020204" pitchFamily="66" charset="0"/>
              </a:rPr>
              <a:t>ekstansiyonda</a:t>
            </a:r>
            <a:endParaRPr lang="tr-TR" dirty="0">
              <a:latin typeface="Comic Sans MS" panose="030F0702030302020204" pitchFamily="66" charset="0"/>
            </a:endParaRPr>
          </a:p>
          <a:p>
            <a:pPr lvl="1"/>
            <a:r>
              <a:rPr lang="tr-TR" dirty="0">
                <a:latin typeface="Comic Sans MS" panose="030F0702030302020204" pitchFamily="66" charset="0"/>
              </a:rPr>
              <a:t>32.GH’da alt </a:t>
            </a:r>
            <a:r>
              <a:rPr lang="tr-TR" dirty="0" err="1">
                <a:latin typeface="Comic Sans MS" panose="030F0702030302020204" pitchFamily="66" charset="0"/>
              </a:rPr>
              <a:t>ekstremitelerde</a:t>
            </a:r>
            <a:r>
              <a:rPr lang="tr-TR" dirty="0">
                <a:latin typeface="Comic Sans MS" panose="030F0702030302020204" pitchFamily="66" charset="0"/>
              </a:rPr>
              <a:t> </a:t>
            </a:r>
            <a:r>
              <a:rPr lang="tr-TR" dirty="0" err="1">
                <a:latin typeface="Comic Sans MS" panose="030F0702030302020204" pitchFamily="66" charset="0"/>
              </a:rPr>
              <a:t>fleksiyon</a:t>
            </a:r>
            <a:endParaRPr lang="tr-TR" dirty="0">
              <a:latin typeface="Comic Sans MS" panose="030F0702030302020204" pitchFamily="66" charset="0"/>
            </a:endParaRPr>
          </a:p>
          <a:p>
            <a:pPr lvl="1"/>
            <a:r>
              <a:rPr lang="tr-TR" dirty="0">
                <a:latin typeface="Comic Sans MS" panose="030F0702030302020204" pitchFamily="66" charset="0"/>
              </a:rPr>
              <a:t>36.GH’da üst </a:t>
            </a:r>
            <a:r>
              <a:rPr lang="tr-TR" dirty="0" err="1">
                <a:latin typeface="Comic Sans MS" panose="030F0702030302020204" pitchFamily="66" charset="0"/>
              </a:rPr>
              <a:t>ekstremitelerde</a:t>
            </a:r>
            <a:r>
              <a:rPr lang="tr-TR" dirty="0">
                <a:latin typeface="Comic Sans MS" panose="030F0702030302020204" pitchFamily="66" charset="0"/>
              </a:rPr>
              <a:t> </a:t>
            </a:r>
            <a:r>
              <a:rPr lang="tr-TR" dirty="0" err="1">
                <a:latin typeface="Comic Sans MS" panose="030F0702030302020204" pitchFamily="66" charset="0"/>
              </a:rPr>
              <a:t>fleksiyon</a:t>
            </a:r>
            <a:endParaRPr lang="tr-TR" dirty="0">
              <a:latin typeface="Comic Sans MS" panose="030F0702030302020204" pitchFamily="66" charset="0"/>
            </a:endParaRPr>
          </a:p>
          <a:p>
            <a:pPr lvl="1"/>
            <a:endParaRPr lang="tr-TR" dirty="0">
              <a:latin typeface="Comic Sans MS" panose="030F0702030302020204" pitchFamily="66" charset="0"/>
            </a:endParaRPr>
          </a:p>
          <a:p>
            <a:pPr lvl="1"/>
            <a:r>
              <a:rPr lang="tr-TR" dirty="0">
                <a:latin typeface="Comic Sans MS" panose="030F0702030302020204" pitchFamily="66" charset="0"/>
              </a:rPr>
              <a:t>TERM BEBEKLER SEMİFLEKSİYON POSTÜRÜNDE!!!</a:t>
            </a:r>
          </a:p>
          <a:p>
            <a:pPr lvl="1"/>
            <a:endParaRPr lang="tr-TR" dirty="0">
              <a:latin typeface="Comic Sans MS" panose="030F0702030302020204" pitchFamily="66" charset="0"/>
            </a:endParaRPr>
          </a:p>
        </p:txBody>
      </p:sp>
      <p:sp>
        <p:nvSpPr>
          <p:cNvPr id="4" name="Sağ Ayraç 3"/>
          <p:cNvSpPr/>
          <p:nvPr/>
        </p:nvSpPr>
        <p:spPr>
          <a:xfrm rot="5400000">
            <a:off x="4208673" y="3281629"/>
            <a:ext cx="45719" cy="3015578"/>
          </a:xfrm>
          <a:prstGeom prst="rightBrac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tr-TR"/>
          </a:p>
        </p:txBody>
      </p:sp>
    </p:spTree>
    <p:extLst>
      <p:ext uri="{BB962C8B-B14F-4D97-AF65-F5344CB8AC3E}">
        <p14:creationId xmlns:p14="http://schemas.microsoft.com/office/powerpoint/2010/main" val="1529939212"/>
      </p:ext>
    </p:extLst>
  </p:cSld>
  <p:clrMapOvr>
    <a:masterClrMapping/>
  </p:clrMapOvr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tr-TR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419100" y="1355725"/>
            <a:ext cx="10515600" cy="6249684"/>
          </a:xfrm>
        </p:spPr>
        <p:txBody>
          <a:bodyPr/>
          <a:lstStyle/>
          <a:p>
            <a:r>
              <a:rPr lang="tr-TR" dirty="0" err="1">
                <a:latin typeface="Comic Sans MS" panose="030F0702030302020204" pitchFamily="66" charset="0"/>
              </a:rPr>
              <a:t>Tonus</a:t>
            </a:r>
            <a:r>
              <a:rPr lang="tr-TR" dirty="0">
                <a:latin typeface="Comic Sans MS" panose="030F0702030302020204" pitchFamily="66" charset="0"/>
              </a:rPr>
              <a:t> muayenesi: </a:t>
            </a:r>
          </a:p>
          <a:p>
            <a:r>
              <a:rPr lang="tr-TR" dirty="0">
                <a:latin typeface="Comic Sans MS" panose="030F0702030302020204" pitchFamily="66" charset="0"/>
              </a:rPr>
              <a:t>1) traksiyon yanıtı: bebeği kollarından tutup kaldırdığınızda baş önce geri düşer, oturur pozisyona yaklaştığında baş öne düşer</a:t>
            </a:r>
          </a:p>
          <a:p>
            <a:endParaRPr lang="tr-TR" dirty="0">
              <a:latin typeface="Comic Sans MS" panose="030F0702030302020204" pitchFamily="66" charset="0"/>
            </a:endParaRPr>
          </a:p>
          <a:p>
            <a:endParaRPr lang="tr-TR" dirty="0">
              <a:latin typeface="Comic Sans MS" panose="030F0702030302020204" pitchFamily="66" charset="0"/>
            </a:endParaRPr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304095" y="3387968"/>
            <a:ext cx="3953955" cy="282379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69135739"/>
      </p:ext>
    </p:extLst>
  </p:cSld>
  <p:clrMapOvr>
    <a:masterClrMapping/>
  </p:clrMapOvr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558281" y="438862"/>
            <a:ext cx="9108233" cy="4351338"/>
          </a:xfrm>
        </p:spPr>
        <p:txBody>
          <a:bodyPr>
            <a:normAutofit fontScale="92500"/>
          </a:bodyPr>
          <a:lstStyle/>
          <a:p>
            <a:r>
              <a:rPr lang="tr-TR" dirty="0">
                <a:latin typeface="Comic Sans MS" panose="030F0702030302020204" pitchFamily="66" charset="0"/>
              </a:rPr>
              <a:t>2) </a:t>
            </a:r>
            <a:r>
              <a:rPr lang="tr-TR" dirty="0" err="1">
                <a:latin typeface="Comic Sans MS" panose="030F0702030302020204" pitchFamily="66" charset="0"/>
              </a:rPr>
              <a:t>Vertikal</a:t>
            </a:r>
            <a:r>
              <a:rPr lang="tr-TR" dirty="0">
                <a:latin typeface="Comic Sans MS" panose="030F0702030302020204" pitchFamily="66" charset="0"/>
              </a:rPr>
              <a:t> süspansiyon (</a:t>
            </a:r>
            <a:r>
              <a:rPr lang="tr-TR" dirty="0" err="1">
                <a:latin typeface="Comic Sans MS" panose="030F0702030302020204" pitchFamily="66" charset="0"/>
              </a:rPr>
              <a:t>vertikal</a:t>
            </a:r>
            <a:r>
              <a:rPr lang="tr-TR" dirty="0">
                <a:latin typeface="Comic Sans MS" panose="030F0702030302020204" pitchFamily="66" charset="0"/>
              </a:rPr>
              <a:t> asma): </a:t>
            </a:r>
            <a:r>
              <a:rPr lang="tr-TR" dirty="0" err="1">
                <a:latin typeface="Comic Sans MS" panose="030F0702030302020204" pitchFamily="66" charset="0"/>
              </a:rPr>
              <a:t>Aksilladan</a:t>
            </a:r>
            <a:r>
              <a:rPr lang="tr-TR" dirty="0">
                <a:latin typeface="Comic Sans MS" panose="030F0702030302020204" pitchFamily="66" charset="0"/>
              </a:rPr>
              <a:t> tutup kaldırdığında alt </a:t>
            </a:r>
            <a:r>
              <a:rPr lang="tr-TR" dirty="0" err="1">
                <a:latin typeface="Comic Sans MS" panose="030F0702030302020204" pitchFamily="66" charset="0"/>
              </a:rPr>
              <a:t>ekstremiteleri</a:t>
            </a:r>
            <a:r>
              <a:rPr lang="tr-TR" dirty="0">
                <a:latin typeface="Comic Sans MS" panose="030F0702030302020204" pitchFamily="66" charset="0"/>
              </a:rPr>
              <a:t> </a:t>
            </a:r>
            <a:r>
              <a:rPr lang="tr-TR" dirty="0" err="1">
                <a:latin typeface="Comic Sans MS" panose="030F0702030302020204" pitchFamily="66" charset="0"/>
              </a:rPr>
              <a:t>fleksiyona</a:t>
            </a:r>
            <a:r>
              <a:rPr lang="tr-TR" dirty="0">
                <a:latin typeface="Comic Sans MS" panose="030F0702030302020204" pitchFamily="66" charset="0"/>
              </a:rPr>
              <a:t> getirir</a:t>
            </a:r>
          </a:p>
          <a:p>
            <a:endParaRPr lang="tr-TR" dirty="0">
              <a:latin typeface="Comic Sans MS" panose="030F0702030302020204" pitchFamily="66" charset="0"/>
            </a:endParaRPr>
          </a:p>
          <a:p>
            <a:endParaRPr lang="tr-TR" dirty="0">
              <a:latin typeface="Comic Sans MS" panose="030F0702030302020204" pitchFamily="66" charset="0"/>
            </a:endParaRPr>
          </a:p>
          <a:p>
            <a:endParaRPr lang="tr-TR" dirty="0">
              <a:latin typeface="Comic Sans MS" panose="030F0702030302020204" pitchFamily="66" charset="0"/>
            </a:endParaRPr>
          </a:p>
          <a:p>
            <a:r>
              <a:rPr lang="tr-TR" dirty="0">
                <a:latin typeface="Comic Sans MS" panose="030F0702030302020204" pitchFamily="66" charset="0"/>
              </a:rPr>
              <a:t>3) </a:t>
            </a:r>
            <a:r>
              <a:rPr lang="tr-TR" dirty="0" err="1">
                <a:latin typeface="Comic Sans MS" panose="030F0702030302020204" pitchFamily="66" charset="0"/>
              </a:rPr>
              <a:t>Horizontal</a:t>
            </a:r>
            <a:r>
              <a:rPr lang="tr-TR" dirty="0">
                <a:latin typeface="Comic Sans MS" panose="030F0702030302020204" pitchFamily="66" charset="0"/>
              </a:rPr>
              <a:t> süspansiyon (</a:t>
            </a:r>
            <a:r>
              <a:rPr lang="tr-TR" dirty="0" err="1">
                <a:latin typeface="Comic Sans MS" panose="030F0702030302020204" pitchFamily="66" charset="0"/>
              </a:rPr>
              <a:t>horizontal</a:t>
            </a:r>
            <a:r>
              <a:rPr lang="tr-TR" dirty="0">
                <a:latin typeface="Comic Sans MS" panose="030F0702030302020204" pitchFamily="66" charset="0"/>
              </a:rPr>
              <a:t> asma): Yüzükoyun pozisyonda tutup el ile batından kaldırıldığında başını   kaldırıp </a:t>
            </a:r>
            <a:r>
              <a:rPr lang="tr-TR" dirty="0" err="1">
                <a:latin typeface="Comic Sans MS" panose="030F0702030302020204" pitchFamily="66" charset="0"/>
              </a:rPr>
              <a:t>ekstremitelerini</a:t>
            </a:r>
            <a:r>
              <a:rPr lang="tr-TR" dirty="0">
                <a:latin typeface="Comic Sans MS" panose="030F0702030302020204" pitchFamily="66" charset="0"/>
              </a:rPr>
              <a:t> </a:t>
            </a:r>
            <a:r>
              <a:rPr lang="tr-TR" dirty="0" err="1">
                <a:latin typeface="Comic Sans MS" panose="030F0702030302020204" pitchFamily="66" charset="0"/>
              </a:rPr>
              <a:t>fleksiyona</a:t>
            </a:r>
            <a:r>
              <a:rPr lang="tr-TR" dirty="0">
                <a:latin typeface="Comic Sans MS" panose="030F0702030302020204" pitchFamily="66" charset="0"/>
              </a:rPr>
              <a:t> getirir. </a:t>
            </a:r>
            <a:r>
              <a:rPr lang="tr-TR" dirty="0" err="1">
                <a:latin typeface="Comic Sans MS" panose="030F0702030302020204" pitchFamily="66" charset="0"/>
              </a:rPr>
              <a:t>Hipoton</a:t>
            </a:r>
            <a:r>
              <a:rPr lang="tr-TR" dirty="0">
                <a:latin typeface="Comic Sans MS" panose="030F0702030302020204" pitchFamily="66" charset="0"/>
              </a:rPr>
              <a:t> bir bebek ise U şeklini alır</a:t>
            </a:r>
          </a:p>
          <a:p>
            <a:endParaRPr lang="tr-TR" dirty="0">
              <a:latin typeface="Comic Sans MS" panose="030F0702030302020204" pitchFamily="66" charset="0"/>
            </a:endParaRPr>
          </a:p>
          <a:p>
            <a:endParaRPr lang="tr-TR" dirty="0"/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0255592" y="1085056"/>
            <a:ext cx="1762736" cy="2401094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244982" y="4778333"/>
            <a:ext cx="3622667" cy="190370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68755512"/>
      </p:ext>
    </p:extLst>
  </p:cSld>
  <p:clrMapOvr>
    <a:masterClrMapping/>
  </p:clrMapOvr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>
                <a:latin typeface="Comic Sans MS" panose="030F0702030302020204" pitchFamily="66" charset="0"/>
              </a:rPr>
              <a:t>Nörolojik muayene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330741" y="1420238"/>
            <a:ext cx="11634280" cy="5252935"/>
          </a:xfrm>
        </p:spPr>
        <p:txBody>
          <a:bodyPr/>
          <a:lstStyle/>
          <a:p>
            <a:r>
              <a:rPr lang="tr-TR" dirty="0">
                <a:latin typeface="Comic Sans MS" panose="030F0702030302020204" pitchFamily="66" charset="0"/>
              </a:rPr>
              <a:t>İLKEL REFLEKSLER</a:t>
            </a:r>
          </a:p>
          <a:p>
            <a:r>
              <a:rPr lang="tr-TR" dirty="0">
                <a:latin typeface="Comic Sans MS" panose="030F0702030302020204" pitchFamily="66" charset="0"/>
              </a:rPr>
              <a:t>1) MORO REFLEKSİ: Bebek yarı-dik pozisyondayken geriye doğru bırakıldığında; parmaklar ve üst </a:t>
            </a:r>
            <a:r>
              <a:rPr lang="tr-TR" dirty="0" err="1">
                <a:latin typeface="Comic Sans MS" panose="030F0702030302020204" pitchFamily="66" charset="0"/>
              </a:rPr>
              <a:t>ekstremitede</a:t>
            </a:r>
            <a:r>
              <a:rPr lang="tr-TR" dirty="0">
                <a:latin typeface="Comic Sans MS" panose="030F0702030302020204" pitchFamily="66" charset="0"/>
              </a:rPr>
              <a:t> önce simetrik </a:t>
            </a:r>
            <a:r>
              <a:rPr lang="tr-TR" dirty="0" err="1">
                <a:latin typeface="Comic Sans MS" panose="030F0702030302020204" pitchFamily="66" charset="0"/>
              </a:rPr>
              <a:t>ekstansiyon</a:t>
            </a:r>
            <a:r>
              <a:rPr lang="tr-TR" dirty="0">
                <a:latin typeface="Comic Sans MS" panose="030F0702030302020204" pitchFamily="66" charset="0"/>
              </a:rPr>
              <a:t> ve </a:t>
            </a:r>
            <a:r>
              <a:rPr lang="tr-TR" dirty="0" err="1">
                <a:latin typeface="Comic Sans MS" panose="030F0702030302020204" pitchFamily="66" charset="0"/>
              </a:rPr>
              <a:t>abduksiyon</a:t>
            </a:r>
            <a:r>
              <a:rPr lang="tr-TR" dirty="0">
                <a:latin typeface="Comic Sans MS" panose="030F0702030302020204" pitchFamily="66" charset="0"/>
              </a:rPr>
              <a:t>; sonra da </a:t>
            </a:r>
            <a:r>
              <a:rPr lang="tr-TR" dirty="0" err="1">
                <a:latin typeface="Comic Sans MS" panose="030F0702030302020204" pitchFamily="66" charset="0"/>
              </a:rPr>
              <a:t>fleksiyon</a:t>
            </a:r>
            <a:r>
              <a:rPr lang="tr-TR" dirty="0">
                <a:latin typeface="Comic Sans MS" panose="030F0702030302020204" pitchFamily="66" charset="0"/>
              </a:rPr>
              <a:t> ve </a:t>
            </a:r>
            <a:r>
              <a:rPr lang="tr-TR" dirty="0" err="1">
                <a:latin typeface="Comic Sans MS" panose="030F0702030302020204" pitchFamily="66" charset="0"/>
              </a:rPr>
              <a:t>adduksiyon</a:t>
            </a:r>
            <a:r>
              <a:rPr lang="tr-TR" dirty="0">
                <a:latin typeface="Comic Sans MS" panose="030F0702030302020204" pitchFamily="66" charset="0"/>
              </a:rPr>
              <a:t> gerçekleşir; bu arada bebekte duyulur bir ağlama olur. </a:t>
            </a:r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 rotWithShape="1">
          <a:blip r:embed="rId2"/>
          <a:srcRect l="25432"/>
          <a:stretch/>
        </p:blipFill>
        <p:spPr>
          <a:xfrm>
            <a:off x="2971799" y="3886201"/>
            <a:ext cx="2849367" cy="2534054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 rotWithShape="1">
          <a:blip r:embed="rId3"/>
          <a:srcRect/>
          <a:stretch/>
        </p:blipFill>
        <p:spPr>
          <a:xfrm>
            <a:off x="6808855" y="3886201"/>
            <a:ext cx="3383092" cy="2534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6315897"/>
      </p:ext>
    </p:extLst>
  </p:cSld>
  <p:clrMapOvr>
    <a:masterClrMapping/>
  </p:clrMapOvr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>
                <a:latin typeface="Comic Sans MS" panose="030F0702030302020204" pitchFamily="66" charset="0"/>
              </a:rPr>
              <a:t>İLKEL REFLEKSLER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tr-TR" dirty="0" err="1">
                <a:latin typeface="Comic Sans MS" panose="030F0702030302020204" pitchFamily="66" charset="0"/>
              </a:rPr>
              <a:t>Moro</a:t>
            </a:r>
            <a:r>
              <a:rPr lang="tr-TR" dirty="0">
                <a:latin typeface="Comic Sans MS" panose="030F0702030302020204" pitchFamily="66" charset="0"/>
              </a:rPr>
              <a:t> </a:t>
            </a:r>
            <a:r>
              <a:rPr lang="tr-TR" dirty="0" err="1">
                <a:latin typeface="Comic Sans MS" panose="030F0702030302020204" pitchFamily="66" charset="0"/>
              </a:rPr>
              <a:t>reflesi</a:t>
            </a:r>
            <a:r>
              <a:rPr lang="tr-TR" dirty="0">
                <a:latin typeface="Comic Sans MS" panose="030F0702030302020204" pitchFamily="66" charset="0"/>
              </a:rPr>
              <a:t> muhakkak simetrik olmalıdır.</a:t>
            </a:r>
          </a:p>
          <a:p>
            <a:r>
              <a:rPr lang="tr-TR" dirty="0">
                <a:latin typeface="Comic Sans MS" panose="030F0702030302020204" pitchFamily="66" charset="0"/>
              </a:rPr>
              <a:t>Asimetrik yanıtta </a:t>
            </a:r>
            <a:r>
              <a:rPr lang="tr-TR" dirty="0" err="1">
                <a:latin typeface="Comic Sans MS" panose="030F0702030302020204" pitchFamily="66" charset="0"/>
              </a:rPr>
              <a:t>klavikula</a:t>
            </a:r>
            <a:r>
              <a:rPr lang="tr-TR" dirty="0">
                <a:latin typeface="Comic Sans MS" panose="030F0702030302020204" pitchFamily="66" charset="0"/>
              </a:rPr>
              <a:t> kırığı?, </a:t>
            </a:r>
            <a:r>
              <a:rPr lang="tr-TR" dirty="0" err="1">
                <a:latin typeface="Comic Sans MS" panose="030F0702030302020204" pitchFamily="66" charset="0"/>
              </a:rPr>
              <a:t>brakiyal</a:t>
            </a:r>
            <a:r>
              <a:rPr lang="tr-TR" dirty="0">
                <a:latin typeface="Comic Sans MS" panose="030F0702030302020204" pitchFamily="66" charset="0"/>
              </a:rPr>
              <a:t> </a:t>
            </a:r>
            <a:r>
              <a:rPr lang="tr-TR" dirty="0" err="1">
                <a:latin typeface="Comic Sans MS" panose="030F0702030302020204" pitchFamily="66" charset="0"/>
              </a:rPr>
              <a:t>pleksus</a:t>
            </a:r>
            <a:r>
              <a:rPr lang="tr-TR" dirty="0">
                <a:latin typeface="Comic Sans MS" panose="030F0702030302020204" pitchFamily="66" charset="0"/>
              </a:rPr>
              <a:t> zedelenmesi? </a:t>
            </a:r>
            <a:r>
              <a:rPr lang="tr-TR" dirty="0" err="1">
                <a:latin typeface="Comic Sans MS" panose="030F0702030302020204" pitchFamily="66" charset="0"/>
              </a:rPr>
              <a:t>Hemiparezi</a:t>
            </a:r>
            <a:r>
              <a:rPr lang="tr-TR" dirty="0">
                <a:latin typeface="Comic Sans MS" panose="030F0702030302020204" pitchFamily="66" charset="0"/>
              </a:rPr>
              <a:t>? !!!</a:t>
            </a:r>
          </a:p>
          <a:p>
            <a:r>
              <a:rPr lang="tr-TR" dirty="0" err="1">
                <a:latin typeface="Comic Sans MS" panose="030F0702030302020204" pitchFamily="66" charset="0"/>
              </a:rPr>
              <a:t>Moro</a:t>
            </a:r>
            <a:r>
              <a:rPr lang="tr-TR" dirty="0">
                <a:latin typeface="Comic Sans MS" panose="030F0702030302020204" pitchFamily="66" charset="0"/>
              </a:rPr>
              <a:t> refleksinin alınamaması - Santral Sinir Sistemi hasarı</a:t>
            </a:r>
          </a:p>
        </p:txBody>
      </p:sp>
    </p:spTree>
    <p:extLst>
      <p:ext uri="{BB962C8B-B14F-4D97-AF65-F5344CB8AC3E}">
        <p14:creationId xmlns:p14="http://schemas.microsoft.com/office/powerpoint/2010/main" val="939081211"/>
      </p:ext>
    </p:extLst>
  </p:cSld>
  <p:clrMapOvr>
    <a:masterClrMapping/>
  </p:clrMapOvr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>
                <a:latin typeface="Comic Sans MS" panose="030F0702030302020204" pitchFamily="66" charset="0"/>
              </a:rPr>
              <a:t>İLKEL REFLEKSLER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38200" y="1494885"/>
            <a:ext cx="10515600" cy="4351338"/>
          </a:xfrm>
        </p:spPr>
        <p:txBody>
          <a:bodyPr/>
          <a:lstStyle/>
          <a:p>
            <a:r>
              <a:rPr lang="tr-TR" dirty="0">
                <a:latin typeface="Comic Sans MS" panose="030F0702030302020204" pitchFamily="66" charset="0"/>
              </a:rPr>
              <a:t>2) EMME – ARAMA REFLEKSİ: </a:t>
            </a:r>
          </a:p>
          <a:p>
            <a:pPr lvl="1"/>
            <a:r>
              <a:rPr lang="tr-TR" dirty="0">
                <a:latin typeface="Comic Sans MS" panose="030F0702030302020204" pitchFamily="66" charset="0"/>
              </a:rPr>
              <a:t>Bebeğin ağzına herhangi bir şey sokulduğunda refleks olarak emmeye başlar</a:t>
            </a:r>
          </a:p>
          <a:p>
            <a:pPr lvl="1"/>
            <a:r>
              <a:rPr lang="tr-TR" dirty="0">
                <a:latin typeface="Comic Sans MS" panose="030F0702030302020204" pitchFamily="66" charset="0"/>
              </a:rPr>
              <a:t>Yanağına dokunulduğunda emecekmiş gibi aranmaya başlar</a:t>
            </a:r>
          </a:p>
          <a:p>
            <a:pPr lvl="1"/>
            <a:r>
              <a:rPr lang="tr-TR" dirty="0">
                <a:latin typeface="Comic Sans MS" panose="030F0702030302020204" pitchFamily="66" charset="0"/>
              </a:rPr>
              <a:t>Emme-yutma-solunum koordinasyonu 34.GH’dan sonra gelişir</a:t>
            </a:r>
          </a:p>
        </p:txBody>
      </p:sp>
    </p:spTree>
    <p:extLst>
      <p:ext uri="{BB962C8B-B14F-4D97-AF65-F5344CB8AC3E}">
        <p14:creationId xmlns:p14="http://schemas.microsoft.com/office/powerpoint/2010/main" val="2735443542"/>
      </p:ext>
    </p:extLst>
  </p:cSld>
  <p:clrMapOvr>
    <a:masterClrMapping/>
  </p:clrMapOvr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>
                <a:latin typeface="Comic Sans MS" panose="030F0702030302020204" pitchFamily="66" charset="0"/>
              </a:rPr>
              <a:t>İLKEL REFLEKSLER</a:t>
            </a:r>
            <a:endParaRPr lang="tr-TR" dirty="0"/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38200" y="1478604"/>
            <a:ext cx="10932268" cy="5379395"/>
          </a:xfrm>
        </p:spPr>
        <p:txBody>
          <a:bodyPr>
            <a:normAutofit/>
          </a:bodyPr>
          <a:lstStyle/>
          <a:p>
            <a:r>
              <a:rPr lang="tr-TR" dirty="0">
                <a:latin typeface="Comic Sans MS" panose="030F0702030302020204" pitchFamily="66" charset="0"/>
              </a:rPr>
              <a:t>3) YAKALAMA REFLEKSİ: Bebeğin eli açık iken parmakla dokunulduğunda, elini kollarından tutup hafifçe kaldırabilecek kadar sıkıca kapatır. </a:t>
            </a:r>
          </a:p>
          <a:p>
            <a:endParaRPr lang="tr-TR" dirty="0">
              <a:latin typeface="Comic Sans MS" panose="030F0702030302020204" pitchFamily="66" charset="0"/>
            </a:endParaRPr>
          </a:p>
          <a:p>
            <a:endParaRPr lang="tr-TR" dirty="0">
              <a:latin typeface="Comic Sans MS" panose="030F0702030302020204" pitchFamily="66" charset="0"/>
            </a:endParaRPr>
          </a:p>
          <a:p>
            <a:endParaRPr lang="tr-TR" dirty="0">
              <a:latin typeface="Comic Sans MS" panose="030F0702030302020204" pitchFamily="66" charset="0"/>
            </a:endParaRPr>
          </a:p>
          <a:p>
            <a:endParaRPr lang="tr-TR" dirty="0">
              <a:latin typeface="Comic Sans MS" panose="030F0702030302020204" pitchFamily="66" charset="0"/>
            </a:endParaRPr>
          </a:p>
          <a:p>
            <a:endParaRPr lang="tr-TR" dirty="0">
              <a:latin typeface="Comic Sans MS" panose="030F0702030302020204" pitchFamily="66" charset="0"/>
            </a:endParaRPr>
          </a:p>
          <a:p>
            <a:pPr marL="0" indent="0">
              <a:buNone/>
            </a:pPr>
            <a:r>
              <a:rPr lang="tr-TR" dirty="0">
                <a:latin typeface="Comic Sans MS" panose="030F0702030302020204" pitchFamily="66" charset="0"/>
              </a:rPr>
              <a:t>       </a:t>
            </a:r>
            <a:r>
              <a:rPr lang="tr-TR" dirty="0" err="1">
                <a:latin typeface="Comic Sans MS" panose="030F0702030302020204" pitchFamily="66" charset="0"/>
              </a:rPr>
              <a:t>Palmar</a:t>
            </a:r>
            <a:r>
              <a:rPr lang="tr-TR" dirty="0">
                <a:latin typeface="Comic Sans MS" panose="030F0702030302020204" pitchFamily="66" charset="0"/>
              </a:rPr>
              <a:t> yakalama			</a:t>
            </a:r>
            <a:r>
              <a:rPr lang="tr-TR" dirty="0" err="1">
                <a:latin typeface="Comic Sans MS" panose="030F0702030302020204" pitchFamily="66" charset="0"/>
              </a:rPr>
              <a:t>Plantar</a:t>
            </a:r>
            <a:r>
              <a:rPr lang="tr-TR" dirty="0">
                <a:latin typeface="Comic Sans MS" panose="030F0702030302020204" pitchFamily="66" charset="0"/>
              </a:rPr>
              <a:t> yakalama</a:t>
            </a:r>
          </a:p>
        </p:txBody>
      </p:sp>
      <p:pic>
        <p:nvPicPr>
          <p:cNvPr id="4" name="Resim 3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1633766" y="3073028"/>
            <a:ext cx="3090634" cy="2841389"/>
          </a:xfrm>
          <a:prstGeom prst="rect">
            <a:avLst/>
          </a:prstGeom>
        </p:spPr>
      </p:pic>
      <p:pic>
        <p:nvPicPr>
          <p:cNvPr id="5" name="Resim 4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6402421" y="3073029"/>
            <a:ext cx="2817779" cy="275571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98385280"/>
      </p:ext>
    </p:extLst>
  </p:cSld>
  <p:clrMapOvr>
    <a:masterClrMapping/>
  </p:clrMapOvr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>
                <a:latin typeface="Comic Sans MS" panose="030F0702030302020204" pitchFamily="66" charset="0"/>
              </a:rPr>
              <a:t>Nörolojik muayene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38199" y="1825625"/>
            <a:ext cx="10912813" cy="4351338"/>
          </a:xfrm>
        </p:spPr>
        <p:txBody>
          <a:bodyPr/>
          <a:lstStyle/>
          <a:p>
            <a:r>
              <a:rPr lang="tr-TR" dirty="0">
                <a:latin typeface="Comic Sans MS" panose="030F0702030302020204" pitchFamily="66" charset="0"/>
              </a:rPr>
              <a:t>Derin </a:t>
            </a:r>
            <a:r>
              <a:rPr lang="tr-TR" dirty="0" err="1">
                <a:latin typeface="Comic Sans MS" panose="030F0702030302020204" pitchFamily="66" charset="0"/>
              </a:rPr>
              <a:t>Tendon</a:t>
            </a:r>
            <a:r>
              <a:rPr lang="tr-TR" dirty="0">
                <a:latin typeface="Comic Sans MS" panose="030F0702030302020204" pitchFamily="66" charset="0"/>
              </a:rPr>
              <a:t> Refleksleri simetrik alınır</a:t>
            </a:r>
          </a:p>
          <a:p>
            <a:r>
              <a:rPr lang="tr-TR" dirty="0" err="1">
                <a:latin typeface="Comic Sans MS" panose="030F0702030302020204" pitchFamily="66" charset="0"/>
              </a:rPr>
              <a:t>Yenidoğan</a:t>
            </a:r>
            <a:r>
              <a:rPr lang="tr-TR" dirty="0">
                <a:latin typeface="Comic Sans MS" panose="030F0702030302020204" pitchFamily="66" charset="0"/>
              </a:rPr>
              <a:t> döneminde </a:t>
            </a:r>
            <a:r>
              <a:rPr lang="tr-TR" dirty="0" err="1">
                <a:latin typeface="Comic Sans MS" panose="030F0702030302020204" pitchFamily="66" charset="0"/>
              </a:rPr>
              <a:t>Babinski</a:t>
            </a:r>
            <a:r>
              <a:rPr lang="tr-TR" dirty="0">
                <a:latin typeface="Comic Sans MS" panose="030F0702030302020204" pitchFamily="66" charset="0"/>
              </a:rPr>
              <a:t>, </a:t>
            </a:r>
            <a:r>
              <a:rPr lang="tr-TR" dirty="0" err="1">
                <a:latin typeface="Comic Sans MS" panose="030F0702030302020204" pitchFamily="66" charset="0"/>
              </a:rPr>
              <a:t>fleksör</a:t>
            </a:r>
            <a:r>
              <a:rPr lang="tr-TR" dirty="0">
                <a:latin typeface="Comic Sans MS" panose="030F0702030302020204" pitchFamily="66" charset="0"/>
              </a:rPr>
              <a:t> ya da </a:t>
            </a:r>
            <a:r>
              <a:rPr lang="tr-TR" dirty="0" err="1">
                <a:latin typeface="Comic Sans MS" panose="030F0702030302020204" pitchFamily="66" charset="0"/>
              </a:rPr>
              <a:t>ekstansör</a:t>
            </a:r>
            <a:r>
              <a:rPr lang="tr-TR" dirty="0">
                <a:latin typeface="Comic Sans MS" panose="030F0702030302020204" pitchFamily="66" charset="0"/>
              </a:rPr>
              <a:t> olabilir</a:t>
            </a:r>
          </a:p>
          <a:p>
            <a:r>
              <a:rPr lang="tr-TR" dirty="0">
                <a:latin typeface="Comic Sans MS" panose="030F0702030302020204" pitchFamily="66" charset="0"/>
              </a:rPr>
              <a:t>1-2 atımlık </a:t>
            </a:r>
            <a:r>
              <a:rPr lang="tr-TR" dirty="0" err="1">
                <a:latin typeface="Comic Sans MS" panose="030F0702030302020204" pitchFamily="66" charset="0"/>
              </a:rPr>
              <a:t>klonus</a:t>
            </a:r>
            <a:r>
              <a:rPr lang="tr-TR" dirty="0">
                <a:latin typeface="Comic Sans MS" panose="030F0702030302020204" pitchFamily="66" charset="0"/>
              </a:rPr>
              <a:t> normaldir</a:t>
            </a:r>
          </a:p>
        </p:txBody>
      </p:sp>
    </p:spTree>
    <p:extLst>
      <p:ext uri="{BB962C8B-B14F-4D97-AF65-F5344CB8AC3E}">
        <p14:creationId xmlns:p14="http://schemas.microsoft.com/office/powerpoint/2010/main" val="1208646660"/>
      </p:ext>
    </p:extLst>
  </p:cSld>
  <p:clrMapOvr>
    <a:masterClrMapping/>
  </p:clrMapOvr>
</p:sld>
</file>

<file path=ppt/slides/slide6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>
          <a:xfrm>
            <a:off x="272374" y="365125"/>
            <a:ext cx="11731558" cy="1325563"/>
          </a:xfrm>
        </p:spPr>
        <p:txBody>
          <a:bodyPr/>
          <a:lstStyle/>
          <a:p>
            <a:r>
              <a:rPr lang="tr-TR" dirty="0">
                <a:latin typeface="Comic Sans MS" panose="030F0702030302020204" pitchFamily="66" charset="0"/>
              </a:rPr>
              <a:t>Nörolojik muayene-</a:t>
            </a:r>
            <a:r>
              <a:rPr lang="tr-TR" dirty="0" err="1">
                <a:latin typeface="Comic Sans MS" panose="030F0702030302020204" pitchFamily="66" charset="0"/>
              </a:rPr>
              <a:t>kraniyal</a:t>
            </a:r>
            <a:r>
              <a:rPr lang="tr-TR" dirty="0">
                <a:latin typeface="Comic Sans MS" panose="030F0702030302020204" pitchFamily="66" charset="0"/>
              </a:rPr>
              <a:t> sinir muayenesi</a:t>
            </a:r>
          </a:p>
        </p:txBody>
      </p:sp>
      <p:sp>
        <p:nvSpPr>
          <p:cNvPr id="3" name="İçerik Yer Tutucusu 2"/>
          <p:cNvSpPr>
            <a:spLocks noGrp="1"/>
          </p:cNvSpPr>
          <p:nvPr>
            <p:ph idx="1"/>
          </p:nvPr>
        </p:nvSpPr>
        <p:spPr>
          <a:xfrm>
            <a:off x="838200" y="1690688"/>
            <a:ext cx="10515600" cy="4826844"/>
          </a:xfrm>
        </p:spPr>
        <p:txBody>
          <a:bodyPr>
            <a:normAutofit/>
          </a:bodyPr>
          <a:lstStyle/>
          <a:p>
            <a:r>
              <a:rPr lang="tr-TR" dirty="0">
                <a:latin typeface="Comic Sans MS" panose="030F0702030302020204" pitchFamily="66" charset="0"/>
              </a:rPr>
              <a:t>28 haftalık doğan bir bebek gözüne parlak ışık tutulursa gözlerini kırpar (II. ve VII. </a:t>
            </a:r>
            <a:r>
              <a:rPr lang="tr-TR" dirty="0" err="1">
                <a:latin typeface="Comic Sans MS" panose="030F0702030302020204" pitchFamily="66" charset="0"/>
              </a:rPr>
              <a:t>kraniyal</a:t>
            </a:r>
            <a:r>
              <a:rPr lang="tr-TR" dirty="0">
                <a:latin typeface="Comic Sans MS" panose="030F0702030302020204" pitchFamily="66" charset="0"/>
              </a:rPr>
              <a:t> sinir)</a:t>
            </a:r>
          </a:p>
          <a:p>
            <a:r>
              <a:rPr lang="tr-TR" dirty="0" err="1">
                <a:latin typeface="Comic Sans MS" panose="030F0702030302020204" pitchFamily="66" charset="0"/>
              </a:rPr>
              <a:t>Spontan</a:t>
            </a:r>
            <a:r>
              <a:rPr lang="tr-TR" dirty="0">
                <a:latin typeface="Comic Sans MS" panose="030F0702030302020204" pitchFamily="66" charset="0"/>
              </a:rPr>
              <a:t> göz hareketleri (II. IV. ve VI. </a:t>
            </a:r>
            <a:r>
              <a:rPr lang="tr-TR" dirty="0" err="1">
                <a:latin typeface="Comic Sans MS" panose="030F0702030302020204" pitchFamily="66" charset="0"/>
              </a:rPr>
              <a:t>kraniyal</a:t>
            </a:r>
            <a:r>
              <a:rPr lang="tr-TR" dirty="0">
                <a:latin typeface="Comic Sans MS" panose="030F0702030302020204" pitchFamily="66" charset="0"/>
              </a:rPr>
              <a:t> sinirler)</a:t>
            </a:r>
          </a:p>
          <a:p>
            <a:r>
              <a:rPr lang="tr-TR" dirty="0">
                <a:latin typeface="Comic Sans MS" panose="030F0702030302020204" pitchFamily="66" charset="0"/>
              </a:rPr>
              <a:t>Yüz hareketleri (VII. </a:t>
            </a:r>
            <a:r>
              <a:rPr lang="tr-TR" dirty="0" err="1">
                <a:latin typeface="Comic Sans MS" panose="030F0702030302020204" pitchFamily="66" charset="0"/>
              </a:rPr>
              <a:t>kraniyal</a:t>
            </a:r>
            <a:r>
              <a:rPr lang="tr-TR" dirty="0">
                <a:latin typeface="Comic Sans MS" panose="030F0702030302020204" pitchFamily="66" charset="0"/>
              </a:rPr>
              <a:t> sinir)</a:t>
            </a:r>
          </a:p>
          <a:p>
            <a:r>
              <a:rPr lang="tr-TR" dirty="0">
                <a:latin typeface="Comic Sans MS" panose="030F0702030302020204" pitchFamily="66" charset="0"/>
              </a:rPr>
              <a:t>Kuvvetli sese yanıt (VIII. </a:t>
            </a:r>
            <a:r>
              <a:rPr lang="tr-TR" dirty="0" err="1">
                <a:latin typeface="Comic Sans MS" panose="030F0702030302020204" pitchFamily="66" charset="0"/>
              </a:rPr>
              <a:t>kraniyal</a:t>
            </a:r>
            <a:r>
              <a:rPr lang="tr-TR" dirty="0">
                <a:latin typeface="Comic Sans MS" panose="030F0702030302020204" pitchFamily="66" charset="0"/>
              </a:rPr>
              <a:t> sinir)</a:t>
            </a:r>
          </a:p>
          <a:p>
            <a:r>
              <a:rPr lang="tr-TR" dirty="0">
                <a:latin typeface="Comic Sans MS" panose="030F0702030302020204" pitchFamily="66" charset="0"/>
              </a:rPr>
              <a:t>Emme refleksi varlığı (V. VII. ve XII. </a:t>
            </a:r>
            <a:r>
              <a:rPr lang="tr-TR" dirty="0" err="1">
                <a:latin typeface="Comic Sans MS" panose="030F0702030302020204" pitchFamily="66" charset="0"/>
              </a:rPr>
              <a:t>kraniyal</a:t>
            </a:r>
            <a:r>
              <a:rPr lang="tr-TR" dirty="0">
                <a:latin typeface="Comic Sans MS" panose="030F0702030302020204" pitchFamily="66" charset="0"/>
              </a:rPr>
              <a:t> sinirler)</a:t>
            </a:r>
          </a:p>
          <a:p>
            <a:r>
              <a:rPr lang="tr-TR" dirty="0">
                <a:latin typeface="Comic Sans MS" panose="030F0702030302020204" pitchFamily="66" charset="0"/>
              </a:rPr>
              <a:t>Yutma (IX. Ve X. </a:t>
            </a:r>
            <a:r>
              <a:rPr lang="tr-TR" dirty="0" err="1">
                <a:latin typeface="Comic Sans MS" panose="030F0702030302020204" pitchFamily="66" charset="0"/>
              </a:rPr>
              <a:t>kraniyal</a:t>
            </a:r>
            <a:r>
              <a:rPr lang="tr-TR" dirty="0">
                <a:latin typeface="Comic Sans MS" panose="030F0702030302020204" pitchFamily="66" charset="0"/>
              </a:rPr>
              <a:t> sinirler)</a:t>
            </a:r>
          </a:p>
          <a:p>
            <a:endParaRPr lang="tr-TR" dirty="0">
              <a:latin typeface="Comic Sans MS" panose="030F0702030302020204" pitchFamily="66" charset="0"/>
            </a:endParaRPr>
          </a:p>
          <a:p>
            <a:r>
              <a:rPr lang="tr-TR" dirty="0">
                <a:latin typeface="Comic Sans MS" panose="030F0702030302020204" pitchFamily="66" charset="0"/>
              </a:rPr>
              <a:t>34. </a:t>
            </a:r>
            <a:r>
              <a:rPr lang="tr-TR" dirty="0" err="1">
                <a:latin typeface="Comic Sans MS" panose="030F0702030302020204" pitchFamily="66" charset="0"/>
              </a:rPr>
              <a:t>GH’da</a:t>
            </a:r>
            <a:r>
              <a:rPr lang="tr-TR" dirty="0">
                <a:latin typeface="Comic Sans MS" panose="030F0702030302020204" pitchFamily="66" charset="0"/>
              </a:rPr>
              <a:t> emme ve yutma işlevleri koordineli olarak tam yapılabilir</a:t>
            </a:r>
          </a:p>
          <a:p>
            <a:endParaRPr lang="tr-TR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146686240"/>
      </p:ext>
    </p:extLst>
  </p:cSld>
  <p:clrMapOvr>
    <a:masterClrMapping/>
  </p:clrMapOvr>
</p:sld>
</file>

<file path=ppt/slides/slide6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Unvan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tr-TR" dirty="0"/>
              <a:t> </a:t>
            </a:r>
          </a:p>
        </p:txBody>
      </p:sp>
      <p:sp>
        <p:nvSpPr>
          <p:cNvPr id="5" name="İçerik Yer Tutucusu 4">
            <a:extLst>
              <a:ext uri="{FF2B5EF4-FFF2-40B4-BE49-F238E27FC236}">
                <a16:creationId xmlns:a16="http://schemas.microsoft.com/office/drawing/2014/main" id="{68EE1749-9C19-714C-858A-5914C222641C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>
            <a:normAutofit/>
          </a:bodyPr>
          <a:lstStyle/>
          <a:p>
            <a:pPr marL="0" indent="0" algn="r">
              <a:buNone/>
            </a:pPr>
            <a:endParaRPr lang="tr-TR" sz="4800" dirty="0"/>
          </a:p>
          <a:p>
            <a:pPr marL="0" indent="0" algn="r">
              <a:buNone/>
            </a:pPr>
            <a:endParaRPr lang="tr-TR" sz="4800" dirty="0"/>
          </a:p>
          <a:p>
            <a:pPr marL="0" indent="0" algn="r">
              <a:buNone/>
            </a:pPr>
            <a:endParaRPr lang="tr-TR" sz="4800" dirty="0"/>
          </a:p>
          <a:p>
            <a:pPr marL="0" indent="0" algn="r">
              <a:buNone/>
            </a:pPr>
            <a:r>
              <a:rPr lang="tr-TR" sz="4800" dirty="0"/>
              <a:t>TEŞEKKÜRLER</a:t>
            </a:r>
          </a:p>
        </p:txBody>
      </p:sp>
    </p:spTree>
    <p:extLst>
      <p:ext uri="{BB962C8B-B14F-4D97-AF65-F5344CB8AC3E}">
        <p14:creationId xmlns:p14="http://schemas.microsoft.com/office/powerpoint/2010/main" val="173733233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eması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10073</TotalTime>
  <Words>1813</Words>
  <Application>Microsoft Macintosh PowerPoint</Application>
  <PresentationFormat>Geniş ekran</PresentationFormat>
  <Paragraphs>337</Paragraphs>
  <Slides>68</Slides>
  <Notes>0</Notes>
  <HiddenSlides>0</HiddenSlides>
  <MMClips>0</MMClips>
  <ScaleCrop>false</ScaleCrop>
  <HeadingPairs>
    <vt:vector size="6" baseType="variant">
      <vt:variant>
        <vt:lpstr>Kullanılan Yazı Tipleri</vt:lpstr>
      </vt:variant>
      <vt:variant>
        <vt:i4>4</vt:i4>
      </vt:variant>
      <vt:variant>
        <vt:lpstr>Tema</vt:lpstr>
      </vt:variant>
      <vt:variant>
        <vt:i4>1</vt:i4>
      </vt:variant>
      <vt:variant>
        <vt:lpstr>Slayt Başlıkları</vt:lpstr>
      </vt:variant>
      <vt:variant>
        <vt:i4>68</vt:i4>
      </vt:variant>
    </vt:vector>
  </HeadingPairs>
  <TitlesOfParts>
    <vt:vector size="73" baseType="lpstr">
      <vt:lpstr>Arial</vt:lpstr>
      <vt:lpstr>Calibri</vt:lpstr>
      <vt:lpstr>Calibri Light</vt:lpstr>
      <vt:lpstr>Comic Sans MS</vt:lpstr>
      <vt:lpstr>Office Teması</vt:lpstr>
      <vt:lpstr>     YENİDOĞANIN FİZİK MUAYENESİ  Dr. Beril YAŞA </vt:lpstr>
      <vt:lpstr>PowerPoint Sunusu</vt:lpstr>
      <vt:lpstr>Doğum odasında</vt:lpstr>
      <vt:lpstr>İLK ADIM </vt:lpstr>
      <vt:lpstr>Gestasyon Haftasına Göre Sınıflama</vt:lpstr>
      <vt:lpstr>Gestasyon Haftasına Göre</vt:lpstr>
      <vt:lpstr>Antropometrik ölçümler</vt:lpstr>
      <vt:lpstr>Genel Görünüm</vt:lpstr>
      <vt:lpstr>Cilt muayenesi</vt:lpstr>
      <vt:lpstr>Cilt muayenesi </vt:lpstr>
      <vt:lpstr>Cilt muayenesi</vt:lpstr>
      <vt:lpstr>Cilt muayenesi</vt:lpstr>
      <vt:lpstr>Cilt muayenesi – Fizyolojik döküntüler</vt:lpstr>
      <vt:lpstr>Baş muayenesi</vt:lpstr>
      <vt:lpstr>Baş muayenesi</vt:lpstr>
      <vt:lpstr>Fontaneller </vt:lpstr>
      <vt:lpstr>Baş muayenesi</vt:lpstr>
      <vt:lpstr>PowerPoint Sunusu</vt:lpstr>
      <vt:lpstr>Yüz muayenesi</vt:lpstr>
      <vt:lpstr>Göz Muayenesi</vt:lpstr>
      <vt:lpstr>Göz Muayenesi</vt:lpstr>
      <vt:lpstr>Kulak Muayenesi</vt:lpstr>
      <vt:lpstr>Burun muayenesi</vt:lpstr>
      <vt:lpstr>Ağız Muayenesi</vt:lpstr>
      <vt:lpstr>PowerPoint Sunusu</vt:lpstr>
      <vt:lpstr>Ağız Muayenesi</vt:lpstr>
      <vt:lpstr>Ağız Muayenesi</vt:lpstr>
      <vt:lpstr>PowerPoint Sunusu</vt:lpstr>
      <vt:lpstr>Boyun Muayenesi</vt:lpstr>
      <vt:lpstr>Boyun Muayenesi</vt:lpstr>
      <vt:lpstr>Göğüs Muayenesi</vt:lpstr>
      <vt:lpstr>Akciğer Muayenesi</vt:lpstr>
      <vt:lpstr>Akciğer Muayenesi</vt:lpstr>
      <vt:lpstr>Kardiyovasküler Sistem Muayenesi</vt:lpstr>
      <vt:lpstr>Kardiyovasküler Sistem Muayenesi</vt:lpstr>
      <vt:lpstr>Kardiyovasküler Sistem Muayenesi</vt:lpstr>
      <vt:lpstr>Kan Basıncı Ölçümü</vt:lpstr>
      <vt:lpstr>Batın Muayenesi</vt:lpstr>
      <vt:lpstr>Batın Muayenesi</vt:lpstr>
      <vt:lpstr>PowerPoint Sunusu</vt:lpstr>
      <vt:lpstr>PowerPoint Sunusu</vt:lpstr>
      <vt:lpstr>PowerPoint Sunusu</vt:lpstr>
      <vt:lpstr>PowerPoint Sunusu</vt:lpstr>
      <vt:lpstr>Batın Muayenesi</vt:lpstr>
      <vt:lpstr>Genital Muayene</vt:lpstr>
      <vt:lpstr>PowerPoint Sunusu</vt:lpstr>
      <vt:lpstr>PowerPoint Sunusu</vt:lpstr>
      <vt:lpstr>PowerPoint Sunusu</vt:lpstr>
      <vt:lpstr>PowerPoint Sunusu</vt:lpstr>
      <vt:lpstr>PowerPoint Sunusu</vt:lpstr>
      <vt:lpstr>Genital Muayene</vt:lpstr>
      <vt:lpstr>Genital Muayene</vt:lpstr>
      <vt:lpstr>PowerPoint Sunusu</vt:lpstr>
      <vt:lpstr>PowerPoint Sunusu</vt:lpstr>
      <vt:lpstr>Spinal Disrafi</vt:lpstr>
      <vt:lpstr>Meningomiyelosel</vt:lpstr>
      <vt:lpstr>Ekstremite Muayenesi</vt:lpstr>
      <vt:lpstr>Ekstremite Muayenesi</vt:lpstr>
      <vt:lpstr>Nörolojik Muayene</vt:lpstr>
      <vt:lpstr>PowerPoint Sunusu</vt:lpstr>
      <vt:lpstr>PowerPoint Sunusu</vt:lpstr>
      <vt:lpstr>Nörolojik muayene</vt:lpstr>
      <vt:lpstr>İLKEL REFLEKSLER</vt:lpstr>
      <vt:lpstr>İLKEL REFLEKSLER</vt:lpstr>
      <vt:lpstr>İLKEL REFLEKSLER</vt:lpstr>
      <vt:lpstr>Nörolojik muayene</vt:lpstr>
      <vt:lpstr>Nörolojik muayene-kraniyal sinir muayenesi</vt:lpstr>
      <vt:lpstr> 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YENİDOĞANIN FİZİK MUAYENESİ Dr. Beril YAŞA</dc:title>
  <dc:creator>myHPpc</dc:creator>
  <cp:lastModifiedBy>beril ozalp</cp:lastModifiedBy>
  <cp:revision>149</cp:revision>
  <dcterms:created xsi:type="dcterms:W3CDTF">2015-08-26T20:58:36Z</dcterms:created>
  <dcterms:modified xsi:type="dcterms:W3CDTF">2022-09-09T06:10:49Z</dcterms:modified>
</cp:coreProperties>
</file>