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1000" r:id="rId2"/>
    <p:sldId id="256" r:id="rId3"/>
    <p:sldId id="257" r:id="rId4"/>
    <p:sldId id="1015" r:id="rId5"/>
    <p:sldId id="308" r:id="rId6"/>
    <p:sldId id="307" r:id="rId7"/>
    <p:sldId id="309" r:id="rId8"/>
    <p:sldId id="322" r:id="rId9"/>
    <p:sldId id="312" r:id="rId10"/>
    <p:sldId id="313" r:id="rId11"/>
    <p:sldId id="314" r:id="rId12"/>
    <p:sldId id="315" r:id="rId13"/>
    <p:sldId id="310" r:id="rId14"/>
    <p:sldId id="1012" r:id="rId15"/>
    <p:sldId id="259" r:id="rId16"/>
    <p:sldId id="327" r:id="rId17"/>
    <p:sldId id="328" r:id="rId18"/>
    <p:sldId id="1006" r:id="rId19"/>
    <p:sldId id="260" r:id="rId20"/>
    <p:sldId id="1011" r:id="rId21"/>
    <p:sldId id="261" r:id="rId22"/>
    <p:sldId id="262" r:id="rId23"/>
    <p:sldId id="263" r:id="rId24"/>
    <p:sldId id="264" r:id="rId25"/>
    <p:sldId id="265" r:id="rId26"/>
    <p:sldId id="323" r:id="rId27"/>
    <p:sldId id="311" r:id="rId28"/>
    <p:sldId id="266" r:id="rId29"/>
    <p:sldId id="1014" r:id="rId30"/>
    <p:sldId id="267" r:id="rId31"/>
    <p:sldId id="268" r:id="rId32"/>
    <p:sldId id="269" r:id="rId33"/>
    <p:sldId id="324" r:id="rId34"/>
    <p:sldId id="1005" r:id="rId35"/>
    <p:sldId id="272" r:id="rId36"/>
    <p:sldId id="1001" r:id="rId37"/>
    <p:sldId id="326" r:id="rId38"/>
    <p:sldId id="1007" r:id="rId39"/>
    <p:sldId id="274" r:id="rId40"/>
    <p:sldId id="275" r:id="rId41"/>
    <p:sldId id="276" r:id="rId42"/>
    <p:sldId id="277" r:id="rId43"/>
    <p:sldId id="278" r:id="rId44"/>
    <p:sldId id="279" r:id="rId45"/>
    <p:sldId id="284" r:id="rId46"/>
    <p:sldId id="280" r:id="rId47"/>
    <p:sldId id="281" r:id="rId48"/>
    <p:sldId id="305" r:id="rId49"/>
    <p:sldId id="306" r:id="rId50"/>
    <p:sldId id="282" r:id="rId51"/>
    <p:sldId id="316" r:id="rId52"/>
    <p:sldId id="283" r:id="rId53"/>
    <p:sldId id="1008" r:id="rId54"/>
    <p:sldId id="1009" r:id="rId55"/>
    <p:sldId id="286" r:id="rId56"/>
    <p:sldId id="285" r:id="rId57"/>
    <p:sldId id="287" r:id="rId58"/>
    <p:sldId id="317" r:id="rId59"/>
    <p:sldId id="1003" r:id="rId60"/>
    <p:sldId id="1013" r:id="rId61"/>
    <p:sldId id="1002" r:id="rId62"/>
    <p:sldId id="1010" r:id="rId63"/>
    <p:sldId id="1016" r:id="rId64"/>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83" d="100"/>
          <a:sy n="83" d="100"/>
        </p:scale>
        <p:origin x="105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A03795-F441-4662-872A-B3F745CAF041}" type="datetimeFigureOut">
              <a:rPr lang="tr-TR" smtClean="0"/>
              <a:t>4.09.2023</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3C6D17-4EE7-4AA5-8A7E-485A8E93525E}" type="slidenum">
              <a:rPr lang="tr-TR" smtClean="0"/>
              <a:t>‹#›</a:t>
            </a:fld>
            <a:endParaRPr lang="tr-TR"/>
          </a:p>
        </p:txBody>
      </p:sp>
    </p:spTree>
    <p:extLst>
      <p:ext uri="{BB962C8B-B14F-4D97-AF65-F5344CB8AC3E}">
        <p14:creationId xmlns:p14="http://schemas.microsoft.com/office/powerpoint/2010/main" val="1404387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DACD7362-AA4E-40DF-B250-3674FA75743D}" type="slidenum">
              <a:rPr lang="tr-TR" altLang="tr-TR" smtClean="0"/>
              <a:pPr/>
              <a:t>1</a:t>
            </a:fld>
            <a:endParaRPr lang="tr-TR" altLang="tr-TR"/>
          </a:p>
        </p:txBody>
      </p:sp>
    </p:spTree>
    <p:extLst>
      <p:ext uri="{BB962C8B-B14F-4D97-AF65-F5344CB8AC3E}">
        <p14:creationId xmlns:p14="http://schemas.microsoft.com/office/powerpoint/2010/main" val="1524875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err="1" smtClean="0"/>
              <a:t>CpG</a:t>
            </a:r>
            <a:r>
              <a:rPr lang="tr-TR" dirty="0" smtClean="0"/>
              <a:t> </a:t>
            </a:r>
            <a:r>
              <a:rPr lang="tr-TR" dirty="0" err="1" smtClean="0"/>
              <a:t>metilasyonu</a:t>
            </a:r>
            <a:r>
              <a:rPr lang="tr-TR" dirty="0" smtClean="0"/>
              <a:t>, gen ekspresyonunu azaltmak için uygun bir yoldur (</a:t>
            </a:r>
            <a:r>
              <a:rPr lang="tr-TR" dirty="0" err="1" smtClean="0"/>
              <a:t>metilasyon</a:t>
            </a:r>
            <a:r>
              <a:rPr lang="tr-TR" dirty="0" smtClean="0"/>
              <a:t> arttıkça ekspresyon azalır)</a:t>
            </a:r>
          </a:p>
          <a:p>
            <a:r>
              <a:rPr lang="tr-TR" dirty="0" smtClean="0"/>
              <a:t>Susturulan gen bir tümör </a:t>
            </a:r>
            <a:r>
              <a:rPr lang="tr-TR" dirty="0" err="1" smtClean="0"/>
              <a:t>süpressör</a:t>
            </a:r>
            <a:r>
              <a:rPr lang="tr-TR" dirty="0" smtClean="0"/>
              <a:t> gen ise bu fonksiyon kaybı </a:t>
            </a:r>
            <a:r>
              <a:rPr lang="tr-TR" dirty="0" err="1" smtClean="0"/>
              <a:t>karsinogenezi</a:t>
            </a:r>
            <a:r>
              <a:rPr lang="tr-TR" dirty="0" smtClean="0"/>
              <a:t> kolaylaştırır</a:t>
            </a:r>
          </a:p>
          <a:p>
            <a:r>
              <a:rPr lang="tr-TR" dirty="0" err="1" smtClean="0"/>
              <a:t>Transkripsiyon’u</a:t>
            </a:r>
            <a:r>
              <a:rPr lang="tr-TR" dirty="0" smtClean="0"/>
              <a:t> bozan </a:t>
            </a:r>
            <a:r>
              <a:rPr lang="tr-TR" dirty="0" err="1" smtClean="0"/>
              <a:t>epigenetik</a:t>
            </a:r>
            <a:r>
              <a:rPr lang="tr-TR" dirty="0" smtClean="0"/>
              <a:t> değişiklikler yeni tanı testlerinin ortaya çıkmasına yol açmıştır</a:t>
            </a:r>
          </a:p>
        </p:txBody>
      </p:sp>
      <p:sp>
        <p:nvSpPr>
          <p:cNvPr id="4" name="Slayt Numarası Yer Tutucusu 3"/>
          <p:cNvSpPr>
            <a:spLocks noGrp="1"/>
          </p:cNvSpPr>
          <p:nvPr>
            <p:ph type="sldNum" sz="quarter" idx="10"/>
          </p:nvPr>
        </p:nvSpPr>
        <p:spPr/>
        <p:txBody>
          <a:bodyPr/>
          <a:lstStyle/>
          <a:p>
            <a:fld id="{07402735-8A56-4C9C-964B-C89F3BD80A3C}" type="slidenum">
              <a:rPr lang="tr-TR" smtClean="0"/>
              <a:t>18</a:t>
            </a:fld>
            <a:endParaRPr lang="tr-TR"/>
          </a:p>
        </p:txBody>
      </p:sp>
    </p:spTree>
    <p:extLst>
      <p:ext uri="{BB962C8B-B14F-4D97-AF65-F5344CB8AC3E}">
        <p14:creationId xmlns:p14="http://schemas.microsoft.com/office/powerpoint/2010/main" val="2834643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4.09.2023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t>4.09.2023</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5.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59.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http://www.istanbul.org.tc/wp-content/uploads/IU_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3868" y="1430778"/>
            <a:ext cx="1623159" cy="1620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6"/>
          <p:cNvSpPr txBox="1">
            <a:spLocks noChangeArrowheads="1"/>
          </p:cNvSpPr>
          <p:nvPr/>
        </p:nvSpPr>
        <p:spPr bwMode="auto">
          <a:xfrm>
            <a:off x="251520" y="3618515"/>
            <a:ext cx="8640960"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tr-TR" altLang="tr-TR" b="1" dirty="0">
                <a:cs typeface="Arial" panose="020B0604020202020204" pitchFamily="34" charset="0"/>
              </a:rPr>
              <a:t>ÖNEMLİ UYARI: </a:t>
            </a:r>
          </a:p>
          <a:p>
            <a:pPr algn="ctr">
              <a:spcBef>
                <a:spcPct val="50000"/>
              </a:spcBef>
            </a:pPr>
            <a:r>
              <a:rPr lang="tr-TR" altLang="tr-TR" b="1" dirty="0">
                <a:cs typeface="Arial" panose="020B0604020202020204" pitchFamily="34" charset="0"/>
              </a:rPr>
              <a:t>Bu sunum İ.Ü. İstanbul Tıp Fakültesi Lisans öğrencilerinin eğitimlerine ücretsiz katkı sağlamak amaçlı hazırlanmış olup, bilimsel kaynak olarak gösterilemez, ücretlendirilemez, izinsiz kaydedilemez, kullanılamaz, çoğaltılamaz ve ticari bir ürün haline dönüştürülemez. </a:t>
            </a:r>
          </a:p>
        </p:txBody>
      </p:sp>
      <p:pic>
        <p:nvPicPr>
          <p:cNvPr id="7" name="Resim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95268" y="1427440"/>
            <a:ext cx="1623518" cy="1623518"/>
          </a:xfrm>
          <a:prstGeom prst="rect">
            <a:avLst/>
          </a:prstGeom>
        </p:spPr>
      </p:pic>
    </p:spTree>
    <p:extLst>
      <p:ext uri="{BB962C8B-B14F-4D97-AF65-F5344CB8AC3E}">
        <p14:creationId xmlns:p14="http://schemas.microsoft.com/office/powerpoint/2010/main" val="19145239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lstStyle/>
          <a:p>
            <a:r>
              <a:rPr lang="tr-TR" b="1" dirty="0" smtClean="0"/>
              <a:t>KOLON KANSERİ</a:t>
            </a:r>
            <a:endParaRPr lang="tr-TR" dirty="0"/>
          </a:p>
        </p:txBody>
      </p:sp>
      <p:sp>
        <p:nvSpPr>
          <p:cNvPr id="3" name="Alt Başlık 2"/>
          <p:cNvSpPr>
            <a:spLocks noGrp="1"/>
          </p:cNvSpPr>
          <p:nvPr>
            <p:ph type="subTitle" idx="1"/>
          </p:nvPr>
        </p:nvSpPr>
        <p:spPr/>
        <p:txBody>
          <a:bodyPr/>
          <a:lstStyle/>
          <a:p>
            <a:r>
              <a:rPr lang="tr-TR" b="1" dirty="0" err="1"/>
              <a:t>Prof</a:t>
            </a:r>
            <a:r>
              <a:rPr lang="tr-TR" b="1" dirty="0"/>
              <a:t> Dr. </a:t>
            </a:r>
            <a:r>
              <a:rPr lang="tr-TR" b="1" dirty="0" err="1"/>
              <a:t>M.Türker</a:t>
            </a:r>
            <a:r>
              <a:rPr lang="tr-TR" b="1" dirty="0"/>
              <a:t> BULUT</a:t>
            </a:r>
          </a:p>
          <a:p>
            <a:r>
              <a:rPr lang="tr-TR" b="1" dirty="0"/>
              <a:t>Genel Cerrahi Anabilim Dalı</a:t>
            </a:r>
          </a:p>
          <a:p>
            <a:r>
              <a:rPr lang="tr-TR" b="1" dirty="0"/>
              <a:t>İstanbul Tıp Fakültesi</a:t>
            </a:r>
          </a:p>
          <a:p>
            <a:endParaRPr lang="tr-T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1008112"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594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29600" cy="850106"/>
          </a:xfrm>
        </p:spPr>
        <p:txBody>
          <a:bodyPr>
            <a:normAutofit/>
          </a:bodyPr>
          <a:lstStyle/>
          <a:p>
            <a:r>
              <a:rPr lang="tr-TR" b="1" dirty="0"/>
              <a:t>Epidemiyoloji (Risk Faktörleri)</a:t>
            </a:r>
            <a:endParaRPr lang="tr-TR" dirty="0"/>
          </a:p>
        </p:txBody>
      </p:sp>
      <p:sp>
        <p:nvSpPr>
          <p:cNvPr id="3" name="İçerik Yer Tutucusu 2"/>
          <p:cNvSpPr>
            <a:spLocks noGrp="1"/>
          </p:cNvSpPr>
          <p:nvPr>
            <p:ph idx="1"/>
          </p:nvPr>
        </p:nvSpPr>
        <p:spPr>
          <a:xfrm>
            <a:off x="323528" y="983766"/>
            <a:ext cx="8229600" cy="5472608"/>
          </a:xfrm>
        </p:spPr>
        <p:txBody>
          <a:bodyPr>
            <a:normAutofit fontScale="92500" lnSpcReduction="10000"/>
          </a:bodyPr>
          <a:lstStyle/>
          <a:p>
            <a:r>
              <a:rPr lang="tr-TR" b="1" dirty="0"/>
              <a:t>Yaşlanma,</a:t>
            </a:r>
            <a:r>
              <a:rPr lang="tr-TR" dirty="0"/>
              <a:t> 50 yaş sonrasında</a:t>
            </a:r>
          </a:p>
          <a:p>
            <a:r>
              <a:rPr lang="tr-TR" b="1" dirty="0"/>
              <a:t>Kalıtsal Risk Faktörleri</a:t>
            </a:r>
            <a:r>
              <a:rPr lang="tr-TR" dirty="0"/>
              <a:t>, % 20'sinde ortaya çıkar, aile geçmişi </a:t>
            </a:r>
          </a:p>
          <a:p>
            <a:r>
              <a:rPr lang="tr-TR" b="1" dirty="0"/>
              <a:t>Çevresel ve Diyet Faktörleri</a:t>
            </a:r>
            <a:r>
              <a:rPr lang="tr-TR" dirty="0"/>
              <a:t>, hayvansal yağda yüksek ve lifte düşük</a:t>
            </a:r>
          </a:p>
          <a:p>
            <a:r>
              <a:rPr lang="tr-TR" b="1" dirty="0" err="1"/>
              <a:t>İnflamatuvar</a:t>
            </a:r>
            <a:r>
              <a:rPr lang="tr-TR" b="1" dirty="0"/>
              <a:t> Bağırsak Hastalığı</a:t>
            </a:r>
            <a:r>
              <a:rPr lang="tr-TR" dirty="0"/>
              <a:t>, kronik </a:t>
            </a:r>
            <a:r>
              <a:rPr lang="tr-TR" dirty="0" err="1"/>
              <a:t>inflamasyon</a:t>
            </a:r>
            <a:endParaRPr lang="tr-TR" dirty="0"/>
          </a:p>
          <a:p>
            <a:pPr lvl="1"/>
            <a:r>
              <a:rPr lang="tr-TR" dirty="0" err="1">
                <a:solidFill>
                  <a:prstClr val="black"/>
                </a:solidFill>
              </a:rPr>
              <a:t>Ülseratif</a:t>
            </a:r>
            <a:r>
              <a:rPr lang="tr-TR" dirty="0">
                <a:solidFill>
                  <a:prstClr val="black"/>
                </a:solidFill>
              </a:rPr>
              <a:t> </a:t>
            </a:r>
            <a:r>
              <a:rPr lang="tr-TR" dirty="0" err="1">
                <a:solidFill>
                  <a:prstClr val="black"/>
                </a:solidFill>
              </a:rPr>
              <a:t>pankolitte</a:t>
            </a:r>
            <a:r>
              <a:rPr lang="tr-TR" dirty="0">
                <a:solidFill>
                  <a:prstClr val="black"/>
                </a:solidFill>
              </a:rPr>
              <a:t> kanser riski </a:t>
            </a:r>
          </a:p>
          <a:p>
            <a:pPr lvl="3"/>
            <a:r>
              <a:rPr lang="tr-TR" sz="1600" dirty="0">
                <a:solidFill>
                  <a:prstClr val="black"/>
                </a:solidFill>
              </a:rPr>
              <a:t>10 yılda %2</a:t>
            </a:r>
          </a:p>
          <a:p>
            <a:pPr lvl="3"/>
            <a:r>
              <a:rPr lang="tr-TR" sz="1600" dirty="0">
                <a:solidFill>
                  <a:prstClr val="black"/>
                </a:solidFill>
              </a:rPr>
              <a:t>20 yılda %8</a:t>
            </a:r>
          </a:p>
          <a:p>
            <a:pPr lvl="3"/>
            <a:r>
              <a:rPr lang="tr-TR" sz="1600" dirty="0">
                <a:solidFill>
                  <a:prstClr val="black"/>
                </a:solidFill>
              </a:rPr>
              <a:t>30 yılda %18</a:t>
            </a:r>
            <a:endParaRPr lang="tr-TR" dirty="0"/>
          </a:p>
          <a:p>
            <a:r>
              <a:rPr lang="tr-TR" b="1" dirty="0"/>
              <a:t>Diğer Risk Faktörleri</a:t>
            </a:r>
            <a:r>
              <a:rPr lang="tr-TR" dirty="0"/>
              <a:t>, Sigara içimi, </a:t>
            </a:r>
            <a:r>
              <a:rPr lang="tr-TR" dirty="0" err="1"/>
              <a:t>üreterosigmoidostomi</a:t>
            </a:r>
            <a:endParaRPr lang="tr-TR" dirty="0"/>
          </a:p>
        </p:txBody>
      </p:sp>
    </p:spTree>
    <p:extLst>
      <p:ext uri="{BB962C8B-B14F-4D97-AF65-F5344CB8AC3E}">
        <p14:creationId xmlns:p14="http://schemas.microsoft.com/office/powerpoint/2010/main" val="3240855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195623" y="0"/>
            <a:ext cx="8752754" cy="6858000"/>
          </a:xfrm>
          <a:prstGeom prst="rect">
            <a:avLst/>
          </a:prstGeom>
        </p:spPr>
      </p:pic>
    </p:spTree>
    <p:extLst>
      <p:ext uri="{BB962C8B-B14F-4D97-AF65-F5344CB8AC3E}">
        <p14:creationId xmlns:p14="http://schemas.microsoft.com/office/powerpoint/2010/main" val="1192859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5257800"/>
            <a:ext cx="4876800" cy="685800"/>
          </a:xfrm>
        </p:spPr>
        <p:txBody>
          <a:bodyPr>
            <a:normAutofit/>
          </a:bodyPr>
          <a:lstStyle/>
          <a:p>
            <a:r>
              <a:rPr lang="tr-TR" sz="2400" dirty="0"/>
              <a:t>ABD - SEER Programı</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44218" y="609600"/>
            <a:ext cx="9099781" cy="4419600"/>
          </a:xfrm>
          <a:prstGeom prst="rect">
            <a:avLst/>
          </a:prstGeom>
          <a:noFill/>
          <a:ln w="9525">
            <a:noFill/>
            <a:miter lim="800000"/>
            <a:headEnd/>
            <a:tailEnd/>
          </a:ln>
        </p:spPr>
      </p:pic>
    </p:spTree>
    <p:extLst>
      <p:ext uri="{BB962C8B-B14F-4D97-AF65-F5344CB8AC3E}">
        <p14:creationId xmlns:p14="http://schemas.microsoft.com/office/powerpoint/2010/main" val="1652019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tr-TR" dirty="0"/>
              <a:t>İNSİDENS</a:t>
            </a:r>
          </a:p>
        </p:txBody>
      </p:sp>
      <p:sp>
        <p:nvSpPr>
          <p:cNvPr id="3" name="Content Placeholder 2"/>
          <p:cNvSpPr>
            <a:spLocks noGrp="1"/>
          </p:cNvSpPr>
          <p:nvPr>
            <p:ph idx="1"/>
          </p:nvPr>
        </p:nvSpPr>
        <p:spPr>
          <a:xfrm>
            <a:off x="467544" y="1340768"/>
            <a:ext cx="8229600" cy="4525963"/>
          </a:xfrm>
        </p:spPr>
        <p:txBody>
          <a:bodyPr>
            <a:normAutofit fontScale="92500" lnSpcReduction="20000"/>
          </a:bodyPr>
          <a:lstStyle/>
          <a:p>
            <a:r>
              <a:rPr lang="tr-TR" dirty="0"/>
              <a:t>Kolorektal karsinom (KRK) gastrointestinal sistemin </a:t>
            </a:r>
            <a:r>
              <a:rPr lang="tr-TR" b="1" dirty="0"/>
              <a:t>en sık </a:t>
            </a:r>
            <a:r>
              <a:rPr lang="tr-TR" dirty="0"/>
              <a:t>görülen malinitesidir</a:t>
            </a:r>
          </a:p>
          <a:p>
            <a:r>
              <a:rPr lang="tr-TR" b="1" dirty="0"/>
              <a:t>Yaşam boyu ortalama risk %6</a:t>
            </a:r>
          </a:p>
          <a:p>
            <a:r>
              <a:rPr lang="tr-TR" dirty="0"/>
              <a:t>Erkekte akciğer 69, prostat 36, mesane 22 den sonra kolorektal kanser 20 gelir (/100.000)</a:t>
            </a:r>
          </a:p>
          <a:p>
            <a:r>
              <a:rPr lang="tr-TR" dirty="0"/>
              <a:t>Kadında meme 41, tiroid 15 den sonra kolorektal karsinom 13 sıklıkta (/100.000)</a:t>
            </a:r>
          </a:p>
          <a:p>
            <a:r>
              <a:rPr lang="tr-TR" dirty="0"/>
              <a:t>Yaşa göre (</a:t>
            </a:r>
            <a:r>
              <a:rPr lang="tr-TR" dirty="0" smtClean="0"/>
              <a:t>73 yıl</a:t>
            </a:r>
            <a:r>
              <a:rPr lang="tr-TR" dirty="0"/>
              <a:t>) ihtimal: erkekte 160/100.000, kadında 90/100.000</a:t>
            </a:r>
          </a:p>
          <a:p>
            <a:pPr>
              <a:buNone/>
            </a:pPr>
            <a:endParaRPr lang="tr-TR" sz="2400" i="1" dirty="0" smtClean="0"/>
          </a:p>
          <a:p>
            <a:pPr>
              <a:buNone/>
            </a:pPr>
            <a:r>
              <a:rPr lang="tr-TR" sz="2400" i="1" dirty="0" smtClean="0"/>
              <a:t>Sağlık </a:t>
            </a:r>
            <a:r>
              <a:rPr lang="tr-TR" sz="2400" i="1" dirty="0"/>
              <a:t>Bakanlığı, 2010 Sağlık İstatistikleri Yıllığı</a:t>
            </a:r>
          </a:p>
        </p:txBody>
      </p:sp>
    </p:spTree>
    <p:extLst>
      <p:ext uri="{BB962C8B-B14F-4D97-AF65-F5344CB8AC3E}">
        <p14:creationId xmlns:p14="http://schemas.microsoft.com/office/powerpoint/2010/main" val="3596299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038600" y="609600"/>
            <a:ext cx="4724400" cy="1143000"/>
          </a:xfrm>
        </p:spPr>
        <p:txBody>
          <a:bodyPr>
            <a:normAutofit fontScale="90000"/>
          </a:bodyPr>
          <a:lstStyle/>
          <a:p>
            <a:pPr eaLnBrk="1" hangingPunct="1"/>
            <a:r>
              <a:rPr lang="tr-TR" sz="4000">
                <a:latin typeface="Arial" charset="0"/>
              </a:rPr>
              <a:t>Kolon-Rektum Kanseri</a:t>
            </a:r>
            <a:endParaRPr lang="en-US" sz="4000">
              <a:latin typeface="Arial" charset="0"/>
            </a:endParaRPr>
          </a:p>
        </p:txBody>
      </p:sp>
      <p:pic>
        <p:nvPicPr>
          <p:cNvPr id="10243" name="Picture 3"/>
          <p:cNvPicPr>
            <a:picLocks noChangeAspect="1" noChangeArrowheads="1"/>
          </p:cNvPicPr>
          <p:nvPr/>
        </p:nvPicPr>
        <p:blipFill>
          <a:blip r:embed="rId2" cstate="print"/>
          <a:srcRect/>
          <a:stretch>
            <a:fillRect/>
          </a:stretch>
        </p:blipFill>
        <p:spPr bwMode="auto">
          <a:xfrm>
            <a:off x="1295400" y="2625725"/>
            <a:ext cx="4953000" cy="4232275"/>
          </a:xfrm>
          <a:prstGeom prst="rect">
            <a:avLst/>
          </a:prstGeom>
          <a:noFill/>
          <a:ln w="9525">
            <a:noFill/>
            <a:miter lim="800000"/>
            <a:headEnd/>
            <a:tailEnd/>
          </a:ln>
        </p:spPr>
      </p:pic>
      <p:pic>
        <p:nvPicPr>
          <p:cNvPr id="10244" name="Picture 4"/>
          <p:cNvPicPr>
            <a:picLocks noChangeAspect="1" noChangeArrowheads="1"/>
          </p:cNvPicPr>
          <p:nvPr/>
        </p:nvPicPr>
        <p:blipFill>
          <a:blip r:embed="rId3" cstate="print"/>
          <a:srcRect/>
          <a:stretch>
            <a:fillRect/>
          </a:stretch>
        </p:blipFill>
        <p:spPr bwMode="auto">
          <a:xfrm>
            <a:off x="6248400" y="2667000"/>
            <a:ext cx="2895600" cy="4191000"/>
          </a:xfrm>
          <a:prstGeom prst="rect">
            <a:avLst/>
          </a:prstGeom>
          <a:noFill/>
          <a:ln w="9525">
            <a:noFill/>
            <a:miter lim="800000"/>
            <a:headEnd/>
            <a:tailEnd/>
          </a:ln>
        </p:spPr>
      </p:pic>
      <p:pic>
        <p:nvPicPr>
          <p:cNvPr id="10245" name="Picture 5"/>
          <p:cNvPicPr>
            <a:picLocks noChangeAspect="1" noChangeArrowheads="1"/>
          </p:cNvPicPr>
          <p:nvPr/>
        </p:nvPicPr>
        <p:blipFill>
          <a:blip r:embed="rId4" cstate="print"/>
          <a:srcRect/>
          <a:stretch>
            <a:fillRect/>
          </a:stretch>
        </p:blipFill>
        <p:spPr bwMode="auto">
          <a:xfrm>
            <a:off x="0" y="0"/>
            <a:ext cx="4038600" cy="2628900"/>
          </a:xfrm>
          <a:prstGeom prst="rect">
            <a:avLst/>
          </a:prstGeom>
          <a:noFill/>
          <a:ln w="9525">
            <a:noFill/>
            <a:miter lim="800000"/>
            <a:headEnd/>
            <a:tailEnd/>
          </a:ln>
        </p:spPr>
      </p:pic>
    </p:spTree>
    <p:extLst>
      <p:ext uri="{BB962C8B-B14F-4D97-AF65-F5344CB8AC3E}">
        <p14:creationId xmlns:p14="http://schemas.microsoft.com/office/powerpoint/2010/main" val="2563386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457200" y="116632"/>
            <a:ext cx="8229600" cy="944562"/>
          </a:xfrm>
        </p:spPr>
        <p:txBody>
          <a:bodyPr/>
          <a:lstStyle/>
          <a:p>
            <a:r>
              <a:rPr lang="tr-TR" b="1" dirty="0" err="1"/>
              <a:t>Kolorektal</a:t>
            </a:r>
            <a:r>
              <a:rPr lang="tr-TR" b="1" dirty="0"/>
              <a:t> Kanserin </a:t>
            </a:r>
            <a:r>
              <a:rPr lang="tr-TR" b="1" dirty="0" err="1"/>
              <a:t>Patogenezi</a:t>
            </a:r>
            <a:endParaRPr lang="tr-TR" dirty="0"/>
          </a:p>
        </p:txBody>
      </p:sp>
      <p:sp>
        <p:nvSpPr>
          <p:cNvPr id="2" name="İçerik Yer Tutucusu 1"/>
          <p:cNvSpPr>
            <a:spLocks noGrp="1"/>
          </p:cNvSpPr>
          <p:nvPr>
            <p:ph idx="1"/>
          </p:nvPr>
        </p:nvSpPr>
        <p:spPr>
          <a:xfrm>
            <a:off x="457200" y="1258177"/>
            <a:ext cx="8229600" cy="4525963"/>
          </a:xfrm>
        </p:spPr>
        <p:txBody>
          <a:bodyPr/>
          <a:lstStyle/>
          <a:p>
            <a:pPr marL="0" indent="0">
              <a:buNone/>
            </a:pPr>
            <a:r>
              <a:rPr lang="sv-SE" b="1" dirty="0"/>
              <a:t>Genetik Defektler</a:t>
            </a:r>
          </a:p>
          <a:p>
            <a:pPr marL="0" indent="0">
              <a:buNone/>
            </a:pPr>
            <a:r>
              <a:rPr lang="sv-SE" i="1" dirty="0"/>
              <a:t>adenoma-karsinoma sekansı </a:t>
            </a:r>
            <a:r>
              <a:rPr lang="sv-SE" dirty="0"/>
              <a:t>(dizisi)</a:t>
            </a:r>
          </a:p>
        </p:txBody>
      </p:sp>
      <p:sp>
        <p:nvSpPr>
          <p:cNvPr id="4" name="Rectangle 3"/>
          <p:cNvSpPr/>
          <p:nvPr/>
        </p:nvSpPr>
        <p:spPr>
          <a:xfrm>
            <a:off x="0" y="4114800"/>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Normal epitel</a:t>
            </a:r>
          </a:p>
        </p:txBody>
      </p:sp>
      <p:sp>
        <p:nvSpPr>
          <p:cNvPr id="5" name="Rectangle 4"/>
          <p:cNvSpPr/>
          <p:nvPr/>
        </p:nvSpPr>
        <p:spPr>
          <a:xfrm>
            <a:off x="1371600" y="4114800"/>
            <a:ext cx="1143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Displastik epitel</a:t>
            </a:r>
          </a:p>
        </p:txBody>
      </p:sp>
      <p:sp>
        <p:nvSpPr>
          <p:cNvPr id="6" name="Rectangle 5"/>
          <p:cNvSpPr/>
          <p:nvPr/>
        </p:nvSpPr>
        <p:spPr>
          <a:xfrm>
            <a:off x="2743200" y="4114800"/>
            <a:ext cx="9906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Erken adenom</a:t>
            </a:r>
          </a:p>
        </p:txBody>
      </p:sp>
      <p:sp>
        <p:nvSpPr>
          <p:cNvPr id="7" name="Rectangle 6"/>
          <p:cNvSpPr/>
          <p:nvPr/>
        </p:nvSpPr>
        <p:spPr>
          <a:xfrm>
            <a:off x="4103452" y="4141076"/>
            <a:ext cx="9906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Ara adenom</a:t>
            </a:r>
          </a:p>
        </p:txBody>
      </p:sp>
      <p:sp>
        <p:nvSpPr>
          <p:cNvPr id="8" name="Rectangle 7"/>
          <p:cNvSpPr/>
          <p:nvPr/>
        </p:nvSpPr>
        <p:spPr>
          <a:xfrm>
            <a:off x="5411788" y="4114800"/>
            <a:ext cx="9906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Geç adenom</a:t>
            </a:r>
          </a:p>
        </p:txBody>
      </p:sp>
      <p:sp>
        <p:nvSpPr>
          <p:cNvPr id="9" name="Rectangle 8"/>
          <p:cNvSpPr/>
          <p:nvPr/>
        </p:nvSpPr>
        <p:spPr>
          <a:xfrm>
            <a:off x="6733378" y="4114800"/>
            <a:ext cx="1066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Karsinom</a:t>
            </a:r>
          </a:p>
        </p:txBody>
      </p:sp>
      <p:sp>
        <p:nvSpPr>
          <p:cNvPr id="10" name="Rectangle 9"/>
          <p:cNvSpPr/>
          <p:nvPr/>
        </p:nvSpPr>
        <p:spPr>
          <a:xfrm>
            <a:off x="8077200" y="4114800"/>
            <a:ext cx="1066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Metastaz</a:t>
            </a:r>
          </a:p>
        </p:txBody>
      </p:sp>
      <p:sp>
        <p:nvSpPr>
          <p:cNvPr id="12" name="TextBox 11"/>
          <p:cNvSpPr txBox="1"/>
          <p:nvPr/>
        </p:nvSpPr>
        <p:spPr>
          <a:xfrm>
            <a:off x="838200" y="3124200"/>
            <a:ext cx="559769" cy="369332"/>
          </a:xfrm>
          <a:prstGeom prst="rect">
            <a:avLst/>
          </a:prstGeom>
          <a:noFill/>
        </p:spPr>
        <p:txBody>
          <a:bodyPr wrap="none" rtlCol="0">
            <a:spAutoFit/>
          </a:bodyPr>
          <a:lstStyle/>
          <a:p>
            <a:r>
              <a:rPr lang="tr-TR" dirty="0"/>
              <a:t>APC</a:t>
            </a:r>
          </a:p>
        </p:txBody>
      </p:sp>
      <p:sp>
        <p:nvSpPr>
          <p:cNvPr id="13" name="TextBox 12"/>
          <p:cNvSpPr txBox="1"/>
          <p:nvPr/>
        </p:nvSpPr>
        <p:spPr>
          <a:xfrm>
            <a:off x="3733800" y="2971800"/>
            <a:ext cx="739305" cy="369332"/>
          </a:xfrm>
          <a:prstGeom prst="rect">
            <a:avLst/>
          </a:prstGeom>
          <a:noFill/>
        </p:spPr>
        <p:txBody>
          <a:bodyPr wrap="none" rtlCol="0">
            <a:spAutoFit/>
          </a:bodyPr>
          <a:lstStyle/>
          <a:p>
            <a:r>
              <a:rPr lang="tr-TR" dirty="0"/>
              <a:t>K-RAS</a:t>
            </a:r>
          </a:p>
        </p:txBody>
      </p:sp>
      <p:sp>
        <p:nvSpPr>
          <p:cNvPr id="14" name="TextBox 13"/>
          <p:cNvSpPr txBox="1"/>
          <p:nvPr/>
        </p:nvSpPr>
        <p:spPr>
          <a:xfrm>
            <a:off x="4648200" y="2667000"/>
            <a:ext cx="1797928" cy="369332"/>
          </a:xfrm>
          <a:prstGeom prst="rect">
            <a:avLst/>
          </a:prstGeom>
          <a:noFill/>
        </p:spPr>
        <p:txBody>
          <a:bodyPr wrap="none" rtlCol="0">
            <a:spAutoFit/>
          </a:bodyPr>
          <a:lstStyle/>
          <a:p>
            <a:r>
              <a:rPr lang="tr-TR" dirty="0"/>
              <a:t>DCC/DPC4/JV18?</a:t>
            </a:r>
          </a:p>
        </p:txBody>
      </p:sp>
      <p:sp>
        <p:nvSpPr>
          <p:cNvPr id="15" name="TextBox 14"/>
          <p:cNvSpPr txBox="1"/>
          <p:nvPr/>
        </p:nvSpPr>
        <p:spPr>
          <a:xfrm>
            <a:off x="6477000" y="3124200"/>
            <a:ext cx="540533" cy="369332"/>
          </a:xfrm>
          <a:prstGeom prst="rect">
            <a:avLst/>
          </a:prstGeom>
          <a:noFill/>
        </p:spPr>
        <p:txBody>
          <a:bodyPr wrap="none" rtlCol="0">
            <a:spAutoFit/>
          </a:bodyPr>
          <a:lstStyle/>
          <a:p>
            <a:r>
              <a:rPr lang="tr-TR" dirty="0"/>
              <a:t>p53</a:t>
            </a:r>
          </a:p>
        </p:txBody>
      </p:sp>
      <p:sp>
        <p:nvSpPr>
          <p:cNvPr id="16" name="TextBox 15"/>
          <p:cNvSpPr txBox="1"/>
          <p:nvPr/>
        </p:nvSpPr>
        <p:spPr>
          <a:xfrm>
            <a:off x="7303753" y="2971800"/>
            <a:ext cx="1840247" cy="369332"/>
          </a:xfrm>
          <a:prstGeom prst="rect">
            <a:avLst/>
          </a:prstGeom>
          <a:noFill/>
        </p:spPr>
        <p:txBody>
          <a:bodyPr wrap="none" rtlCol="0">
            <a:spAutoFit/>
          </a:bodyPr>
          <a:lstStyle/>
          <a:p>
            <a:r>
              <a:rPr lang="tr-TR" dirty="0"/>
              <a:t>Diğer değişiklikler</a:t>
            </a:r>
          </a:p>
        </p:txBody>
      </p:sp>
      <p:cxnSp>
        <p:nvCxnSpPr>
          <p:cNvPr id="18" name="Straight Arrow Connector 17"/>
          <p:cNvCxnSpPr>
            <a:stCxn id="4" idx="3"/>
            <a:endCxn id="5" idx="1"/>
          </p:cNvCxnSpPr>
          <p:nvPr/>
        </p:nvCxnSpPr>
        <p:spPr>
          <a:xfrm>
            <a:off x="914400" y="4572000"/>
            <a:ext cx="4572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5" idx="3"/>
          </p:cNvCxnSpPr>
          <p:nvPr/>
        </p:nvCxnSpPr>
        <p:spPr>
          <a:xfrm>
            <a:off x="2514600" y="4572000"/>
            <a:ext cx="2286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6" idx="3"/>
          </p:cNvCxnSpPr>
          <p:nvPr/>
        </p:nvCxnSpPr>
        <p:spPr>
          <a:xfrm>
            <a:off x="3733800" y="4572000"/>
            <a:ext cx="2667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7" idx="3"/>
          </p:cNvCxnSpPr>
          <p:nvPr/>
        </p:nvCxnSpPr>
        <p:spPr>
          <a:xfrm flipV="1">
            <a:off x="5094052" y="4572000"/>
            <a:ext cx="272374" cy="262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8" idx="3"/>
            <a:endCxn id="9" idx="1"/>
          </p:cNvCxnSpPr>
          <p:nvPr/>
        </p:nvCxnSpPr>
        <p:spPr>
          <a:xfrm>
            <a:off x="6402388" y="4572000"/>
            <a:ext cx="33099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9" idx="3"/>
            <a:endCxn id="10" idx="1"/>
          </p:cNvCxnSpPr>
          <p:nvPr/>
        </p:nvCxnSpPr>
        <p:spPr>
          <a:xfrm>
            <a:off x="7800178" y="4572000"/>
            <a:ext cx="277022"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12" idx="2"/>
          </p:cNvCxnSpPr>
          <p:nvPr/>
        </p:nvCxnSpPr>
        <p:spPr>
          <a:xfrm rot="16200000" flipH="1">
            <a:off x="591308" y="4020308"/>
            <a:ext cx="1078468" cy="2491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16200000" flipH="1">
            <a:off x="3379393" y="3950893"/>
            <a:ext cx="1230868" cy="1134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rot="5400000">
            <a:off x="4469033" y="3838421"/>
            <a:ext cx="15240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6593221" y="3521159"/>
            <a:ext cx="20833" cy="1080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7959710" y="3341132"/>
            <a:ext cx="0" cy="123086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735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tr-TR" i="1" dirty="0"/>
              <a:t>K-ras</a:t>
            </a:r>
          </a:p>
        </p:txBody>
      </p:sp>
      <p:sp>
        <p:nvSpPr>
          <p:cNvPr id="3" name="Content Placeholder 2"/>
          <p:cNvSpPr>
            <a:spLocks noGrp="1"/>
          </p:cNvSpPr>
          <p:nvPr>
            <p:ph idx="1"/>
          </p:nvPr>
        </p:nvSpPr>
        <p:spPr>
          <a:xfrm>
            <a:off x="467544" y="1412776"/>
            <a:ext cx="8229600" cy="4525963"/>
          </a:xfrm>
        </p:spPr>
        <p:txBody>
          <a:bodyPr>
            <a:normAutofit fontScale="92500" lnSpcReduction="10000"/>
          </a:bodyPr>
          <a:lstStyle/>
          <a:p>
            <a:r>
              <a:rPr lang="tr-TR" dirty="0"/>
              <a:t>Proto-onkojen – tek allel mutasyonu siklusu bozar</a:t>
            </a:r>
          </a:p>
          <a:p>
            <a:r>
              <a:rPr lang="tr-TR" dirty="0"/>
              <a:t>KRK’de %40, 12 veya 13. kodonda noktasal mutasyon</a:t>
            </a:r>
          </a:p>
          <a:p>
            <a:r>
              <a:rPr lang="tr-TR" dirty="0"/>
              <a:t>K-ras, guanosin trifosfat’ı (GTP) guanosin difosfat’a hidrolize eder, bu da hücre içi sinyalizasyonda rol  oynayan G proteinini inaktive eder</a:t>
            </a:r>
          </a:p>
          <a:p>
            <a:r>
              <a:rPr lang="tr-TR" dirty="0"/>
              <a:t>K-ras mutasyonu ile G proteini birikir</a:t>
            </a:r>
          </a:p>
          <a:p>
            <a:r>
              <a:rPr lang="tr-TR" dirty="0"/>
              <a:t>EGFR tedavisi için negatif prediktör</a:t>
            </a:r>
          </a:p>
        </p:txBody>
      </p:sp>
    </p:spTree>
    <p:extLst>
      <p:ext uri="{BB962C8B-B14F-4D97-AF65-F5344CB8AC3E}">
        <p14:creationId xmlns:p14="http://schemas.microsoft.com/office/powerpoint/2010/main" val="2765556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a:t>MYH geni</a:t>
            </a:r>
          </a:p>
        </p:txBody>
      </p:sp>
      <p:sp>
        <p:nvSpPr>
          <p:cNvPr id="3" name="Content Placeholder 2"/>
          <p:cNvSpPr>
            <a:spLocks noGrp="1"/>
          </p:cNvSpPr>
          <p:nvPr>
            <p:ph idx="1"/>
          </p:nvPr>
        </p:nvSpPr>
        <p:spPr/>
        <p:txBody>
          <a:bodyPr/>
          <a:lstStyle/>
          <a:p>
            <a:r>
              <a:rPr lang="tr-TR" dirty="0"/>
              <a:t>Kromozom 1p’de</a:t>
            </a:r>
          </a:p>
          <a:p>
            <a:r>
              <a:rPr lang="tr-TR" dirty="0"/>
              <a:t>Taban eksizyon tamir geni</a:t>
            </a:r>
          </a:p>
          <a:p>
            <a:r>
              <a:rPr lang="tr-TR" dirty="0"/>
              <a:t>Biallelik delesyon KRK riskini ve AFAP’ı arttırır</a:t>
            </a:r>
          </a:p>
          <a:p>
            <a:r>
              <a:rPr lang="tr-TR" dirty="0"/>
              <a:t>APC’den farkı otozomal resesif olmasıdır</a:t>
            </a:r>
          </a:p>
        </p:txBody>
      </p:sp>
    </p:spTree>
    <p:extLst>
      <p:ext uri="{BB962C8B-B14F-4D97-AF65-F5344CB8AC3E}">
        <p14:creationId xmlns:p14="http://schemas.microsoft.com/office/powerpoint/2010/main" val="645024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tr-TR" dirty="0"/>
              <a:t>DCC</a:t>
            </a:r>
          </a:p>
        </p:txBody>
      </p:sp>
      <p:sp>
        <p:nvSpPr>
          <p:cNvPr id="3" name="Content Placeholder 2"/>
          <p:cNvSpPr>
            <a:spLocks noGrp="1"/>
          </p:cNvSpPr>
          <p:nvPr>
            <p:ph idx="1"/>
          </p:nvPr>
        </p:nvSpPr>
        <p:spPr>
          <a:xfrm>
            <a:off x="467544" y="1412776"/>
            <a:ext cx="8229600" cy="4525963"/>
          </a:xfrm>
        </p:spPr>
        <p:txBody>
          <a:bodyPr>
            <a:normAutofit fontScale="92500"/>
          </a:bodyPr>
          <a:lstStyle/>
          <a:p>
            <a:r>
              <a:rPr lang="tr-TR" dirty="0"/>
              <a:t>Tümör-süpresör gen</a:t>
            </a:r>
          </a:p>
          <a:p>
            <a:r>
              <a:rPr lang="tr-TR" dirty="0"/>
              <a:t>Çift allel kaybı gerekir</a:t>
            </a:r>
          </a:p>
          <a:p>
            <a:r>
              <a:rPr lang="tr-TR" dirty="0"/>
              <a:t>DCC gen ürününün rolü tam anlaşılamamıştır</a:t>
            </a:r>
          </a:p>
          <a:p>
            <a:r>
              <a:rPr lang="tr-TR" dirty="0"/>
              <a:t>SSS’de diferansiyasyon ve aksonal migrasyonda rol oynar</a:t>
            </a:r>
          </a:p>
          <a:p>
            <a:r>
              <a:rPr lang="tr-TR" dirty="0"/>
              <a:t>KRK’de diferansiasyon ve selüler adhezyonla ilgili olabilir</a:t>
            </a:r>
          </a:p>
          <a:p>
            <a:r>
              <a:rPr lang="tr-TR" dirty="0"/>
              <a:t>KRK’de %70 bulunur ve prognozu olumsuz etkiler</a:t>
            </a:r>
          </a:p>
        </p:txBody>
      </p:sp>
    </p:spTree>
    <p:extLst>
      <p:ext uri="{BB962C8B-B14F-4D97-AF65-F5344CB8AC3E}">
        <p14:creationId xmlns:p14="http://schemas.microsoft.com/office/powerpoint/2010/main" val="2190183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tr-TR" dirty="0"/>
              <a:t>p53</a:t>
            </a:r>
          </a:p>
        </p:txBody>
      </p:sp>
      <p:sp>
        <p:nvSpPr>
          <p:cNvPr id="3" name="Content Placeholder 2"/>
          <p:cNvSpPr>
            <a:spLocks noGrp="1"/>
          </p:cNvSpPr>
          <p:nvPr>
            <p:ph idx="1"/>
          </p:nvPr>
        </p:nvSpPr>
        <p:spPr>
          <a:xfrm>
            <a:off x="395536" y="986951"/>
            <a:ext cx="8229600" cy="2980004"/>
          </a:xfrm>
        </p:spPr>
        <p:txBody>
          <a:bodyPr/>
          <a:lstStyle/>
          <a:p>
            <a:r>
              <a:rPr lang="tr-TR" dirty="0"/>
              <a:t>Tümör-supressör gen </a:t>
            </a:r>
          </a:p>
          <a:p>
            <a:r>
              <a:rPr lang="tr-TR" dirty="0"/>
              <a:t>Bir dizi malinitede etkili</a:t>
            </a:r>
          </a:p>
          <a:p>
            <a:r>
              <a:rPr lang="tr-TR" dirty="0"/>
              <a:t>p53 proteini tamir edilemeyen genetik hasarlı hücrelerde apoptozu başlatmada elzem</a:t>
            </a:r>
          </a:p>
          <a:p>
            <a:r>
              <a:rPr lang="tr-TR" dirty="0"/>
              <a:t>KRK’da %75 p53 mutasyonu var</a:t>
            </a:r>
          </a:p>
        </p:txBody>
      </p:sp>
      <p:pic>
        <p:nvPicPr>
          <p:cNvPr id="4" name="Resim 3"/>
          <p:cNvPicPr>
            <a:picLocks noChangeAspect="1"/>
          </p:cNvPicPr>
          <p:nvPr/>
        </p:nvPicPr>
        <p:blipFill>
          <a:blip r:embed="rId2"/>
          <a:stretch>
            <a:fillRect/>
          </a:stretch>
        </p:blipFill>
        <p:spPr>
          <a:xfrm>
            <a:off x="537806" y="4257016"/>
            <a:ext cx="1539703" cy="2123728"/>
          </a:xfrm>
          <a:prstGeom prst="rect">
            <a:avLst/>
          </a:prstGeom>
        </p:spPr>
      </p:pic>
      <p:sp>
        <p:nvSpPr>
          <p:cNvPr id="5" name="Metin kutusu 4"/>
          <p:cNvSpPr txBox="1"/>
          <p:nvPr/>
        </p:nvSpPr>
        <p:spPr>
          <a:xfrm>
            <a:off x="2267744" y="4584465"/>
            <a:ext cx="4608512" cy="830997"/>
          </a:xfrm>
          <a:prstGeom prst="rect">
            <a:avLst/>
          </a:prstGeom>
          <a:noFill/>
          <a:ln>
            <a:solidFill>
              <a:schemeClr val="tx1"/>
            </a:solidFill>
          </a:ln>
        </p:spPr>
        <p:txBody>
          <a:bodyPr wrap="square" rtlCol="0">
            <a:spAutoFit/>
          </a:bodyPr>
          <a:lstStyle/>
          <a:p>
            <a:r>
              <a:rPr lang="en-US" sz="1200" dirty="0"/>
              <a:t>Over the past decade, 90 researcher requests have been approved for controlled access to HeLa cell whole genome data and researchers have deposited 14 HeLa cell genome sequences in NIH's database of genotypes and phenotypes (</a:t>
            </a:r>
            <a:r>
              <a:rPr lang="en-US" sz="1200" dirty="0" err="1"/>
              <a:t>dbGaP</a:t>
            </a:r>
            <a:r>
              <a:rPr lang="en-US" sz="1200" dirty="0" smtClean="0"/>
              <a:t>)</a:t>
            </a:r>
            <a:endParaRPr lang="tr-TR" sz="1200" dirty="0"/>
          </a:p>
        </p:txBody>
      </p:sp>
      <p:pic>
        <p:nvPicPr>
          <p:cNvPr id="2050" name="Picture 2" descr="Image showing cells stained to illustrate the Golgi apparatus, the microtubules and DN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90320" y="5505821"/>
            <a:ext cx="1418355" cy="11811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croscopic image of a cel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43017" y="4257016"/>
            <a:ext cx="1465658" cy="1108863"/>
          </a:xfrm>
          <a:prstGeom prst="rect">
            <a:avLst/>
          </a:prstGeom>
          <a:noFill/>
          <a:extLst>
            <a:ext uri="{909E8E84-426E-40DD-AFC4-6F175D3DCCD1}">
              <a14:hiddenFill xmlns:a14="http://schemas.microsoft.com/office/drawing/2010/main">
                <a:solidFill>
                  <a:srgbClr val="FFFFFF"/>
                </a:solidFill>
              </a14:hiddenFill>
            </a:ext>
          </a:extLst>
        </p:spPr>
      </p:pic>
      <p:sp>
        <p:nvSpPr>
          <p:cNvPr id="6" name="Metin kutusu 5"/>
          <p:cNvSpPr txBox="1"/>
          <p:nvPr/>
        </p:nvSpPr>
        <p:spPr>
          <a:xfrm>
            <a:off x="2421489" y="6096396"/>
            <a:ext cx="4968552" cy="400110"/>
          </a:xfrm>
          <a:prstGeom prst="rect">
            <a:avLst/>
          </a:prstGeom>
          <a:noFill/>
        </p:spPr>
        <p:txBody>
          <a:bodyPr wrap="square" rtlCol="0">
            <a:spAutoFit/>
          </a:bodyPr>
          <a:lstStyle/>
          <a:p>
            <a:r>
              <a:rPr lang="tr-TR" sz="1000" dirty="0" err="1"/>
              <a:t>Multiphoton</a:t>
            </a:r>
            <a:r>
              <a:rPr lang="tr-TR" sz="1000" dirty="0"/>
              <a:t> </a:t>
            </a:r>
            <a:r>
              <a:rPr lang="tr-TR" sz="1000" dirty="0" err="1"/>
              <a:t>fluorescence</a:t>
            </a:r>
            <a:r>
              <a:rPr lang="tr-TR" sz="1000" dirty="0"/>
              <a:t> </a:t>
            </a:r>
            <a:r>
              <a:rPr lang="tr-TR" sz="1000" dirty="0" err="1"/>
              <a:t>image</a:t>
            </a:r>
            <a:r>
              <a:rPr lang="tr-TR" sz="1000" dirty="0"/>
              <a:t> of </a:t>
            </a:r>
            <a:r>
              <a:rPr lang="tr-TR" sz="1000" dirty="0" err="1"/>
              <a:t>cultured</a:t>
            </a:r>
            <a:r>
              <a:rPr lang="tr-TR" sz="1000" dirty="0"/>
              <a:t> </a:t>
            </a:r>
            <a:r>
              <a:rPr lang="tr-TR" sz="1000" dirty="0" err="1"/>
              <a:t>HeLa</a:t>
            </a:r>
            <a:r>
              <a:rPr lang="tr-TR" sz="1000" dirty="0"/>
              <a:t> </a:t>
            </a:r>
            <a:r>
              <a:rPr lang="tr-TR" sz="1000" dirty="0" err="1"/>
              <a:t>cells</a:t>
            </a:r>
            <a:r>
              <a:rPr lang="tr-TR" sz="1000" dirty="0"/>
              <a:t> </a:t>
            </a:r>
            <a:r>
              <a:rPr lang="tr-TR" sz="1000" dirty="0" err="1"/>
              <a:t>with</a:t>
            </a:r>
            <a:r>
              <a:rPr lang="tr-TR" sz="1000" dirty="0"/>
              <a:t> a </a:t>
            </a:r>
            <a:r>
              <a:rPr lang="tr-TR" sz="1000" dirty="0" err="1"/>
              <a:t>fluorescent</a:t>
            </a:r>
            <a:r>
              <a:rPr lang="tr-TR" sz="1000" dirty="0"/>
              <a:t> protein </a:t>
            </a:r>
            <a:r>
              <a:rPr lang="tr-TR" sz="1000" dirty="0" err="1"/>
              <a:t>targeted</a:t>
            </a:r>
            <a:r>
              <a:rPr lang="tr-TR" sz="1000" dirty="0"/>
              <a:t> </a:t>
            </a:r>
            <a:r>
              <a:rPr lang="tr-TR" sz="1000" dirty="0" err="1"/>
              <a:t>to</a:t>
            </a:r>
            <a:r>
              <a:rPr lang="tr-TR" sz="1000" dirty="0"/>
              <a:t> </a:t>
            </a:r>
            <a:r>
              <a:rPr lang="tr-TR" sz="1000" dirty="0" err="1"/>
              <a:t>the</a:t>
            </a:r>
            <a:r>
              <a:rPr lang="tr-TR" sz="1000" dirty="0"/>
              <a:t> </a:t>
            </a:r>
            <a:r>
              <a:rPr lang="tr-TR" sz="1000" dirty="0" err="1"/>
              <a:t>Golgi</a:t>
            </a:r>
            <a:r>
              <a:rPr lang="tr-TR" sz="1000" dirty="0"/>
              <a:t> </a:t>
            </a:r>
            <a:r>
              <a:rPr lang="tr-TR" sz="1000" dirty="0" err="1"/>
              <a:t>apparatus</a:t>
            </a:r>
            <a:r>
              <a:rPr lang="tr-TR" sz="1000" dirty="0"/>
              <a:t> (</a:t>
            </a:r>
            <a:r>
              <a:rPr lang="tr-TR" sz="1000" dirty="0" err="1"/>
              <a:t>orange</a:t>
            </a:r>
            <a:r>
              <a:rPr lang="tr-TR" sz="1000" dirty="0"/>
              <a:t>), </a:t>
            </a:r>
            <a:r>
              <a:rPr lang="tr-TR" sz="1000" dirty="0" err="1"/>
              <a:t>microtubules</a:t>
            </a:r>
            <a:r>
              <a:rPr lang="tr-TR" sz="1000" dirty="0"/>
              <a:t> (</a:t>
            </a:r>
            <a:r>
              <a:rPr lang="tr-TR" sz="1000" dirty="0" err="1"/>
              <a:t>green</a:t>
            </a:r>
            <a:r>
              <a:rPr lang="tr-TR" sz="1000" dirty="0"/>
              <a:t>) </a:t>
            </a:r>
            <a:r>
              <a:rPr lang="tr-TR" sz="1000" dirty="0" err="1"/>
              <a:t>and</a:t>
            </a:r>
            <a:r>
              <a:rPr lang="tr-TR" sz="1000" dirty="0"/>
              <a:t> </a:t>
            </a:r>
            <a:r>
              <a:rPr lang="tr-TR" sz="1000" dirty="0" err="1"/>
              <a:t>counterstained</a:t>
            </a:r>
            <a:r>
              <a:rPr lang="tr-TR" sz="1000" dirty="0"/>
              <a:t> </a:t>
            </a:r>
            <a:r>
              <a:rPr lang="tr-TR" sz="1000" dirty="0" err="1"/>
              <a:t>for</a:t>
            </a:r>
            <a:r>
              <a:rPr lang="tr-TR" sz="1000" dirty="0"/>
              <a:t> DNA (</a:t>
            </a:r>
            <a:r>
              <a:rPr lang="tr-TR" sz="1000" dirty="0" err="1"/>
              <a:t>cyan</a:t>
            </a:r>
            <a:r>
              <a:rPr lang="tr-TR" sz="1000" dirty="0" smtClean="0"/>
              <a:t>)</a:t>
            </a:r>
            <a:endParaRPr lang="tr-TR" sz="1000" dirty="0"/>
          </a:p>
        </p:txBody>
      </p:sp>
    </p:spTree>
    <p:extLst>
      <p:ext uri="{BB962C8B-B14F-4D97-AF65-F5344CB8AC3E}">
        <p14:creationId xmlns:p14="http://schemas.microsoft.com/office/powerpoint/2010/main" val="2200873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a:p>
        </p:txBody>
      </p:sp>
      <p:pic>
        <p:nvPicPr>
          <p:cNvPr id="34818" name="Picture 2"/>
          <p:cNvPicPr>
            <a:picLocks noChangeAspect="1" noChangeArrowheads="1"/>
          </p:cNvPicPr>
          <p:nvPr/>
        </p:nvPicPr>
        <p:blipFill>
          <a:blip r:embed="rId2" cstate="print"/>
          <a:srcRect/>
          <a:stretch>
            <a:fillRect/>
          </a:stretch>
        </p:blipFill>
        <p:spPr bwMode="auto">
          <a:xfrm>
            <a:off x="609600" y="1371600"/>
            <a:ext cx="4714875" cy="3819525"/>
          </a:xfrm>
          <a:prstGeom prst="rect">
            <a:avLst/>
          </a:prstGeom>
          <a:noFill/>
          <a:ln w="9525">
            <a:noFill/>
            <a:miter lim="800000"/>
            <a:headEnd/>
            <a:tailEnd/>
          </a:ln>
        </p:spPr>
      </p:pic>
      <p:pic>
        <p:nvPicPr>
          <p:cNvPr id="16385" name="Picture 1"/>
          <p:cNvPicPr>
            <a:picLocks noChangeAspect="1" noChangeArrowheads="1"/>
          </p:cNvPicPr>
          <p:nvPr/>
        </p:nvPicPr>
        <p:blipFill>
          <a:blip r:embed="rId3" cstate="print"/>
          <a:srcRect/>
          <a:stretch>
            <a:fillRect/>
          </a:stretch>
        </p:blipFill>
        <p:spPr bwMode="auto">
          <a:xfrm>
            <a:off x="5105400" y="2971800"/>
            <a:ext cx="3267075" cy="3238500"/>
          </a:xfrm>
          <a:prstGeom prst="rect">
            <a:avLst/>
          </a:prstGeom>
          <a:noFill/>
          <a:ln w="9525">
            <a:noFill/>
            <a:miter lim="800000"/>
            <a:headEnd/>
            <a:tailEnd/>
          </a:ln>
        </p:spPr>
      </p:pic>
    </p:spTree>
    <p:extLst>
      <p:ext uri="{BB962C8B-B14F-4D97-AF65-F5344CB8AC3E}">
        <p14:creationId xmlns:p14="http://schemas.microsoft.com/office/powerpoint/2010/main" val="2412414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499" y="-2295"/>
            <a:ext cx="8745417" cy="6860295"/>
          </a:xfrm>
        </p:spPr>
      </p:pic>
    </p:spTree>
    <p:extLst>
      <p:ext uri="{BB962C8B-B14F-4D97-AF65-F5344CB8AC3E}">
        <p14:creationId xmlns:p14="http://schemas.microsoft.com/office/powerpoint/2010/main" val="1514283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922114"/>
          </a:xfrm>
        </p:spPr>
        <p:txBody>
          <a:bodyPr/>
          <a:lstStyle/>
          <a:p>
            <a:r>
              <a:rPr lang="tr-TR" dirty="0"/>
              <a:t>Genetik Yollar</a:t>
            </a:r>
          </a:p>
        </p:txBody>
      </p:sp>
      <p:sp>
        <p:nvSpPr>
          <p:cNvPr id="3" name="İçerik Yer Tutucusu 2"/>
          <p:cNvSpPr>
            <a:spLocks noGrp="1"/>
          </p:cNvSpPr>
          <p:nvPr>
            <p:ph idx="1"/>
          </p:nvPr>
        </p:nvSpPr>
        <p:spPr>
          <a:xfrm>
            <a:off x="467544" y="1340768"/>
            <a:ext cx="8229600" cy="4525963"/>
          </a:xfrm>
        </p:spPr>
        <p:txBody>
          <a:bodyPr/>
          <a:lstStyle/>
          <a:p>
            <a:pPr marL="0" indent="0">
              <a:buNone/>
            </a:pPr>
            <a:r>
              <a:rPr lang="tr-TR" dirty="0"/>
              <a:t>	Üç ana genetik mutasyon:</a:t>
            </a:r>
          </a:p>
          <a:p>
            <a:endParaRPr lang="tr-TR" dirty="0" smtClean="0"/>
          </a:p>
          <a:p>
            <a:r>
              <a:rPr lang="tr-TR" dirty="0" err="1" smtClean="0"/>
              <a:t>Heterozigosite</a:t>
            </a:r>
            <a:r>
              <a:rPr lang="tr-TR" dirty="0" smtClean="0"/>
              <a:t> </a:t>
            </a:r>
            <a:r>
              <a:rPr lang="tr-TR" dirty="0"/>
              <a:t>kaybı (LOH, </a:t>
            </a:r>
            <a:r>
              <a:rPr lang="tr-TR" b="1" i="1" dirty="0" err="1"/>
              <a:t>kromozomal</a:t>
            </a:r>
            <a:r>
              <a:rPr lang="tr-TR" b="1" i="1" dirty="0"/>
              <a:t> </a:t>
            </a:r>
            <a:r>
              <a:rPr lang="tr-TR" b="1" i="1" dirty="0" err="1"/>
              <a:t>instabilite</a:t>
            </a:r>
            <a:r>
              <a:rPr lang="tr-TR" dirty="0"/>
              <a:t> ) yolu</a:t>
            </a:r>
          </a:p>
          <a:p>
            <a:r>
              <a:rPr lang="tr-TR" b="1" i="1" dirty="0" err="1"/>
              <a:t>Mikrosatellit</a:t>
            </a:r>
            <a:r>
              <a:rPr lang="tr-TR" b="1" i="1" dirty="0"/>
              <a:t> </a:t>
            </a:r>
            <a:r>
              <a:rPr lang="tr-TR" b="1" i="1" dirty="0" err="1"/>
              <a:t>instabilite</a:t>
            </a:r>
            <a:r>
              <a:rPr lang="tr-TR" b="1" i="1" dirty="0"/>
              <a:t> </a:t>
            </a:r>
            <a:r>
              <a:rPr lang="tr-TR" dirty="0"/>
              <a:t>(MSI) yolu</a:t>
            </a:r>
          </a:p>
          <a:p>
            <a:r>
              <a:rPr lang="tr-TR" dirty="0" err="1"/>
              <a:t>CpG</a:t>
            </a:r>
            <a:r>
              <a:rPr lang="tr-TR" dirty="0"/>
              <a:t> ada </a:t>
            </a:r>
            <a:r>
              <a:rPr lang="tr-TR" dirty="0" err="1"/>
              <a:t>metilasyonu</a:t>
            </a:r>
            <a:r>
              <a:rPr lang="tr-TR" dirty="0"/>
              <a:t> (CIMP; </a:t>
            </a:r>
            <a:r>
              <a:rPr lang="tr-TR" b="1" i="1" dirty="0" err="1"/>
              <a:t>serrated</a:t>
            </a:r>
            <a:r>
              <a:rPr lang="tr-TR" b="1" i="1" dirty="0"/>
              <a:t> </a:t>
            </a:r>
            <a:r>
              <a:rPr lang="tr-TR" b="1" i="1" dirty="0" err="1"/>
              <a:t>metillenme</a:t>
            </a:r>
            <a:r>
              <a:rPr lang="tr-TR" dirty="0"/>
              <a:t>) yolu</a:t>
            </a:r>
          </a:p>
        </p:txBody>
      </p:sp>
    </p:spTree>
    <p:extLst>
      <p:ext uri="{BB962C8B-B14F-4D97-AF65-F5344CB8AC3E}">
        <p14:creationId xmlns:p14="http://schemas.microsoft.com/office/powerpoint/2010/main" val="196232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251520" y="1700808"/>
            <a:ext cx="8568952" cy="2664296"/>
          </a:xfrm>
        </p:spPr>
        <p:txBody>
          <a:bodyPr>
            <a:normAutofit lnSpcReduction="10000"/>
          </a:bodyPr>
          <a:lstStyle/>
          <a:p>
            <a:pPr marL="0" indent="0">
              <a:buNone/>
            </a:pPr>
            <a:r>
              <a:rPr lang="tr-TR" dirty="0"/>
              <a:t>    </a:t>
            </a:r>
            <a:r>
              <a:rPr lang="tr-TR" dirty="0" err="1"/>
              <a:t>Kolorektal</a:t>
            </a:r>
            <a:r>
              <a:rPr lang="tr-TR" dirty="0"/>
              <a:t> kanser 3 yoldan ortaya çıkar:</a:t>
            </a:r>
          </a:p>
          <a:p>
            <a:pPr marL="0" indent="0">
              <a:buNone/>
            </a:pPr>
            <a:endParaRPr lang="tr-TR" dirty="0"/>
          </a:p>
          <a:p>
            <a:r>
              <a:rPr lang="tr-TR" sz="2800" dirty="0"/>
              <a:t>Adenom – </a:t>
            </a:r>
            <a:r>
              <a:rPr lang="tr-TR" sz="2800" dirty="0" err="1"/>
              <a:t>karsinom</a:t>
            </a:r>
            <a:r>
              <a:rPr lang="tr-TR" sz="2800" dirty="0"/>
              <a:t> </a:t>
            </a:r>
            <a:r>
              <a:rPr lang="tr-TR" sz="2800" dirty="0" err="1"/>
              <a:t>kromozomal</a:t>
            </a:r>
            <a:r>
              <a:rPr lang="tr-TR" sz="2800" dirty="0"/>
              <a:t> </a:t>
            </a:r>
            <a:r>
              <a:rPr lang="tr-TR" sz="2800" dirty="0" err="1"/>
              <a:t>instabilite</a:t>
            </a:r>
            <a:r>
              <a:rPr lang="tr-TR" sz="2800" dirty="0"/>
              <a:t> (% 50-70)</a:t>
            </a:r>
          </a:p>
          <a:p>
            <a:r>
              <a:rPr lang="tr-TR" sz="2800" dirty="0" err="1"/>
              <a:t>Mutator</a:t>
            </a:r>
            <a:r>
              <a:rPr lang="tr-TR" sz="2800" dirty="0"/>
              <a:t> ‘Lynch sendromu’ (% 3-5)</a:t>
            </a:r>
          </a:p>
          <a:p>
            <a:r>
              <a:rPr lang="tr-TR" sz="2800" dirty="0" err="1"/>
              <a:t>Serrated</a:t>
            </a:r>
            <a:r>
              <a:rPr lang="tr-TR" sz="2800" dirty="0"/>
              <a:t> polipler (% 30-35)</a:t>
            </a:r>
          </a:p>
        </p:txBody>
      </p:sp>
      <p:sp>
        <p:nvSpPr>
          <p:cNvPr id="8" name="Metin kutusu 7"/>
          <p:cNvSpPr txBox="1"/>
          <p:nvPr/>
        </p:nvSpPr>
        <p:spPr>
          <a:xfrm>
            <a:off x="5292080" y="5229200"/>
            <a:ext cx="3528392" cy="369332"/>
          </a:xfrm>
          <a:prstGeom prst="rect">
            <a:avLst/>
          </a:prstGeom>
          <a:noFill/>
        </p:spPr>
        <p:txBody>
          <a:bodyPr wrap="square" rtlCol="0">
            <a:spAutoFit/>
          </a:bodyPr>
          <a:lstStyle/>
          <a:p>
            <a:r>
              <a:rPr lang="tr-TR" i="1" dirty="0"/>
              <a:t>Singh R: World J </a:t>
            </a:r>
            <a:r>
              <a:rPr lang="tr-TR" i="1" dirty="0" err="1"/>
              <a:t>Gastroenterol</a:t>
            </a:r>
            <a:r>
              <a:rPr lang="tr-TR" i="1" dirty="0"/>
              <a:t> 2016</a:t>
            </a:r>
          </a:p>
        </p:txBody>
      </p:sp>
      <p:sp>
        <p:nvSpPr>
          <p:cNvPr id="9" name="Metin kutusu 8"/>
          <p:cNvSpPr txBox="1"/>
          <p:nvPr/>
        </p:nvSpPr>
        <p:spPr>
          <a:xfrm>
            <a:off x="89756" y="980728"/>
            <a:ext cx="1853952" cy="36933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solidFill>
              <a:schemeClr val="tx1"/>
            </a:solidFill>
          </a:ln>
        </p:spPr>
        <p:txBody>
          <a:bodyPr wrap="square" rtlCol="0">
            <a:spAutoFit/>
          </a:bodyPr>
          <a:lstStyle/>
          <a:p>
            <a:r>
              <a:rPr lang="tr-TR" dirty="0"/>
              <a:t>GÜNCEL GÖRÜŞ</a:t>
            </a:r>
          </a:p>
        </p:txBody>
      </p:sp>
    </p:spTree>
    <p:extLst>
      <p:ext uri="{BB962C8B-B14F-4D97-AF65-F5344CB8AC3E}">
        <p14:creationId xmlns:p14="http://schemas.microsoft.com/office/powerpoint/2010/main" val="29497312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83544" y="1556792"/>
            <a:ext cx="1008112" cy="338554"/>
          </a:xfrm>
          <a:prstGeom prst="rect">
            <a:avLst/>
          </a:prstGeom>
          <a:noFill/>
        </p:spPr>
        <p:txBody>
          <a:bodyPr wrap="square" rtlCol="0">
            <a:spAutoFit/>
          </a:bodyPr>
          <a:lstStyle/>
          <a:p>
            <a:r>
              <a:rPr lang="tr-TR" sz="1600" b="1" dirty="0"/>
              <a:t>CIN yolu</a:t>
            </a:r>
          </a:p>
        </p:txBody>
      </p:sp>
      <p:sp>
        <p:nvSpPr>
          <p:cNvPr id="5" name="Metin kutusu 4"/>
          <p:cNvSpPr txBox="1"/>
          <p:nvPr/>
        </p:nvSpPr>
        <p:spPr>
          <a:xfrm>
            <a:off x="1115444" y="1556792"/>
            <a:ext cx="1728192" cy="338554"/>
          </a:xfrm>
          <a:prstGeom prst="rect">
            <a:avLst/>
          </a:prstGeom>
          <a:noFill/>
          <a:ln>
            <a:solidFill>
              <a:schemeClr val="tx1"/>
            </a:solidFill>
          </a:ln>
        </p:spPr>
        <p:txBody>
          <a:bodyPr wrap="square" rtlCol="0">
            <a:spAutoFit/>
          </a:bodyPr>
          <a:lstStyle/>
          <a:p>
            <a:pPr algn="ctr"/>
            <a:r>
              <a:rPr lang="tr-TR" sz="1600" dirty="0"/>
              <a:t>Normal mukoza</a:t>
            </a:r>
          </a:p>
        </p:txBody>
      </p:sp>
      <p:sp>
        <p:nvSpPr>
          <p:cNvPr id="6" name="Metin kutusu 5"/>
          <p:cNvSpPr txBox="1"/>
          <p:nvPr/>
        </p:nvSpPr>
        <p:spPr>
          <a:xfrm>
            <a:off x="1066432" y="3513415"/>
            <a:ext cx="1728192" cy="338554"/>
          </a:xfrm>
          <a:prstGeom prst="rect">
            <a:avLst/>
          </a:prstGeom>
          <a:noFill/>
          <a:ln>
            <a:solidFill>
              <a:schemeClr val="tx1"/>
            </a:solidFill>
          </a:ln>
        </p:spPr>
        <p:txBody>
          <a:bodyPr wrap="square" rtlCol="0">
            <a:spAutoFit/>
          </a:bodyPr>
          <a:lstStyle/>
          <a:p>
            <a:pPr algn="ctr"/>
            <a:r>
              <a:rPr lang="tr-TR" sz="1600" dirty="0"/>
              <a:t>Normal mukoza</a:t>
            </a:r>
          </a:p>
        </p:txBody>
      </p:sp>
      <p:sp>
        <p:nvSpPr>
          <p:cNvPr id="7" name="Metin kutusu 6"/>
          <p:cNvSpPr txBox="1"/>
          <p:nvPr/>
        </p:nvSpPr>
        <p:spPr>
          <a:xfrm>
            <a:off x="701768" y="5395906"/>
            <a:ext cx="1536128" cy="338554"/>
          </a:xfrm>
          <a:prstGeom prst="rect">
            <a:avLst/>
          </a:prstGeom>
          <a:noFill/>
          <a:ln>
            <a:solidFill>
              <a:schemeClr val="tx1"/>
            </a:solidFill>
          </a:ln>
        </p:spPr>
        <p:txBody>
          <a:bodyPr wrap="square" rtlCol="0">
            <a:spAutoFit/>
          </a:bodyPr>
          <a:lstStyle/>
          <a:p>
            <a:pPr algn="ctr"/>
            <a:r>
              <a:rPr lang="tr-TR" sz="1600" dirty="0"/>
              <a:t>Normal mukoza</a:t>
            </a:r>
          </a:p>
        </p:txBody>
      </p:sp>
      <p:sp>
        <p:nvSpPr>
          <p:cNvPr id="8" name="Metin kutusu 7"/>
          <p:cNvSpPr txBox="1"/>
          <p:nvPr/>
        </p:nvSpPr>
        <p:spPr>
          <a:xfrm>
            <a:off x="83544" y="3403158"/>
            <a:ext cx="1123528" cy="584775"/>
          </a:xfrm>
          <a:prstGeom prst="rect">
            <a:avLst/>
          </a:prstGeom>
          <a:noFill/>
        </p:spPr>
        <p:txBody>
          <a:bodyPr wrap="square" rtlCol="0">
            <a:spAutoFit/>
          </a:bodyPr>
          <a:lstStyle/>
          <a:p>
            <a:r>
              <a:rPr lang="tr-TR" sz="1600" b="1" dirty="0" err="1"/>
              <a:t>Herediter</a:t>
            </a:r>
            <a:r>
              <a:rPr lang="tr-TR" sz="1600" b="1" dirty="0"/>
              <a:t> MSI yolu</a:t>
            </a:r>
          </a:p>
        </p:txBody>
      </p:sp>
      <p:sp>
        <p:nvSpPr>
          <p:cNvPr id="9" name="Metin kutusu 8"/>
          <p:cNvSpPr txBox="1"/>
          <p:nvPr/>
        </p:nvSpPr>
        <p:spPr>
          <a:xfrm>
            <a:off x="51648" y="5261121"/>
            <a:ext cx="1008112" cy="584775"/>
          </a:xfrm>
          <a:prstGeom prst="rect">
            <a:avLst/>
          </a:prstGeom>
          <a:noFill/>
        </p:spPr>
        <p:txBody>
          <a:bodyPr wrap="square" rtlCol="0">
            <a:spAutoFit/>
          </a:bodyPr>
          <a:lstStyle/>
          <a:p>
            <a:r>
              <a:rPr lang="tr-TR" sz="1600" b="1" dirty="0"/>
              <a:t>CIMP yolu</a:t>
            </a:r>
          </a:p>
        </p:txBody>
      </p:sp>
      <p:sp>
        <p:nvSpPr>
          <p:cNvPr id="10" name="Metin kutusu 9"/>
          <p:cNvSpPr txBox="1"/>
          <p:nvPr/>
        </p:nvSpPr>
        <p:spPr>
          <a:xfrm>
            <a:off x="3466006" y="1556792"/>
            <a:ext cx="1152128" cy="338554"/>
          </a:xfrm>
          <a:prstGeom prst="rect">
            <a:avLst/>
          </a:prstGeom>
          <a:noFill/>
          <a:ln>
            <a:solidFill>
              <a:schemeClr val="tx1"/>
            </a:solidFill>
          </a:ln>
        </p:spPr>
        <p:txBody>
          <a:bodyPr wrap="square" rtlCol="0">
            <a:spAutoFit/>
          </a:bodyPr>
          <a:lstStyle/>
          <a:p>
            <a:r>
              <a:rPr lang="tr-TR" sz="1600" dirty="0"/>
              <a:t>Adenom</a:t>
            </a:r>
          </a:p>
        </p:txBody>
      </p:sp>
      <p:sp>
        <p:nvSpPr>
          <p:cNvPr id="11" name="Metin kutusu 10"/>
          <p:cNvSpPr txBox="1"/>
          <p:nvPr/>
        </p:nvSpPr>
        <p:spPr>
          <a:xfrm>
            <a:off x="5173104" y="1441113"/>
            <a:ext cx="1368152" cy="584775"/>
          </a:xfrm>
          <a:prstGeom prst="rect">
            <a:avLst/>
          </a:prstGeom>
          <a:noFill/>
          <a:ln>
            <a:solidFill>
              <a:schemeClr val="tx1"/>
            </a:solidFill>
          </a:ln>
        </p:spPr>
        <p:txBody>
          <a:bodyPr wrap="square" rtlCol="0">
            <a:spAutoFit/>
          </a:bodyPr>
          <a:lstStyle/>
          <a:p>
            <a:r>
              <a:rPr lang="tr-TR" sz="1600" dirty="0"/>
              <a:t>İlerlemiş adenom</a:t>
            </a:r>
          </a:p>
        </p:txBody>
      </p:sp>
      <p:sp>
        <p:nvSpPr>
          <p:cNvPr id="12" name="Metin kutusu 11"/>
          <p:cNvSpPr txBox="1"/>
          <p:nvPr/>
        </p:nvSpPr>
        <p:spPr>
          <a:xfrm>
            <a:off x="7119416" y="1336121"/>
            <a:ext cx="1800200" cy="830997"/>
          </a:xfrm>
          <a:prstGeom prst="rect">
            <a:avLst/>
          </a:prstGeom>
          <a:noFill/>
          <a:ln>
            <a:solidFill>
              <a:schemeClr val="tx1"/>
            </a:solidFill>
          </a:ln>
        </p:spPr>
        <p:txBody>
          <a:bodyPr wrap="square" rtlCol="0">
            <a:spAutoFit/>
          </a:bodyPr>
          <a:lstStyle/>
          <a:p>
            <a:r>
              <a:rPr lang="tr-TR" sz="1600" dirty="0"/>
              <a:t>MSS kanser</a:t>
            </a:r>
          </a:p>
          <a:p>
            <a:r>
              <a:rPr lang="tr-TR" sz="1600" dirty="0"/>
              <a:t>CIMP-negatif/düşük</a:t>
            </a:r>
          </a:p>
        </p:txBody>
      </p:sp>
      <p:sp>
        <p:nvSpPr>
          <p:cNvPr id="13" name="Metin kutusu 12"/>
          <p:cNvSpPr txBox="1"/>
          <p:nvPr/>
        </p:nvSpPr>
        <p:spPr>
          <a:xfrm>
            <a:off x="3205121" y="3517894"/>
            <a:ext cx="1152128" cy="338554"/>
          </a:xfrm>
          <a:prstGeom prst="rect">
            <a:avLst/>
          </a:prstGeom>
          <a:noFill/>
          <a:ln>
            <a:solidFill>
              <a:schemeClr val="tx1"/>
            </a:solidFill>
          </a:ln>
        </p:spPr>
        <p:txBody>
          <a:bodyPr wrap="square" rtlCol="0">
            <a:spAutoFit/>
          </a:bodyPr>
          <a:lstStyle/>
          <a:p>
            <a:r>
              <a:rPr lang="tr-TR" sz="1600" dirty="0"/>
              <a:t>Adenom</a:t>
            </a:r>
          </a:p>
        </p:txBody>
      </p:sp>
      <p:sp>
        <p:nvSpPr>
          <p:cNvPr id="14" name="Metin kutusu 13"/>
          <p:cNvSpPr txBox="1"/>
          <p:nvPr/>
        </p:nvSpPr>
        <p:spPr>
          <a:xfrm>
            <a:off x="4932040" y="3394783"/>
            <a:ext cx="1368152" cy="584775"/>
          </a:xfrm>
          <a:prstGeom prst="rect">
            <a:avLst/>
          </a:prstGeom>
          <a:noFill/>
          <a:ln>
            <a:solidFill>
              <a:schemeClr val="tx1"/>
            </a:solidFill>
          </a:ln>
        </p:spPr>
        <p:txBody>
          <a:bodyPr wrap="square" rtlCol="0">
            <a:spAutoFit/>
          </a:bodyPr>
          <a:lstStyle/>
          <a:p>
            <a:r>
              <a:rPr lang="tr-TR" sz="1600" dirty="0"/>
              <a:t>İlerlemiş adenom</a:t>
            </a:r>
          </a:p>
        </p:txBody>
      </p:sp>
      <p:sp>
        <p:nvSpPr>
          <p:cNvPr id="15" name="Metin kutusu 14"/>
          <p:cNvSpPr txBox="1"/>
          <p:nvPr/>
        </p:nvSpPr>
        <p:spPr>
          <a:xfrm>
            <a:off x="7200292" y="3408057"/>
            <a:ext cx="1800200" cy="584775"/>
          </a:xfrm>
          <a:prstGeom prst="rect">
            <a:avLst/>
          </a:prstGeom>
          <a:noFill/>
          <a:ln>
            <a:solidFill>
              <a:schemeClr val="tx1"/>
            </a:solidFill>
          </a:ln>
        </p:spPr>
        <p:txBody>
          <a:bodyPr wrap="square" rtlCol="0">
            <a:spAutoFit/>
          </a:bodyPr>
          <a:lstStyle/>
          <a:p>
            <a:r>
              <a:rPr lang="tr-TR" sz="1600" dirty="0"/>
              <a:t>MSI kanser</a:t>
            </a:r>
          </a:p>
          <a:p>
            <a:r>
              <a:rPr lang="tr-TR" sz="1600" dirty="0"/>
              <a:t>CIMP-negatif</a:t>
            </a:r>
          </a:p>
        </p:txBody>
      </p:sp>
      <p:sp>
        <p:nvSpPr>
          <p:cNvPr id="16" name="Metin kutusu 15"/>
          <p:cNvSpPr txBox="1"/>
          <p:nvPr/>
        </p:nvSpPr>
        <p:spPr>
          <a:xfrm>
            <a:off x="2691718" y="5272795"/>
            <a:ext cx="1440160" cy="584775"/>
          </a:xfrm>
          <a:prstGeom prst="rect">
            <a:avLst/>
          </a:prstGeom>
          <a:noFill/>
          <a:ln>
            <a:solidFill>
              <a:schemeClr val="tx1"/>
            </a:solidFill>
          </a:ln>
        </p:spPr>
        <p:txBody>
          <a:bodyPr wrap="square" rtlCol="0">
            <a:spAutoFit/>
          </a:bodyPr>
          <a:lstStyle/>
          <a:p>
            <a:r>
              <a:rPr lang="tr-TR" sz="1600" dirty="0" err="1"/>
              <a:t>Hiperplastik</a:t>
            </a:r>
            <a:r>
              <a:rPr lang="tr-TR" sz="1600" dirty="0"/>
              <a:t> polip</a:t>
            </a:r>
          </a:p>
        </p:txBody>
      </p:sp>
      <p:sp>
        <p:nvSpPr>
          <p:cNvPr id="17" name="Metin kutusu 16"/>
          <p:cNvSpPr txBox="1"/>
          <p:nvPr/>
        </p:nvSpPr>
        <p:spPr>
          <a:xfrm>
            <a:off x="4644008" y="5281465"/>
            <a:ext cx="1656184" cy="584775"/>
          </a:xfrm>
          <a:prstGeom prst="rect">
            <a:avLst/>
          </a:prstGeom>
          <a:noFill/>
          <a:ln>
            <a:solidFill>
              <a:schemeClr val="tx1"/>
            </a:solidFill>
          </a:ln>
        </p:spPr>
        <p:txBody>
          <a:bodyPr wrap="square" rtlCol="0">
            <a:spAutoFit/>
          </a:bodyPr>
          <a:lstStyle/>
          <a:p>
            <a:r>
              <a:rPr lang="tr-TR" sz="1600" dirty="0" err="1"/>
              <a:t>Sesil</a:t>
            </a:r>
            <a:r>
              <a:rPr lang="tr-TR" sz="1600" dirty="0"/>
              <a:t> </a:t>
            </a:r>
            <a:r>
              <a:rPr lang="tr-TR" sz="1600" dirty="0" err="1"/>
              <a:t>serrated</a:t>
            </a:r>
            <a:r>
              <a:rPr lang="tr-TR" sz="1600" dirty="0"/>
              <a:t> adenom/polip</a:t>
            </a:r>
          </a:p>
        </p:txBody>
      </p:sp>
      <p:sp>
        <p:nvSpPr>
          <p:cNvPr id="18" name="Metin kutusu 17"/>
          <p:cNvSpPr txBox="1"/>
          <p:nvPr/>
        </p:nvSpPr>
        <p:spPr>
          <a:xfrm>
            <a:off x="7308304" y="4795707"/>
            <a:ext cx="1584176" cy="584775"/>
          </a:xfrm>
          <a:prstGeom prst="rect">
            <a:avLst/>
          </a:prstGeom>
          <a:noFill/>
          <a:ln>
            <a:solidFill>
              <a:schemeClr val="tx1"/>
            </a:solidFill>
          </a:ln>
        </p:spPr>
        <p:txBody>
          <a:bodyPr wrap="square" rtlCol="0">
            <a:spAutoFit/>
          </a:bodyPr>
          <a:lstStyle/>
          <a:p>
            <a:r>
              <a:rPr lang="tr-TR" sz="1600" dirty="0"/>
              <a:t>MSI kanser</a:t>
            </a:r>
          </a:p>
          <a:p>
            <a:r>
              <a:rPr lang="tr-TR" sz="1600" dirty="0"/>
              <a:t>CIMP-yüksek</a:t>
            </a:r>
          </a:p>
        </p:txBody>
      </p:sp>
      <p:sp>
        <p:nvSpPr>
          <p:cNvPr id="19" name="Metin kutusu 18"/>
          <p:cNvSpPr txBox="1"/>
          <p:nvPr/>
        </p:nvSpPr>
        <p:spPr>
          <a:xfrm>
            <a:off x="7308304" y="6011424"/>
            <a:ext cx="1584176" cy="584775"/>
          </a:xfrm>
          <a:prstGeom prst="rect">
            <a:avLst/>
          </a:prstGeom>
          <a:noFill/>
          <a:ln>
            <a:solidFill>
              <a:schemeClr val="tx1"/>
            </a:solidFill>
          </a:ln>
        </p:spPr>
        <p:txBody>
          <a:bodyPr wrap="square" rtlCol="0">
            <a:spAutoFit/>
          </a:bodyPr>
          <a:lstStyle/>
          <a:p>
            <a:r>
              <a:rPr lang="tr-TR" sz="1600" dirty="0"/>
              <a:t>MSS kanser</a:t>
            </a:r>
          </a:p>
          <a:p>
            <a:r>
              <a:rPr lang="tr-TR" sz="1600" dirty="0"/>
              <a:t>CIMP-yüksek</a:t>
            </a:r>
          </a:p>
        </p:txBody>
      </p:sp>
      <p:cxnSp>
        <p:nvCxnSpPr>
          <p:cNvPr id="21" name="Düz Ok Bağlayıcısı 20"/>
          <p:cNvCxnSpPr>
            <a:stCxn id="5" idx="3"/>
            <a:endCxn id="10" idx="1"/>
          </p:cNvCxnSpPr>
          <p:nvPr/>
        </p:nvCxnSpPr>
        <p:spPr>
          <a:xfrm>
            <a:off x="2843636" y="1726069"/>
            <a:ext cx="62237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Düz Ok Bağlayıcısı 22"/>
          <p:cNvCxnSpPr>
            <a:stCxn id="10" idx="3"/>
            <a:endCxn id="11" idx="1"/>
          </p:cNvCxnSpPr>
          <p:nvPr/>
        </p:nvCxnSpPr>
        <p:spPr>
          <a:xfrm>
            <a:off x="4618134" y="1726069"/>
            <a:ext cx="554970" cy="743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Düz Ok Bağlayıcısı 24"/>
          <p:cNvCxnSpPr>
            <a:stCxn id="11" idx="3"/>
            <a:endCxn id="12" idx="1"/>
          </p:cNvCxnSpPr>
          <p:nvPr/>
        </p:nvCxnSpPr>
        <p:spPr>
          <a:xfrm>
            <a:off x="6541256" y="1733501"/>
            <a:ext cx="578160" cy="1811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Metin kutusu 25"/>
          <p:cNvSpPr txBox="1"/>
          <p:nvPr/>
        </p:nvSpPr>
        <p:spPr>
          <a:xfrm>
            <a:off x="2923718" y="1269107"/>
            <a:ext cx="488080" cy="307777"/>
          </a:xfrm>
          <a:prstGeom prst="rect">
            <a:avLst/>
          </a:prstGeom>
          <a:noFill/>
        </p:spPr>
        <p:txBody>
          <a:bodyPr wrap="square" rtlCol="0">
            <a:spAutoFit/>
          </a:bodyPr>
          <a:lstStyle/>
          <a:p>
            <a:r>
              <a:rPr lang="tr-TR" sz="1400" dirty="0"/>
              <a:t>CIN</a:t>
            </a:r>
          </a:p>
        </p:txBody>
      </p:sp>
      <p:sp>
        <p:nvSpPr>
          <p:cNvPr id="27" name="Metin kutusu 26"/>
          <p:cNvSpPr txBox="1"/>
          <p:nvPr/>
        </p:nvSpPr>
        <p:spPr>
          <a:xfrm>
            <a:off x="2843636" y="1774551"/>
            <a:ext cx="656146" cy="830997"/>
          </a:xfrm>
          <a:prstGeom prst="rect">
            <a:avLst/>
          </a:prstGeom>
          <a:noFill/>
        </p:spPr>
        <p:txBody>
          <a:bodyPr wrap="square" rtlCol="0">
            <a:spAutoFit/>
          </a:bodyPr>
          <a:lstStyle/>
          <a:p>
            <a:r>
              <a:rPr lang="tr-TR" sz="1200" dirty="0"/>
              <a:t>APC/</a:t>
            </a:r>
            <a:r>
              <a:rPr lang="el-GR" sz="1200" dirty="0"/>
              <a:t>β</a:t>
            </a:r>
            <a:r>
              <a:rPr lang="tr-TR" sz="1200" dirty="0"/>
              <a:t>-</a:t>
            </a:r>
            <a:r>
              <a:rPr lang="tr-TR" sz="1200" dirty="0" err="1"/>
              <a:t>katenin</a:t>
            </a:r>
            <a:r>
              <a:rPr lang="tr-TR" sz="1200" dirty="0"/>
              <a:t> mutasyonu</a:t>
            </a:r>
          </a:p>
        </p:txBody>
      </p:sp>
      <p:sp>
        <p:nvSpPr>
          <p:cNvPr id="28" name="Metin kutusu 27"/>
          <p:cNvSpPr txBox="1"/>
          <p:nvPr/>
        </p:nvSpPr>
        <p:spPr>
          <a:xfrm>
            <a:off x="4559858" y="992340"/>
            <a:ext cx="627484" cy="646331"/>
          </a:xfrm>
          <a:prstGeom prst="rect">
            <a:avLst/>
          </a:prstGeom>
          <a:noFill/>
        </p:spPr>
        <p:txBody>
          <a:bodyPr wrap="square" rtlCol="0">
            <a:spAutoFit/>
          </a:bodyPr>
          <a:lstStyle/>
          <a:p>
            <a:r>
              <a:rPr lang="tr-TR" sz="1200" dirty="0"/>
              <a:t>K-RAS mutasyonu</a:t>
            </a:r>
          </a:p>
        </p:txBody>
      </p:sp>
      <p:sp>
        <p:nvSpPr>
          <p:cNvPr id="29" name="Metin kutusu 28"/>
          <p:cNvSpPr txBox="1"/>
          <p:nvPr/>
        </p:nvSpPr>
        <p:spPr>
          <a:xfrm>
            <a:off x="4559858" y="1864279"/>
            <a:ext cx="876238" cy="461665"/>
          </a:xfrm>
          <a:prstGeom prst="rect">
            <a:avLst/>
          </a:prstGeom>
          <a:noFill/>
        </p:spPr>
        <p:txBody>
          <a:bodyPr wrap="square" rtlCol="0">
            <a:spAutoFit/>
          </a:bodyPr>
          <a:lstStyle/>
          <a:p>
            <a:r>
              <a:rPr lang="tr-TR" sz="1200" dirty="0"/>
              <a:t>PI3KCA mutasyonu</a:t>
            </a:r>
          </a:p>
        </p:txBody>
      </p:sp>
      <p:sp>
        <p:nvSpPr>
          <p:cNvPr id="30" name="Metin kutusu 29"/>
          <p:cNvSpPr txBox="1"/>
          <p:nvPr/>
        </p:nvSpPr>
        <p:spPr>
          <a:xfrm>
            <a:off x="6300192" y="1161618"/>
            <a:ext cx="792088" cy="307777"/>
          </a:xfrm>
          <a:prstGeom prst="rect">
            <a:avLst/>
          </a:prstGeom>
          <a:noFill/>
        </p:spPr>
        <p:txBody>
          <a:bodyPr wrap="square" rtlCol="0">
            <a:spAutoFit/>
          </a:bodyPr>
          <a:lstStyle/>
          <a:p>
            <a:r>
              <a:rPr lang="tr-TR" sz="1400" dirty="0"/>
              <a:t>18qLOH</a:t>
            </a:r>
          </a:p>
        </p:txBody>
      </p:sp>
      <p:sp>
        <p:nvSpPr>
          <p:cNvPr id="31" name="Metin kutusu 30"/>
          <p:cNvSpPr txBox="1"/>
          <p:nvPr/>
        </p:nvSpPr>
        <p:spPr>
          <a:xfrm>
            <a:off x="6300192" y="2069559"/>
            <a:ext cx="936104" cy="461665"/>
          </a:xfrm>
          <a:prstGeom prst="rect">
            <a:avLst/>
          </a:prstGeom>
          <a:noFill/>
        </p:spPr>
        <p:txBody>
          <a:bodyPr wrap="square" rtlCol="0">
            <a:spAutoFit/>
          </a:bodyPr>
          <a:lstStyle/>
          <a:p>
            <a:r>
              <a:rPr lang="tr-TR" sz="1200" dirty="0"/>
              <a:t>P53 mutasyonu</a:t>
            </a:r>
          </a:p>
        </p:txBody>
      </p:sp>
      <p:cxnSp>
        <p:nvCxnSpPr>
          <p:cNvPr id="33" name="Düz Ok Bağlayıcısı 32"/>
          <p:cNvCxnSpPr>
            <a:stCxn id="6" idx="3"/>
            <a:endCxn id="13" idx="1"/>
          </p:cNvCxnSpPr>
          <p:nvPr/>
        </p:nvCxnSpPr>
        <p:spPr>
          <a:xfrm>
            <a:off x="2794624" y="3682692"/>
            <a:ext cx="410497" cy="447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Düz Ok Bağlayıcısı 34"/>
          <p:cNvCxnSpPr>
            <a:stCxn id="13" idx="3"/>
            <a:endCxn id="14" idx="1"/>
          </p:cNvCxnSpPr>
          <p:nvPr/>
        </p:nvCxnSpPr>
        <p:spPr>
          <a:xfrm>
            <a:off x="4357249" y="3687171"/>
            <a:ext cx="574791"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Düz Ok Bağlayıcısı 36"/>
          <p:cNvCxnSpPr>
            <a:stCxn id="14" idx="3"/>
            <a:endCxn id="15" idx="1"/>
          </p:cNvCxnSpPr>
          <p:nvPr/>
        </p:nvCxnSpPr>
        <p:spPr>
          <a:xfrm>
            <a:off x="6300192" y="3687171"/>
            <a:ext cx="900100" cy="1327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8" name="Metin kutusu 37"/>
          <p:cNvSpPr txBox="1"/>
          <p:nvPr/>
        </p:nvSpPr>
        <p:spPr>
          <a:xfrm>
            <a:off x="2535049" y="3078954"/>
            <a:ext cx="1273320" cy="461665"/>
          </a:xfrm>
          <a:prstGeom prst="rect">
            <a:avLst/>
          </a:prstGeom>
          <a:noFill/>
        </p:spPr>
        <p:txBody>
          <a:bodyPr wrap="square" rtlCol="0">
            <a:spAutoFit/>
          </a:bodyPr>
          <a:lstStyle/>
          <a:p>
            <a:r>
              <a:rPr lang="tr-TR" sz="1200" dirty="0" err="1"/>
              <a:t>Germline</a:t>
            </a:r>
            <a:r>
              <a:rPr lang="tr-TR" sz="1200" dirty="0"/>
              <a:t> MMR mutasyonu</a:t>
            </a:r>
          </a:p>
        </p:txBody>
      </p:sp>
      <p:sp>
        <p:nvSpPr>
          <p:cNvPr id="40" name="Metin kutusu 39"/>
          <p:cNvSpPr txBox="1"/>
          <p:nvPr/>
        </p:nvSpPr>
        <p:spPr>
          <a:xfrm>
            <a:off x="2584585" y="3856448"/>
            <a:ext cx="945451" cy="461665"/>
          </a:xfrm>
          <a:prstGeom prst="rect">
            <a:avLst/>
          </a:prstGeom>
          <a:noFill/>
        </p:spPr>
        <p:txBody>
          <a:bodyPr wrap="square" rtlCol="0">
            <a:spAutoFit/>
          </a:bodyPr>
          <a:lstStyle/>
          <a:p>
            <a:r>
              <a:rPr lang="el-GR" sz="1200" dirty="0"/>
              <a:t>β</a:t>
            </a:r>
            <a:r>
              <a:rPr lang="tr-TR" sz="1200" dirty="0"/>
              <a:t>-</a:t>
            </a:r>
            <a:r>
              <a:rPr lang="tr-TR" sz="1200" dirty="0" err="1"/>
              <a:t>katenin</a:t>
            </a:r>
            <a:r>
              <a:rPr lang="tr-TR" sz="1200" dirty="0"/>
              <a:t> mutasyonu</a:t>
            </a:r>
          </a:p>
        </p:txBody>
      </p:sp>
      <p:sp>
        <p:nvSpPr>
          <p:cNvPr id="41" name="Metin kutusu 40"/>
          <p:cNvSpPr txBox="1"/>
          <p:nvPr/>
        </p:nvSpPr>
        <p:spPr>
          <a:xfrm>
            <a:off x="4330266" y="2986620"/>
            <a:ext cx="627484" cy="646331"/>
          </a:xfrm>
          <a:prstGeom prst="rect">
            <a:avLst/>
          </a:prstGeom>
          <a:noFill/>
        </p:spPr>
        <p:txBody>
          <a:bodyPr wrap="square" rtlCol="0">
            <a:spAutoFit/>
          </a:bodyPr>
          <a:lstStyle/>
          <a:p>
            <a:r>
              <a:rPr lang="tr-TR" sz="1200" dirty="0"/>
              <a:t>K-RAS mutasyonu</a:t>
            </a:r>
          </a:p>
        </p:txBody>
      </p:sp>
      <p:sp>
        <p:nvSpPr>
          <p:cNvPr id="42" name="Metin kutusu 41"/>
          <p:cNvSpPr txBox="1"/>
          <p:nvPr/>
        </p:nvSpPr>
        <p:spPr>
          <a:xfrm>
            <a:off x="4234784" y="3856448"/>
            <a:ext cx="952558" cy="461665"/>
          </a:xfrm>
          <a:prstGeom prst="rect">
            <a:avLst/>
          </a:prstGeom>
          <a:noFill/>
        </p:spPr>
        <p:txBody>
          <a:bodyPr wrap="square" rtlCol="0">
            <a:spAutoFit/>
          </a:bodyPr>
          <a:lstStyle/>
          <a:p>
            <a:r>
              <a:rPr lang="tr-TR" sz="1200" dirty="0"/>
              <a:t>TGF-</a:t>
            </a:r>
            <a:r>
              <a:rPr lang="el-GR" sz="1200" dirty="0"/>
              <a:t>β</a:t>
            </a:r>
            <a:r>
              <a:rPr lang="tr-TR" sz="1200" dirty="0"/>
              <a:t> mutasyonu</a:t>
            </a:r>
          </a:p>
        </p:txBody>
      </p:sp>
      <p:sp>
        <p:nvSpPr>
          <p:cNvPr id="43" name="Metin kutusu 42"/>
          <p:cNvSpPr txBox="1"/>
          <p:nvPr/>
        </p:nvSpPr>
        <p:spPr>
          <a:xfrm>
            <a:off x="6228184" y="3078954"/>
            <a:ext cx="1008112" cy="461665"/>
          </a:xfrm>
          <a:prstGeom prst="rect">
            <a:avLst/>
          </a:prstGeom>
          <a:noFill/>
        </p:spPr>
        <p:txBody>
          <a:bodyPr wrap="square" rtlCol="0">
            <a:spAutoFit/>
          </a:bodyPr>
          <a:lstStyle/>
          <a:p>
            <a:r>
              <a:rPr lang="tr-TR" sz="1200" dirty="0"/>
              <a:t>BAX mutasyonu</a:t>
            </a:r>
          </a:p>
        </p:txBody>
      </p:sp>
      <p:cxnSp>
        <p:nvCxnSpPr>
          <p:cNvPr id="45" name="Düz Ok Bağlayıcısı 44"/>
          <p:cNvCxnSpPr>
            <a:stCxn id="7" idx="3"/>
            <a:endCxn id="16" idx="1"/>
          </p:cNvCxnSpPr>
          <p:nvPr/>
        </p:nvCxnSpPr>
        <p:spPr>
          <a:xfrm>
            <a:off x="2237896" y="5565183"/>
            <a:ext cx="45382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Düz Ok Bağlayıcısı 46"/>
          <p:cNvCxnSpPr>
            <a:stCxn id="16" idx="3"/>
            <a:endCxn id="17" idx="1"/>
          </p:cNvCxnSpPr>
          <p:nvPr/>
        </p:nvCxnSpPr>
        <p:spPr>
          <a:xfrm>
            <a:off x="4131878" y="5565183"/>
            <a:ext cx="512130" cy="867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9" name="Dirsek Bağlayıcısı 48"/>
          <p:cNvCxnSpPr>
            <a:stCxn id="17" idx="3"/>
          </p:cNvCxnSpPr>
          <p:nvPr/>
        </p:nvCxnSpPr>
        <p:spPr>
          <a:xfrm flipV="1">
            <a:off x="6300192" y="5088094"/>
            <a:ext cx="936104" cy="485759"/>
          </a:xfrm>
          <a:prstGeom prst="bentConnector3">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Dirsek Bağlayıcısı 50"/>
          <p:cNvCxnSpPr>
            <a:stCxn id="17" idx="3"/>
            <a:endCxn id="19" idx="1"/>
          </p:cNvCxnSpPr>
          <p:nvPr/>
        </p:nvCxnSpPr>
        <p:spPr>
          <a:xfrm>
            <a:off x="6300192" y="5573853"/>
            <a:ext cx="1008112" cy="729959"/>
          </a:xfrm>
          <a:prstGeom prst="bentConnector3">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2" name="Metin kutusu 51"/>
          <p:cNvSpPr txBox="1"/>
          <p:nvPr/>
        </p:nvSpPr>
        <p:spPr>
          <a:xfrm>
            <a:off x="2123728" y="4941168"/>
            <a:ext cx="670896" cy="646331"/>
          </a:xfrm>
          <a:prstGeom prst="rect">
            <a:avLst/>
          </a:prstGeom>
          <a:noFill/>
        </p:spPr>
        <p:txBody>
          <a:bodyPr wrap="square" rtlCol="0">
            <a:spAutoFit/>
          </a:bodyPr>
          <a:lstStyle/>
          <a:p>
            <a:r>
              <a:rPr lang="tr-TR" sz="1200" b="1" dirty="0"/>
              <a:t>BRAF</a:t>
            </a:r>
            <a:r>
              <a:rPr lang="tr-TR" sz="1200" dirty="0"/>
              <a:t> mutasyonu</a:t>
            </a:r>
          </a:p>
        </p:txBody>
      </p:sp>
      <p:sp>
        <p:nvSpPr>
          <p:cNvPr id="53" name="Metin kutusu 52"/>
          <p:cNvSpPr txBox="1"/>
          <p:nvPr/>
        </p:nvSpPr>
        <p:spPr>
          <a:xfrm>
            <a:off x="2123728" y="5866240"/>
            <a:ext cx="719908" cy="276999"/>
          </a:xfrm>
          <a:prstGeom prst="rect">
            <a:avLst/>
          </a:prstGeom>
          <a:noFill/>
        </p:spPr>
        <p:txBody>
          <a:bodyPr wrap="square" rtlCol="0">
            <a:spAutoFit/>
          </a:bodyPr>
          <a:lstStyle/>
          <a:p>
            <a:r>
              <a:rPr lang="tr-TR" sz="1200" b="1" dirty="0"/>
              <a:t>CIMP</a:t>
            </a:r>
            <a:r>
              <a:rPr lang="tr-TR" sz="1200" dirty="0"/>
              <a:t> ↑</a:t>
            </a:r>
          </a:p>
        </p:txBody>
      </p:sp>
      <p:sp>
        <p:nvSpPr>
          <p:cNvPr id="54" name="Metin kutusu 53"/>
          <p:cNvSpPr txBox="1"/>
          <p:nvPr/>
        </p:nvSpPr>
        <p:spPr>
          <a:xfrm>
            <a:off x="4067944" y="5088094"/>
            <a:ext cx="930033" cy="461665"/>
          </a:xfrm>
          <a:prstGeom prst="rect">
            <a:avLst/>
          </a:prstGeom>
          <a:noFill/>
        </p:spPr>
        <p:txBody>
          <a:bodyPr wrap="square" rtlCol="0">
            <a:spAutoFit/>
          </a:bodyPr>
          <a:lstStyle/>
          <a:p>
            <a:r>
              <a:rPr lang="tr-TR" sz="1200" dirty="0"/>
              <a:t>P16 susması</a:t>
            </a:r>
          </a:p>
        </p:txBody>
      </p:sp>
      <p:sp>
        <p:nvSpPr>
          <p:cNvPr id="55" name="Metin kutusu 54"/>
          <p:cNvSpPr txBox="1"/>
          <p:nvPr/>
        </p:nvSpPr>
        <p:spPr>
          <a:xfrm>
            <a:off x="3997294" y="5923771"/>
            <a:ext cx="862737" cy="276999"/>
          </a:xfrm>
          <a:prstGeom prst="rect">
            <a:avLst/>
          </a:prstGeom>
          <a:noFill/>
        </p:spPr>
        <p:txBody>
          <a:bodyPr wrap="square" rtlCol="0">
            <a:spAutoFit/>
          </a:bodyPr>
          <a:lstStyle/>
          <a:p>
            <a:r>
              <a:rPr lang="tr-TR" sz="1200" b="1" dirty="0"/>
              <a:t>CIMP</a:t>
            </a:r>
            <a:r>
              <a:rPr lang="tr-TR" sz="1200" dirty="0"/>
              <a:t> ↑↑</a:t>
            </a:r>
          </a:p>
        </p:txBody>
      </p:sp>
      <p:sp>
        <p:nvSpPr>
          <p:cNvPr id="56" name="Metin kutusu 55"/>
          <p:cNvSpPr txBox="1"/>
          <p:nvPr/>
        </p:nvSpPr>
        <p:spPr>
          <a:xfrm>
            <a:off x="5940152" y="4795707"/>
            <a:ext cx="1368152" cy="461665"/>
          </a:xfrm>
          <a:prstGeom prst="rect">
            <a:avLst/>
          </a:prstGeom>
          <a:noFill/>
        </p:spPr>
        <p:txBody>
          <a:bodyPr wrap="square" rtlCol="0">
            <a:spAutoFit/>
          </a:bodyPr>
          <a:lstStyle/>
          <a:p>
            <a:r>
              <a:rPr lang="tr-TR" sz="1200" b="1" dirty="0"/>
              <a:t>MLH1</a:t>
            </a:r>
            <a:r>
              <a:rPr lang="tr-TR" sz="1200" dirty="0"/>
              <a:t> susması</a:t>
            </a:r>
          </a:p>
          <a:p>
            <a:r>
              <a:rPr lang="tr-TR" sz="1200" dirty="0"/>
              <a:t>IGFBP7 susması</a:t>
            </a:r>
          </a:p>
        </p:txBody>
      </p:sp>
      <p:sp>
        <p:nvSpPr>
          <p:cNvPr id="57" name="Metin kutusu 56"/>
          <p:cNvSpPr txBox="1"/>
          <p:nvPr/>
        </p:nvSpPr>
        <p:spPr>
          <a:xfrm>
            <a:off x="5835352" y="5938832"/>
            <a:ext cx="1368152" cy="461665"/>
          </a:xfrm>
          <a:prstGeom prst="rect">
            <a:avLst/>
          </a:prstGeom>
          <a:noFill/>
        </p:spPr>
        <p:txBody>
          <a:bodyPr wrap="square" rtlCol="0">
            <a:spAutoFit/>
          </a:bodyPr>
          <a:lstStyle/>
          <a:p>
            <a:r>
              <a:rPr lang="tr-TR" sz="1200" dirty="0"/>
              <a:t>IGFBP7 susması</a:t>
            </a:r>
          </a:p>
          <a:p>
            <a:r>
              <a:rPr lang="tr-TR" sz="1200" dirty="0"/>
              <a:t>Diğer?</a:t>
            </a:r>
          </a:p>
        </p:txBody>
      </p:sp>
      <p:sp>
        <p:nvSpPr>
          <p:cNvPr id="58" name="Metin kutusu 57"/>
          <p:cNvSpPr txBox="1"/>
          <p:nvPr/>
        </p:nvSpPr>
        <p:spPr>
          <a:xfrm>
            <a:off x="6876935" y="5404575"/>
            <a:ext cx="862737" cy="461665"/>
          </a:xfrm>
          <a:prstGeom prst="rect">
            <a:avLst/>
          </a:prstGeom>
          <a:noFill/>
        </p:spPr>
        <p:txBody>
          <a:bodyPr wrap="square" rtlCol="0">
            <a:spAutoFit/>
          </a:bodyPr>
          <a:lstStyle/>
          <a:p>
            <a:r>
              <a:rPr lang="tr-TR" sz="1200" b="1" dirty="0"/>
              <a:t>CIMP</a:t>
            </a:r>
            <a:r>
              <a:rPr lang="tr-TR" sz="1200" dirty="0"/>
              <a:t> ↑↑</a:t>
            </a:r>
            <a:r>
              <a:rPr lang="el-GR" sz="1200" dirty="0"/>
              <a:t>↑</a:t>
            </a:r>
            <a:endParaRPr lang="tr-TR" sz="1200" dirty="0"/>
          </a:p>
        </p:txBody>
      </p:sp>
      <p:sp>
        <p:nvSpPr>
          <p:cNvPr id="59" name="Metin kutusu 58"/>
          <p:cNvSpPr txBox="1"/>
          <p:nvPr/>
        </p:nvSpPr>
        <p:spPr>
          <a:xfrm>
            <a:off x="843000" y="347464"/>
            <a:ext cx="7776864" cy="461665"/>
          </a:xfrm>
          <a:prstGeom prst="rect">
            <a:avLst/>
          </a:prstGeom>
          <a:noFill/>
        </p:spPr>
        <p:txBody>
          <a:bodyPr wrap="square" rtlCol="0">
            <a:spAutoFit/>
          </a:bodyPr>
          <a:lstStyle/>
          <a:p>
            <a:r>
              <a:rPr lang="tr-TR" sz="2400" b="1" dirty="0"/>
              <a:t>KOLOREKTAL KARSİNOGENEZİS’TE MOLEKÜLER YOLAKLAR</a:t>
            </a:r>
          </a:p>
        </p:txBody>
      </p:sp>
      <p:sp>
        <p:nvSpPr>
          <p:cNvPr id="2" name="Yukarı Ok 1"/>
          <p:cNvSpPr/>
          <p:nvPr/>
        </p:nvSpPr>
        <p:spPr>
          <a:xfrm>
            <a:off x="5076056" y="5938832"/>
            <a:ext cx="468052" cy="65736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964006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a:xfrm>
            <a:off x="457200" y="260648"/>
            <a:ext cx="8229600" cy="4525963"/>
          </a:xfrm>
        </p:spPr>
        <p:txBody>
          <a:bodyPr>
            <a:normAutofit/>
          </a:bodyPr>
          <a:lstStyle/>
          <a:p>
            <a:r>
              <a:rPr lang="tr-TR" dirty="0" err="1" smtClean="0"/>
              <a:t>CpG</a:t>
            </a:r>
            <a:r>
              <a:rPr lang="tr-TR" dirty="0" smtClean="0"/>
              <a:t> </a:t>
            </a:r>
            <a:r>
              <a:rPr lang="tr-TR" dirty="0" err="1" smtClean="0"/>
              <a:t>metilasyonu</a:t>
            </a:r>
            <a:r>
              <a:rPr lang="tr-TR" dirty="0" smtClean="0"/>
              <a:t>, gen ekspresyonunu azaltır</a:t>
            </a:r>
          </a:p>
          <a:p>
            <a:r>
              <a:rPr lang="tr-TR" dirty="0" smtClean="0"/>
              <a:t>Susturulan gen bir tümör </a:t>
            </a:r>
            <a:r>
              <a:rPr lang="tr-TR" dirty="0" err="1" smtClean="0"/>
              <a:t>süpressör</a:t>
            </a:r>
            <a:r>
              <a:rPr lang="tr-TR" dirty="0" smtClean="0"/>
              <a:t> gen ise </a:t>
            </a:r>
            <a:r>
              <a:rPr lang="tr-TR" dirty="0" err="1" smtClean="0"/>
              <a:t>karsinogenez</a:t>
            </a:r>
            <a:r>
              <a:rPr lang="tr-TR" dirty="0" smtClean="0"/>
              <a:t> kolaylaşır</a:t>
            </a:r>
          </a:p>
          <a:p>
            <a:r>
              <a:rPr lang="tr-TR" dirty="0" smtClean="0"/>
              <a:t>Tanı için yeni testler geliştirilmiştir</a:t>
            </a:r>
          </a:p>
          <a:p>
            <a:r>
              <a:rPr lang="tr-TR" dirty="0" smtClean="0"/>
              <a:t>Erken metile olan genler </a:t>
            </a:r>
            <a:r>
              <a:rPr lang="tr-TR" sz="2600" dirty="0" smtClean="0"/>
              <a:t>(SLC5A8, MINTT1, MINT31, SFRP1, SFRP2, CDH13, CRBP1, RUNX3, p14ARF, HLTF, ITGA4, CDKN2A) </a:t>
            </a:r>
            <a:r>
              <a:rPr lang="tr-TR" dirty="0" smtClean="0"/>
              <a:t>saptanabilir</a:t>
            </a:r>
            <a:endParaRPr lang="tr-TR" dirty="0"/>
          </a:p>
        </p:txBody>
      </p:sp>
      <p:pic>
        <p:nvPicPr>
          <p:cNvPr id="5122" name="Picture 2" descr="E:\POLYPS\yeni resim\IMG_48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44349"/>
            <a:ext cx="2912335" cy="2184251"/>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E:\POLYPS\yeni resim\IMG_482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4443" y="4444350"/>
            <a:ext cx="2844981" cy="243677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1800" y="4444349"/>
            <a:ext cx="3240360" cy="2432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13991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79537" y="244908"/>
            <a:ext cx="8229600" cy="778098"/>
          </a:xfrm>
        </p:spPr>
        <p:txBody>
          <a:bodyPr/>
          <a:lstStyle/>
          <a:p>
            <a:r>
              <a:rPr lang="tr-TR" dirty="0"/>
              <a:t>Polipler</a:t>
            </a:r>
          </a:p>
        </p:txBody>
      </p:sp>
      <p:sp>
        <p:nvSpPr>
          <p:cNvPr id="3" name="İçerik Yer Tutucusu 2"/>
          <p:cNvSpPr>
            <a:spLocks noGrp="1"/>
          </p:cNvSpPr>
          <p:nvPr>
            <p:ph idx="1"/>
          </p:nvPr>
        </p:nvSpPr>
        <p:spPr>
          <a:xfrm>
            <a:off x="479537" y="1145424"/>
            <a:ext cx="8229600" cy="4525963"/>
          </a:xfrm>
        </p:spPr>
        <p:txBody>
          <a:bodyPr>
            <a:normAutofit lnSpcReduction="10000"/>
          </a:bodyPr>
          <a:lstStyle/>
          <a:p>
            <a:pPr marL="0" indent="0">
              <a:buNone/>
            </a:pPr>
            <a:r>
              <a:rPr lang="tr-TR" b="1" dirty="0" err="1"/>
              <a:t>Neoplastik</a:t>
            </a:r>
            <a:r>
              <a:rPr lang="tr-TR" b="1" dirty="0"/>
              <a:t> Polipler</a:t>
            </a:r>
            <a:r>
              <a:rPr lang="tr-TR" dirty="0"/>
              <a:t>: 50 yaş üstü nüfusun %25'inde</a:t>
            </a:r>
          </a:p>
          <a:p>
            <a:pPr marL="0" indent="0">
              <a:buNone/>
            </a:pPr>
            <a:r>
              <a:rPr lang="tr-TR" dirty="0"/>
              <a:t>Tür:</a:t>
            </a:r>
          </a:p>
          <a:p>
            <a:pPr lvl="1"/>
            <a:r>
              <a:rPr lang="tr-TR" dirty="0" err="1"/>
              <a:t>Tübüler</a:t>
            </a:r>
            <a:r>
              <a:rPr lang="tr-TR" dirty="0"/>
              <a:t> adenomlar: % 5 </a:t>
            </a:r>
            <a:r>
              <a:rPr lang="tr-TR" dirty="0" err="1"/>
              <a:t>malignite</a:t>
            </a:r>
            <a:endParaRPr lang="tr-TR" dirty="0"/>
          </a:p>
          <a:p>
            <a:pPr lvl="1"/>
            <a:r>
              <a:rPr lang="tr-TR" dirty="0" err="1"/>
              <a:t>Villöz</a:t>
            </a:r>
            <a:r>
              <a:rPr lang="tr-TR" dirty="0"/>
              <a:t> adenomlar: % 40 </a:t>
            </a:r>
            <a:r>
              <a:rPr lang="tr-TR" dirty="0" err="1"/>
              <a:t>malignite</a:t>
            </a:r>
            <a:endParaRPr lang="tr-TR" dirty="0"/>
          </a:p>
          <a:p>
            <a:pPr lvl="1"/>
            <a:r>
              <a:rPr lang="tr-TR" dirty="0" err="1"/>
              <a:t>Tubulovillöz</a:t>
            </a:r>
            <a:r>
              <a:rPr lang="tr-TR" dirty="0"/>
              <a:t> adenomlar: % 22 </a:t>
            </a:r>
            <a:r>
              <a:rPr lang="tr-TR" dirty="0" err="1"/>
              <a:t>malignite</a:t>
            </a:r>
            <a:endParaRPr lang="tr-TR" dirty="0"/>
          </a:p>
          <a:p>
            <a:r>
              <a:rPr lang="tr-TR" dirty="0"/>
              <a:t>Boyut:</a:t>
            </a:r>
          </a:p>
          <a:p>
            <a:pPr lvl="1"/>
            <a:r>
              <a:rPr lang="tr-TR" dirty="0"/>
              <a:t>&lt;1cm: nadir </a:t>
            </a:r>
            <a:r>
              <a:rPr lang="tr-TR" dirty="0" err="1"/>
              <a:t>invaziv</a:t>
            </a:r>
            <a:r>
              <a:rPr lang="tr-TR" dirty="0"/>
              <a:t> </a:t>
            </a:r>
            <a:r>
              <a:rPr lang="tr-TR" dirty="0" err="1"/>
              <a:t>karsinom</a:t>
            </a:r>
            <a:endParaRPr lang="tr-TR" dirty="0"/>
          </a:p>
          <a:p>
            <a:pPr lvl="1"/>
            <a:r>
              <a:rPr lang="tr-TR" dirty="0"/>
              <a:t>˃2 cm: % 35 - % 50 </a:t>
            </a:r>
            <a:r>
              <a:rPr lang="tr-TR" dirty="0" err="1"/>
              <a:t>karsinom</a:t>
            </a:r>
            <a:r>
              <a:rPr lang="tr-TR" dirty="0"/>
              <a:t> riski</a:t>
            </a:r>
          </a:p>
        </p:txBody>
      </p:sp>
      <p:sp>
        <p:nvSpPr>
          <p:cNvPr id="4" name="Metin kutusu 3"/>
          <p:cNvSpPr txBox="1"/>
          <p:nvPr/>
        </p:nvSpPr>
        <p:spPr>
          <a:xfrm>
            <a:off x="6444208" y="6209642"/>
            <a:ext cx="2304256" cy="461665"/>
          </a:xfrm>
          <a:prstGeom prst="rect">
            <a:avLst/>
          </a:prstGeom>
          <a:noFill/>
        </p:spPr>
        <p:txBody>
          <a:bodyPr wrap="square" rtlCol="0">
            <a:spAutoFit/>
          </a:bodyPr>
          <a:lstStyle/>
          <a:p>
            <a:r>
              <a:rPr lang="tr-TR" sz="2400" i="1" dirty="0"/>
              <a:t>Saplı veya sapsız</a:t>
            </a:r>
          </a:p>
        </p:txBody>
      </p:sp>
      <p:pic>
        <p:nvPicPr>
          <p:cNvPr id="5" name="Picture 2"/>
          <p:cNvPicPr>
            <a:picLocks noChangeAspect="1" noChangeArrowheads="1"/>
          </p:cNvPicPr>
          <p:nvPr/>
        </p:nvPicPr>
        <p:blipFill>
          <a:blip r:embed="rId2" cstate="print"/>
          <a:stretch>
            <a:fillRect/>
          </a:stretch>
        </p:blipFill>
        <p:spPr bwMode="auto">
          <a:xfrm>
            <a:off x="6444208" y="4374509"/>
            <a:ext cx="2304256" cy="1712715"/>
          </a:xfrm>
          <a:prstGeom prst="rect">
            <a:avLst/>
          </a:prstGeom>
          <a:noFill/>
          <a:ln w="9525">
            <a:noFill/>
            <a:miter lim="800000"/>
            <a:headEnd/>
            <a:tailEnd/>
          </a:ln>
        </p:spPr>
      </p:pic>
    </p:spTree>
    <p:extLst>
      <p:ext uri="{BB962C8B-B14F-4D97-AF65-F5344CB8AC3E}">
        <p14:creationId xmlns:p14="http://schemas.microsoft.com/office/powerpoint/2010/main" val="289992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05927" y="3193257"/>
            <a:ext cx="3600450" cy="2807494"/>
          </a:xfr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565" y="1217949"/>
            <a:ext cx="3571875" cy="2957513"/>
          </a:xfrm>
          <a:prstGeom prst="rect">
            <a:avLst/>
          </a:prstGeom>
        </p:spPr>
      </p:pic>
    </p:spTree>
    <p:extLst>
      <p:ext uri="{BB962C8B-B14F-4D97-AF65-F5344CB8AC3E}">
        <p14:creationId xmlns:p14="http://schemas.microsoft.com/office/powerpoint/2010/main" val="2913176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850106"/>
          </a:xfrm>
        </p:spPr>
        <p:txBody>
          <a:bodyPr/>
          <a:lstStyle/>
          <a:p>
            <a:r>
              <a:rPr lang="tr-TR" dirty="0"/>
              <a:t>Polipler</a:t>
            </a:r>
          </a:p>
        </p:txBody>
      </p:sp>
      <p:sp>
        <p:nvSpPr>
          <p:cNvPr id="3" name="İçerik Yer Tutucusu 2"/>
          <p:cNvSpPr>
            <a:spLocks noGrp="1"/>
          </p:cNvSpPr>
          <p:nvPr>
            <p:ph idx="1"/>
          </p:nvPr>
        </p:nvSpPr>
        <p:spPr>
          <a:xfrm>
            <a:off x="467544" y="1412776"/>
            <a:ext cx="8229600" cy="4525963"/>
          </a:xfrm>
        </p:spPr>
        <p:txBody>
          <a:bodyPr/>
          <a:lstStyle/>
          <a:p>
            <a:pPr marL="0" indent="0">
              <a:buNone/>
            </a:pPr>
            <a:r>
              <a:rPr lang="tr-TR" b="1" dirty="0" err="1"/>
              <a:t>Hiperplastik</a:t>
            </a:r>
            <a:r>
              <a:rPr lang="tr-TR" b="1" dirty="0"/>
              <a:t> Polipler</a:t>
            </a:r>
          </a:p>
          <a:p>
            <a:r>
              <a:rPr lang="tr-TR" dirty="0"/>
              <a:t>Son derece yaygın</a:t>
            </a:r>
          </a:p>
          <a:p>
            <a:r>
              <a:rPr lang="tr-TR" dirty="0"/>
              <a:t>Küçük (&lt;5 mm)</a:t>
            </a:r>
          </a:p>
          <a:p>
            <a:r>
              <a:rPr lang="tr-TR" dirty="0"/>
              <a:t>Histolojik özellikleri: </a:t>
            </a:r>
            <a:r>
              <a:rPr lang="tr-TR" dirty="0" err="1"/>
              <a:t>displazi</a:t>
            </a:r>
            <a:r>
              <a:rPr lang="tr-TR" dirty="0"/>
              <a:t> göstermeyen </a:t>
            </a:r>
            <a:r>
              <a:rPr lang="tr-TR" dirty="0" err="1"/>
              <a:t>hiperplazi</a:t>
            </a:r>
            <a:endParaRPr lang="tr-TR" dirty="0"/>
          </a:p>
        </p:txBody>
      </p:sp>
      <p:pic>
        <p:nvPicPr>
          <p:cNvPr id="4" name="Picture 3">
            <a:extLst>
              <a:ext uri="{FF2B5EF4-FFF2-40B4-BE49-F238E27FC236}">
                <a16:creationId xmlns:a16="http://schemas.microsoft.com/office/drawing/2014/main" id="{0A08C219-E004-4C97-B98D-7F896B28ED9A}"/>
              </a:ext>
            </a:extLst>
          </p:cNvPr>
          <p:cNvPicPr>
            <a:picLocks noChangeAspect="1"/>
          </p:cNvPicPr>
          <p:nvPr/>
        </p:nvPicPr>
        <p:blipFill>
          <a:blip r:embed="rId2"/>
          <a:stretch>
            <a:fillRect/>
          </a:stretch>
        </p:blipFill>
        <p:spPr>
          <a:xfrm>
            <a:off x="6415306" y="1090092"/>
            <a:ext cx="2728694" cy="2041376"/>
          </a:xfrm>
          <a:prstGeom prst="rect">
            <a:avLst/>
          </a:prstGeom>
        </p:spPr>
      </p:pic>
      <p:pic>
        <p:nvPicPr>
          <p:cNvPr id="5" name="Picture 4">
            <a:extLst>
              <a:ext uri="{FF2B5EF4-FFF2-40B4-BE49-F238E27FC236}">
                <a16:creationId xmlns:a16="http://schemas.microsoft.com/office/drawing/2014/main" id="{5E13F49B-C67B-4FF8-BA2A-E8E5D25CD100}"/>
              </a:ext>
            </a:extLst>
          </p:cNvPr>
          <p:cNvPicPr>
            <a:picLocks noChangeAspect="1"/>
          </p:cNvPicPr>
          <p:nvPr/>
        </p:nvPicPr>
        <p:blipFill>
          <a:blip r:embed="rId3"/>
          <a:stretch>
            <a:fillRect/>
          </a:stretch>
        </p:blipFill>
        <p:spPr>
          <a:xfrm>
            <a:off x="5523438" y="4255682"/>
            <a:ext cx="3173706" cy="2379083"/>
          </a:xfrm>
          <a:prstGeom prst="rect">
            <a:avLst/>
          </a:prstGeom>
        </p:spPr>
      </p:pic>
    </p:spTree>
    <p:extLst>
      <p:ext uri="{BB962C8B-B14F-4D97-AF65-F5344CB8AC3E}">
        <p14:creationId xmlns:p14="http://schemas.microsoft.com/office/powerpoint/2010/main" val="2221106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95536" y="188640"/>
            <a:ext cx="8229600" cy="850106"/>
          </a:xfrm>
        </p:spPr>
        <p:txBody>
          <a:bodyPr/>
          <a:lstStyle/>
          <a:p>
            <a:r>
              <a:rPr lang="tr-TR" dirty="0"/>
              <a:t>Polipler</a:t>
            </a:r>
          </a:p>
        </p:txBody>
      </p:sp>
      <p:sp>
        <p:nvSpPr>
          <p:cNvPr id="3" name="İçerik Yer Tutucusu 2"/>
          <p:cNvSpPr>
            <a:spLocks noGrp="1"/>
          </p:cNvSpPr>
          <p:nvPr>
            <p:ph idx="1"/>
          </p:nvPr>
        </p:nvSpPr>
        <p:spPr>
          <a:xfrm>
            <a:off x="395536" y="1150431"/>
            <a:ext cx="8229600" cy="4525963"/>
          </a:xfrm>
        </p:spPr>
        <p:txBody>
          <a:bodyPr/>
          <a:lstStyle/>
          <a:p>
            <a:pPr marL="0" indent="0">
              <a:buNone/>
            </a:pPr>
            <a:r>
              <a:rPr lang="tr-TR" b="1" dirty="0" err="1"/>
              <a:t>Serrated</a:t>
            </a:r>
            <a:r>
              <a:rPr lang="tr-TR" b="1" dirty="0"/>
              <a:t> (testere dişi) Polipler</a:t>
            </a:r>
          </a:p>
          <a:p>
            <a:r>
              <a:rPr lang="tr-TR" dirty="0"/>
              <a:t>Yakın zamanda tanımlanmış, histolojik olarak farklı bir grup</a:t>
            </a:r>
          </a:p>
          <a:p>
            <a:r>
              <a:rPr lang="tr-TR" dirty="0" err="1"/>
              <a:t>Flat</a:t>
            </a:r>
            <a:r>
              <a:rPr lang="tr-TR" dirty="0"/>
              <a:t> lezyonlardır ve genellikle göze çarpması zordur</a:t>
            </a:r>
          </a:p>
          <a:p>
            <a:r>
              <a:rPr lang="tr-TR" dirty="0" err="1"/>
              <a:t>Adenomatöz</a:t>
            </a:r>
            <a:r>
              <a:rPr lang="tr-TR" dirty="0"/>
              <a:t> polipler gibi tedavi edilmelidir</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7712" y="4588724"/>
            <a:ext cx="2372891" cy="2184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E:\POLYPS\yeni resim\IMG_48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07" y="4588724"/>
            <a:ext cx="2912335" cy="218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779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46C2467-3E85-46D5-AE19-3C39A35B0890}"/>
              </a:ext>
            </a:extLst>
          </p:cNvPr>
          <p:cNvPicPr>
            <a:picLocks noChangeAspect="1"/>
          </p:cNvPicPr>
          <p:nvPr/>
        </p:nvPicPr>
        <p:blipFill>
          <a:blip r:embed="rId2"/>
          <a:stretch>
            <a:fillRect/>
          </a:stretch>
        </p:blipFill>
        <p:spPr>
          <a:xfrm>
            <a:off x="3358438" y="4437112"/>
            <a:ext cx="1874745" cy="2437731"/>
          </a:xfrm>
          <a:prstGeom prst="rect">
            <a:avLst/>
          </a:prstGeom>
        </p:spPr>
      </p:pic>
      <p:sp>
        <p:nvSpPr>
          <p:cNvPr id="2" name="Başlık 1"/>
          <p:cNvSpPr>
            <a:spLocks noGrp="1"/>
          </p:cNvSpPr>
          <p:nvPr>
            <p:ph type="title"/>
          </p:nvPr>
        </p:nvSpPr>
        <p:spPr>
          <a:xfrm>
            <a:off x="427162" y="204969"/>
            <a:ext cx="8229600" cy="706090"/>
          </a:xfrm>
        </p:spPr>
        <p:txBody>
          <a:bodyPr>
            <a:normAutofit fontScale="90000"/>
          </a:bodyPr>
          <a:lstStyle/>
          <a:p>
            <a:r>
              <a:rPr lang="tr-TR" dirty="0"/>
              <a:t>Polipler</a:t>
            </a:r>
          </a:p>
        </p:txBody>
      </p:sp>
      <p:sp>
        <p:nvSpPr>
          <p:cNvPr id="3" name="İçerik Yer Tutucusu 2"/>
          <p:cNvSpPr>
            <a:spLocks noGrp="1"/>
          </p:cNvSpPr>
          <p:nvPr>
            <p:ph sz="half" idx="1"/>
          </p:nvPr>
        </p:nvSpPr>
        <p:spPr>
          <a:xfrm>
            <a:off x="142222" y="819936"/>
            <a:ext cx="4038600" cy="5417376"/>
          </a:xfrm>
        </p:spPr>
        <p:txBody>
          <a:bodyPr>
            <a:normAutofit fontScale="92500" lnSpcReduction="20000"/>
          </a:bodyPr>
          <a:lstStyle/>
          <a:p>
            <a:pPr marL="0" indent="0">
              <a:buNone/>
            </a:pPr>
            <a:r>
              <a:rPr lang="tr-TR" b="1" dirty="0" err="1"/>
              <a:t>Hamartomatöz</a:t>
            </a:r>
            <a:r>
              <a:rPr lang="tr-TR" b="1" dirty="0"/>
              <a:t> Polipler (</a:t>
            </a:r>
            <a:r>
              <a:rPr lang="tr-TR" b="1" dirty="0" err="1"/>
              <a:t>Juvenil</a:t>
            </a:r>
            <a:r>
              <a:rPr lang="tr-TR" b="1" dirty="0"/>
              <a:t> Polipler):</a:t>
            </a:r>
          </a:p>
          <a:p>
            <a:r>
              <a:rPr lang="tr-TR" dirty="0" err="1"/>
              <a:t>Premalign</a:t>
            </a:r>
            <a:r>
              <a:rPr lang="tr-TR" dirty="0"/>
              <a:t> değil</a:t>
            </a:r>
          </a:p>
          <a:p>
            <a:r>
              <a:rPr lang="tr-TR" dirty="0"/>
              <a:t>Çocukluk çağı </a:t>
            </a:r>
            <a:r>
              <a:rPr lang="tr-TR" dirty="0" smtClean="0"/>
              <a:t>ince barsak polipleri</a:t>
            </a:r>
          </a:p>
          <a:p>
            <a:r>
              <a:rPr lang="tr-TR" dirty="0" smtClean="0"/>
              <a:t>Yanak ve dudakta </a:t>
            </a:r>
            <a:r>
              <a:rPr lang="tr-TR" dirty="0" err="1" smtClean="0"/>
              <a:t>melanin</a:t>
            </a:r>
            <a:r>
              <a:rPr lang="tr-TR" dirty="0" smtClean="0"/>
              <a:t> spotları</a:t>
            </a:r>
            <a:endParaRPr lang="tr-TR" dirty="0"/>
          </a:p>
          <a:p>
            <a:r>
              <a:rPr lang="tr-TR" dirty="0"/>
              <a:t>Kanama yaygın bir semptomdur</a:t>
            </a:r>
          </a:p>
          <a:p>
            <a:r>
              <a:rPr lang="tr-TR" dirty="0" err="1"/>
              <a:t>İntususepsiyon</a:t>
            </a:r>
            <a:r>
              <a:rPr lang="tr-TR" dirty="0"/>
              <a:t> ve / veya tıkanma meydana gelebilir</a:t>
            </a:r>
          </a:p>
          <a:p>
            <a:r>
              <a:rPr lang="tr-TR" dirty="0"/>
              <a:t>Mutasyon BMPR1A ve SMAD4 da</a:t>
            </a:r>
          </a:p>
        </p:txBody>
      </p:sp>
      <p:sp>
        <p:nvSpPr>
          <p:cNvPr id="4" name="İçerik Yer Tutucusu 3"/>
          <p:cNvSpPr>
            <a:spLocks noGrp="1"/>
          </p:cNvSpPr>
          <p:nvPr>
            <p:ph sz="half" idx="2"/>
          </p:nvPr>
        </p:nvSpPr>
        <p:spPr/>
        <p:txBody>
          <a:bodyPr>
            <a:normAutofit fontScale="92500" lnSpcReduction="20000"/>
          </a:bodyPr>
          <a:lstStyle/>
          <a:p>
            <a:endParaRPr lang="tr-TR" dirty="0"/>
          </a:p>
        </p:txBody>
      </p:sp>
      <p:sp>
        <p:nvSpPr>
          <p:cNvPr id="5" name="Metin kutusu 4"/>
          <p:cNvSpPr txBox="1"/>
          <p:nvPr/>
        </p:nvSpPr>
        <p:spPr>
          <a:xfrm>
            <a:off x="4355976" y="911059"/>
            <a:ext cx="4645802" cy="3939540"/>
          </a:xfrm>
          <a:prstGeom prst="rect">
            <a:avLst/>
          </a:prstGeom>
          <a:noFill/>
        </p:spPr>
        <p:txBody>
          <a:bodyPr wrap="square" rtlCol="0">
            <a:spAutoFit/>
          </a:bodyPr>
          <a:lstStyle/>
          <a:p>
            <a:pPr marL="457200" indent="-457200">
              <a:buFont typeface="Courier New" panose="02070309020205020404" pitchFamily="49" charset="0"/>
              <a:buChar char="o"/>
            </a:pPr>
            <a:r>
              <a:rPr lang="tr-TR" sz="3200" b="1" dirty="0"/>
              <a:t>Ailevi </a:t>
            </a:r>
            <a:r>
              <a:rPr lang="tr-TR" sz="3200" b="1" dirty="0" err="1"/>
              <a:t>juvenil</a:t>
            </a:r>
            <a:r>
              <a:rPr lang="tr-TR" sz="3200" b="1" dirty="0"/>
              <a:t> </a:t>
            </a:r>
            <a:r>
              <a:rPr lang="tr-TR" sz="3200" b="1" dirty="0" err="1"/>
              <a:t>polipozis</a:t>
            </a:r>
            <a:endParaRPr lang="tr-TR" sz="3200" b="1" dirty="0"/>
          </a:p>
          <a:p>
            <a:pPr marL="457200" indent="-457200">
              <a:buFont typeface="Courier New" panose="02070309020205020404" pitchFamily="49" charset="0"/>
              <a:buChar char="o"/>
            </a:pPr>
            <a:r>
              <a:rPr lang="tr-TR" sz="3200" b="1" dirty="0" err="1"/>
              <a:t>Peutz-Jeghers</a:t>
            </a:r>
            <a:r>
              <a:rPr lang="tr-TR" sz="3200" b="1" dirty="0"/>
              <a:t> sendromu</a:t>
            </a:r>
          </a:p>
          <a:p>
            <a:pPr marL="457200" indent="-457200">
              <a:buFont typeface="Courier New" panose="02070309020205020404" pitchFamily="49" charset="0"/>
              <a:buChar char="o"/>
            </a:pPr>
            <a:r>
              <a:rPr lang="tr-TR" sz="3200" b="1" dirty="0" err="1"/>
              <a:t>Cronkite-Canada</a:t>
            </a:r>
            <a:r>
              <a:rPr lang="tr-TR" sz="3200" b="1" dirty="0"/>
              <a:t> </a:t>
            </a:r>
            <a:r>
              <a:rPr lang="tr-TR" sz="3200" b="1" dirty="0" smtClean="0"/>
              <a:t>sendromu </a:t>
            </a:r>
            <a:r>
              <a:rPr lang="tr-TR" sz="2000" dirty="0" smtClean="0"/>
              <a:t>(</a:t>
            </a:r>
            <a:r>
              <a:rPr lang="tr-TR" sz="2000" dirty="0" err="1" smtClean="0"/>
              <a:t>alopesi</a:t>
            </a:r>
            <a:r>
              <a:rPr lang="tr-TR" sz="2000" dirty="0" smtClean="0"/>
              <a:t>, ciltte </a:t>
            </a:r>
            <a:r>
              <a:rPr lang="tr-TR" sz="2000" dirty="0" err="1" smtClean="0"/>
              <a:t>pigmentasyon</a:t>
            </a:r>
            <a:r>
              <a:rPr lang="tr-TR" sz="2000" dirty="0" smtClean="0"/>
              <a:t>, tırnak </a:t>
            </a:r>
            <a:r>
              <a:rPr lang="tr-TR" sz="2000" dirty="0" err="1" smtClean="0"/>
              <a:t>atrofisi</a:t>
            </a:r>
            <a:r>
              <a:rPr lang="tr-TR" sz="2000" dirty="0" smtClean="0"/>
              <a:t>)</a:t>
            </a:r>
            <a:endParaRPr lang="tr-TR" sz="2000" dirty="0"/>
          </a:p>
          <a:p>
            <a:pPr marL="457200" indent="-457200">
              <a:buFont typeface="Courier New" panose="02070309020205020404" pitchFamily="49" charset="0"/>
              <a:buChar char="o"/>
            </a:pPr>
            <a:r>
              <a:rPr lang="tr-TR" sz="3200" b="1" dirty="0" err="1"/>
              <a:t>Cowden</a:t>
            </a:r>
            <a:r>
              <a:rPr lang="tr-TR" sz="3200" b="1" dirty="0"/>
              <a:t> </a:t>
            </a:r>
            <a:r>
              <a:rPr lang="tr-TR" sz="3200" b="1" dirty="0" smtClean="0"/>
              <a:t>sendromu </a:t>
            </a:r>
            <a:r>
              <a:rPr lang="tr-TR" sz="2000" dirty="0" smtClean="0"/>
              <a:t>(</a:t>
            </a:r>
            <a:r>
              <a:rPr lang="tr-TR" sz="2000" dirty="0" err="1" smtClean="0"/>
              <a:t>fasial</a:t>
            </a:r>
            <a:r>
              <a:rPr lang="tr-TR" sz="2000" dirty="0" smtClean="0"/>
              <a:t> </a:t>
            </a:r>
            <a:r>
              <a:rPr lang="tr-TR" sz="2000" dirty="0" err="1" smtClean="0"/>
              <a:t>trichilemmoma</a:t>
            </a:r>
            <a:r>
              <a:rPr lang="tr-TR" sz="2000" dirty="0" smtClean="0"/>
              <a:t>, meme </a:t>
            </a:r>
            <a:r>
              <a:rPr lang="tr-TR" sz="2000" dirty="0" err="1" smtClean="0"/>
              <a:t>ca</a:t>
            </a:r>
            <a:r>
              <a:rPr lang="tr-TR" sz="2000" dirty="0" smtClean="0"/>
              <a:t>, </a:t>
            </a:r>
            <a:r>
              <a:rPr lang="tr-TR" sz="2000" dirty="0" err="1" smtClean="0"/>
              <a:t>tiroid</a:t>
            </a:r>
            <a:r>
              <a:rPr lang="tr-TR" sz="2000" dirty="0" smtClean="0"/>
              <a:t> </a:t>
            </a:r>
            <a:r>
              <a:rPr lang="tr-TR" sz="2000" dirty="0" err="1" smtClean="0"/>
              <a:t>hst.</a:t>
            </a:r>
            <a:r>
              <a:rPr lang="tr-TR" sz="2000" dirty="0" smtClean="0"/>
              <a:t>)</a:t>
            </a:r>
            <a:endParaRPr lang="tr-TR" sz="2000" dirty="0"/>
          </a:p>
          <a:p>
            <a:pPr marL="285750" indent="-285750">
              <a:buFont typeface="Courier New" panose="02070309020205020404" pitchFamily="49" charset="0"/>
              <a:buChar char="o"/>
            </a:pPr>
            <a:endParaRPr lang="tr-TR" dirty="0"/>
          </a:p>
        </p:txBody>
      </p:sp>
    </p:spTree>
    <p:extLst>
      <p:ext uri="{BB962C8B-B14F-4D97-AF65-F5344CB8AC3E}">
        <p14:creationId xmlns:p14="http://schemas.microsoft.com/office/powerpoint/2010/main" val="21299585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922114"/>
          </a:xfrm>
        </p:spPr>
        <p:txBody>
          <a:bodyPr/>
          <a:lstStyle/>
          <a:p>
            <a:r>
              <a:rPr lang="tr-TR" dirty="0"/>
              <a:t>Polipler</a:t>
            </a:r>
          </a:p>
        </p:txBody>
      </p:sp>
      <p:sp>
        <p:nvSpPr>
          <p:cNvPr id="3" name="İçerik Yer Tutucusu 2"/>
          <p:cNvSpPr>
            <a:spLocks noGrp="1"/>
          </p:cNvSpPr>
          <p:nvPr>
            <p:ph idx="1"/>
          </p:nvPr>
        </p:nvSpPr>
        <p:spPr>
          <a:xfrm>
            <a:off x="467544" y="1484784"/>
            <a:ext cx="8229600" cy="4525963"/>
          </a:xfrm>
        </p:spPr>
        <p:txBody>
          <a:bodyPr/>
          <a:lstStyle/>
          <a:p>
            <a:pPr marL="0" indent="0">
              <a:buNone/>
            </a:pPr>
            <a:r>
              <a:rPr lang="tr-TR" b="1" dirty="0" err="1"/>
              <a:t>İnflamatuar</a:t>
            </a:r>
            <a:r>
              <a:rPr lang="tr-TR" b="1" dirty="0"/>
              <a:t> Polipler (</a:t>
            </a:r>
            <a:r>
              <a:rPr lang="tr-TR" b="1" dirty="0" err="1"/>
              <a:t>Pseudopolipler</a:t>
            </a:r>
            <a:r>
              <a:rPr lang="tr-TR" b="1" dirty="0"/>
              <a:t>)</a:t>
            </a:r>
          </a:p>
          <a:p>
            <a:r>
              <a:rPr lang="tr-TR" dirty="0" err="1"/>
              <a:t>İnflamatuar</a:t>
            </a:r>
            <a:r>
              <a:rPr lang="tr-TR" dirty="0"/>
              <a:t> bağırsak hastalığı bağlamında</a:t>
            </a:r>
          </a:p>
          <a:p>
            <a:r>
              <a:rPr lang="tr-TR" dirty="0" err="1"/>
              <a:t>Premalign</a:t>
            </a:r>
            <a:r>
              <a:rPr lang="tr-TR" dirty="0"/>
              <a:t> değil</a:t>
            </a:r>
          </a:p>
          <a:p>
            <a:r>
              <a:rPr lang="tr-TR" dirty="0"/>
              <a:t>Görüntüde </a:t>
            </a:r>
            <a:r>
              <a:rPr lang="tr-TR" dirty="0" err="1"/>
              <a:t>adenomatöz</a:t>
            </a:r>
            <a:r>
              <a:rPr lang="tr-TR" dirty="0"/>
              <a:t> poliplerden ayırt edilemez</a:t>
            </a:r>
          </a:p>
        </p:txBody>
      </p:sp>
      <p:pic>
        <p:nvPicPr>
          <p:cNvPr id="4" name="Picture 3">
            <a:extLst>
              <a:ext uri="{FF2B5EF4-FFF2-40B4-BE49-F238E27FC236}">
                <a16:creationId xmlns:a16="http://schemas.microsoft.com/office/drawing/2014/main" id="{4AED4E93-E1ED-4440-9011-4527295D3D86}"/>
              </a:ext>
            </a:extLst>
          </p:cNvPr>
          <p:cNvPicPr>
            <a:picLocks noChangeAspect="1"/>
          </p:cNvPicPr>
          <p:nvPr/>
        </p:nvPicPr>
        <p:blipFill>
          <a:blip r:embed="rId2"/>
          <a:stretch>
            <a:fillRect/>
          </a:stretch>
        </p:blipFill>
        <p:spPr>
          <a:xfrm>
            <a:off x="3635896" y="4334503"/>
            <a:ext cx="3493311" cy="2267909"/>
          </a:xfrm>
          <a:prstGeom prst="rect">
            <a:avLst/>
          </a:prstGeom>
        </p:spPr>
      </p:pic>
    </p:spTree>
    <p:extLst>
      <p:ext uri="{BB962C8B-B14F-4D97-AF65-F5344CB8AC3E}">
        <p14:creationId xmlns:p14="http://schemas.microsoft.com/office/powerpoint/2010/main" val="28327586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29600" cy="562074"/>
          </a:xfrm>
        </p:spPr>
        <p:txBody>
          <a:bodyPr>
            <a:normAutofit fontScale="90000"/>
          </a:bodyPr>
          <a:lstStyle/>
          <a:p>
            <a:r>
              <a:rPr lang="tr-TR" dirty="0"/>
              <a:t>Kalıtsal </a:t>
            </a:r>
            <a:r>
              <a:rPr lang="tr-TR" dirty="0" err="1"/>
              <a:t>Kolorektal</a:t>
            </a:r>
            <a:r>
              <a:rPr lang="tr-TR" dirty="0"/>
              <a:t> </a:t>
            </a:r>
            <a:r>
              <a:rPr lang="tr-TR" dirty="0" err="1"/>
              <a:t>Karsinom</a:t>
            </a:r>
            <a:endParaRPr lang="tr-TR" dirty="0"/>
          </a:p>
        </p:txBody>
      </p:sp>
      <p:sp>
        <p:nvSpPr>
          <p:cNvPr id="3" name="İçerik Yer Tutucusu 2"/>
          <p:cNvSpPr>
            <a:spLocks noGrp="1"/>
          </p:cNvSpPr>
          <p:nvPr>
            <p:ph idx="1"/>
          </p:nvPr>
        </p:nvSpPr>
        <p:spPr>
          <a:xfrm>
            <a:off x="251520" y="836712"/>
            <a:ext cx="8229600" cy="4525963"/>
          </a:xfrm>
        </p:spPr>
        <p:txBody>
          <a:bodyPr>
            <a:normAutofit fontScale="85000" lnSpcReduction="20000"/>
          </a:bodyPr>
          <a:lstStyle/>
          <a:p>
            <a:pPr marL="0" indent="0">
              <a:buNone/>
            </a:pPr>
            <a:r>
              <a:rPr lang="tr-TR" b="1" dirty="0" err="1"/>
              <a:t>Familyal</a:t>
            </a:r>
            <a:r>
              <a:rPr lang="tr-TR" b="1" dirty="0"/>
              <a:t> </a:t>
            </a:r>
            <a:r>
              <a:rPr lang="tr-TR" b="1" dirty="0" err="1"/>
              <a:t>Adenomatöz</a:t>
            </a:r>
            <a:r>
              <a:rPr lang="tr-TR" b="1" dirty="0"/>
              <a:t> </a:t>
            </a:r>
            <a:r>
              <a:rPr lang="tr-TR" b="1" dirty="0" err="1" smtClean="0"/>
              <a:t>Polipozis</a:t>
            </a:r>
            <a:r>
              <a:rPr lang="tr-TR" b="1" dirty="0" smtClean="0"/>
              <a:t> (FAP)</a:t>
            </a:r>
            <a:endParaRPr lang="tr-TR" b="1" dirty="0"/>
          </a:p>
          <a:p>
            <a:r>
              <a:rPr lang="tr-TR" b="1" dirty="0" err="1"/>
              <a:t>Otozomal</a:t>
            </a:r>
            <a:r>
              <a:rPr lang="tr-TR" b="1" dirty="0"/>
              <a:t> dominant</a:t>
            </a:r>
          </a:p>
          <a:p>
            <a:r>
              <a:rPr lang="tr-TR" dirty="0"/>
              <a:t>Tüm </a:t>
            </a:r>
            <a:r>
              <a:rPr lang="tr-TR" dirty="0" err="1"/>
              <a:t>kolorektal</a:t>
            </a:r>
            <a:r>
              <a:rPr lang="tr-TR" dirty="0"/>
              <a:t> </a:t>
            </a:r>
            <a:r>
              <a:rPr lang="tr-TR" dirty="0" err="1"/>
              <a:t>adenokarsinomların</a:t>
            </a:r>
            <a:r>
              <a:rPr lang="tr-TR" dirty="0"/>
              <a:t> </a:t>
            </a:r>
            <a:r>
              <a:rPr lang="tr-TR" b="1" dirty="0"/>
              <a:t>% 1</a:t>
            </a:r>
            <a:r>
              <a:rPr lang="tr-TR" dirty="0"/>
              <a:t>'i</a:t>
            </a:r>
          </a:p>
          <a:p>
            <a:r>
              <a:rPr lang="tr-TR" b="1" dirty="0"/>
              <a:t>5q</a:t>
            </a:r>
            <a:r>
              <a:rPr lang="tr-TR" dirty="0"/>
              <a:t> kromozomunda bulunan APC genindeki mutasyon</a:t>
            </a:r>
          </a:p>
          <a:p>
            <a:r>
              <a:rPr lang="tr-TR" dirty="0"/>
              <a:t>ergenlikten kısa bir süre sonra ortaya çıkan </a:t>
            </a:r>
            <a:r>
              <a:rPr lang="tr-TR" b="1" dirty="0"/>
              <a:t>yüzlerce</a:t>
            </a:r>
            <a:r>
              <a:rPr lang="tr-TR" dirty="0"/>
              <a:t> ila binlerce </a:t>
            </a:r>
            <a:r>
              <a:rPr lang="tr-TR" dirty="0" err="1"/>
              <a:t>adenomatöz</a:t>
            </a:r>
            <a:r>
              <a:rPr lang="tr-TR" dirty="0"/>
              <a:t> polip</a:t>
            </a:r>
          </a:p>
          <a:p>
            <a:r>
              <a:rPr lang="tr-TR" dirty="0" err="1"/>
              <a:t>Kolorektal</a:t>
            </a:r>
            <a:r>
              <a:rPr lang="tr-TR" dirty="0"/>
              <a:t> </a:t>
            </a:r>
            <a:r>
              <a:rPr lang="tr-TR" b="1" dirty="0"/>
              <a:t>kanser riski </a:t>
            </a:r>
            <a:r>
              <a:rPr lang="tr-TR" dirty="0"/>
              <a:t>50 yaşına kadar </a:t>
            </a:r>
            <a:r>
              <a:rPr lang="tr-TR" b="1" dirty="0"/>
              <a:t>% 100</a:t>
            </a:r>
            <a:r>
              <a:rPr lang="tr-TR" dirty="0"/>
              <a:t>'dür</a:t>
            </a:r>
          </a:p>
          <a:p>
            <a:r>
              <a:rPr lang="tr-TR" dirty="0"/>
              <a:t>APC testi pozitif ise 10 ila 15 yaş arasında başlanan </a:t>
            </a:r>
            <a:r>
              <a:rPr lang="tr-TR" dirty="0" err="1"/>
              <a:t>sigmoidoskopi</a:t>
            </a:r>
            <a:r>
              <a:rPr lang="tr-TR" dirty="0"/>
              <a:t> </a:t>
            </a:r>
          </a:p>
          <a:p>
            <a:r>
              <a:rPr lang="tr-TR" dirty="0" err="1"/>
              <a:t>Gastrointestinal</a:t>
            </a:r>
            <a:r>
              <a:rPr lang="tr-TR" dirty="0"/>
              <a:t> sistemin herhangi bir yerinde, özellikle </a:t>
            </a:r>
            <a:r>
              <a:rPr lang="tr-TR" dirty="0" err="1"/>
              <a:t>periampuller</a:t>
            </a:r>
            <a:r>
              <a:rPr lang="tr-TR" dirty="0"/>
              <a:t> alanda adenomlar</a:t>
            </a:r>
          </a:p>
        </p:txBody>
      </p:sp>
      <p:pic>
        <p:nvPicPr>
          <p:cNvPr id="4" name="Picture 2"/>
          <p:cNvPicPr>
            <a:picLocks noChangeAspect="1" noChangeArrowheads="1"/>
          </p:cNvPicPr>
          <p:nvPr/>
        </p:nvPicPr>
        <p:blipFill>
          <a:blip r:embed="rId2" cstate="print"/>
          <a:srcRect/>
          <a:stretch>
            <a:fillRect/>
          </a:stretch>
        </p:blipFill>
        <p:spPr bwMode="auto">
          <a:xfrm>
            <a:off x="6732240" y="4817304"/>
            <a:ext cx="2107704" cy="2040696"/>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0689" y="5236666"/>
            <a:ext cx="2349183" cy="1597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Resim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39041" y="5236666"/>
            <a:ext cx="1954893" cy="1621333"/>
          </a:xfrm>
          <a:prstGeom prst="rect">
            <a:avLst/>
          </a:prstGeom>
        </p:spPr>
      </p:pic>
    </p:spTree>
    <p:extLst>
      <p:ext uri="{BB962C8B-B14F-4D97-AF65-F5344CB8AC3E}">
        <p14:creationId xmlns:p14="http://schemas.microsoft.com/office/powerpoint/2010/main" val="14113287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2697" y="116632"/>
            <a:ext cx="8229600" cy="792162"/>
          </a:xfrm>
        </p:spPr>
        <p:txBody>
          <a:bodyPr>
            <a:noAutofit/>
          </a:bodyPr>
          <a:lstStyle/>
          <a:p>
            <a:r>
              <a:rPr lang="tr-TR" sz="3200" dirty="0"/>
              <a:t>FAP hastalarında tarama ve takip programları</a:t>
            </a:r>
          </a:p>
        </p:txBody>
      </p:sp>
      <p:graphicFrame>
        <p:nvGraphicFramePr>
          <p:cNvPr id="5" name="Content Placeholder 4"/>
          <p:cNvGraphicFramePr>
            <a:graphicFrameLocks noGrp="1"/>
          </p:cNvGraphicFramePr>
          <p:nvPr>
            <p:ph idx="1"/>
          </p:nvPr>
        </p:nvGraphicFramePr>
        <p:xfrm>
          <a:off x="457200" y="1066800"/>
          <a:ext cx="8229600" cy="539496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411528">
                <a:tc>
                  <a:txBody>
                    <a:bodyPr/>
                    <a:lstStyle/>
                    <a:p>
                      <a:r>
                        <a:rPr lang="tr-TR" dirty="0"/>
                        <a:t>Riskli Bireyler</a:t>
                      </a:r>
                    </a:p>
                  </a:txBody>
                  <a:tcPr/>
                </a:tc>
                <a:tc>
                  <a:txBody>
                    <a:bodyPr/>
                    <a:lstStyle/>
                    <a:p>
                      <a:r>
                        <a:rPr lang="tr-TR" dirty="0"/>
                        <a:t>Genotipleme</a:t>
                      </a:r>
                    </a:p>
                  </a:txBody>
                  <a:tcPr/>
                </a:tc>
                <a:extLst>
                  <a:ext uri="{0D108BD9-81ED-4DB2-BD59-A6C34878D82A}">
                    <a16:rowId xmlns:a16="http://schemas.microsoft.com/office/drawing/2014/main" val="10000"/>
                  </a:ext>
                </a:extLst>
              </a:tr>
              <a:tr h="710308">
                <a:tc>
                  <a:txBody>
                    <a:bodyPr/>
                    <a:lstStyle/>
                    <a:p>
                      <a:endParaRPr lang="tr-TR"/>
                    </a:p>
                  </a:txBody>
                  <a:tcPr/>
                </a:tc>
                <a:tc>
                  <a:txBody>
                    <a:bodyPr/>
                    <a:lstStyle/>
                    <a:p>
                      <a:r>
                        <a:rPr lang="tr-TR" i="1" dirty="0"/>
                        <a:t>APC </a:t>
                      </a:r>
                      <a:r>
                        <a:rPr lang="tr-TR" dirty="0"/>
                        <a:t>gen mutasyonu +, 12 yaşından</a:t>
                      </a:r>
                      <a:r>
                        <a:rPr lang="tr-TR" baseline="0" dirty="0"/>
                        <a:t> itibaren yılda bir sigmoidoskopi</a:t>
                      </a:r>
                      <a:endParaRPr lang="tr-TR" dirty="0"/>
                    </a:p>
                  </a:txBody>
                  <a:tcPr/>
                </a:tc>
                <a:extLst>
                  <a:ext uri="{0D108BD9-81ED-4DB2-BD59-A6C34878D82A}">
                    <a16:rowId xmlns:a16="http://schemas.microsoft.com/office/drawing/2014/main" val="10001"/>
                  </a:ext>
                </a:extLst>
              </a:tr>
              <a:tr h="710308">
                <a:tc>
                  <a:txBody>
                    <a:bodyPr/>
                    <a:lstStyle/>
                    <a:p>
                      <a:endParaRPr lang="tr-TR"/>
                    </a:p>
                  </a:txBody>
                  <a:tcPr/>
                </a:tc>
                <a:tc>
                  <a:txBody>
                    <a:bodyPr/>
                    <a:lstStyle/>
                    <a:p>
                      <a:r>
                        <a:rPr lang="tr-TR" i="1" dirty="0"/>
                        <a:t>APC </a:t>
                      </a:r>
                      <a:r>
                        <a:rPr lang="tr-TR" dirty="0"/>
                        <a:t>gen mutasyonu -, 25 yaşında sigmoidoskopi</a:t>
                      </a:r>
                    </a:p>
                  </a:txBody>
                  <a:tcPr/>
                </a:tc>
                <a:extLst>
                  <a:ext uri="{0D108BD9-81ED-4DB2-BD59-A6C34878D82A}">
                    <a16:rowId xmlns:a16="http://schemas.microsoft.com/office/drawing/2014/main" val="10002"/>
                  </a:ext>
                </a:extLst>
              </a:tr>
              <a:tr h="411528">
                <a:tc>
                  <a:txBody>
                    <a:bodyPr/>
                    <a:lstStyle/>
                    <a:p>
                      <a:endParaRPr lang="tr-TR"/>
                    </a:p>
                  </a:txBody>
                  <a:tcPr/>
                </a:tc>
                <a:tc>
                  <a:txBody>
                    <a:bodyPr/>
                    <a:lstStyle/>
                    <a:p>
                      <a:r>
                        <a:rPr lang="tr-TR" b="1" dirty="0"/>
                        <a:t>Genotipleme yapılamazsa</a:t>
                      </a:r>
                    </a:p>
                  </a:txBody>
                  <a:tcPr/>
                </a:tc>
                <a:extLst>
                  <a:ext uri="{0D108BD9-81ED-4DB2-BD59-A6C34878D82A}">
                    <a16:rowId xmlns:a16="http://schemas.microsoft.com/office/drawing/2014/main" val="10003"/>
                  </a:ext>
                </a:extLst>
              </a:tr>
              <a:tr h="1319144">
                <a:tc>
                  <a:txBody>
                    <a:bodyPr/>
                    <a:lstStyle/>
                    <a:p>
                      <a:endParaRPr lang="tr-TR"/>
                    </a:p>
                  </a:txBody>
                  <a:tcPr/>
                </a:tc>
                <a:tc>
                  <a:txBody>
                    <a:bodyPr/>
                    <a:lstStyle/>
                    <a:p>
                      <a:r>
                        <a:rPr lang="tr-TR" dirty="0"/>
                        <a:t>Sigmoidoskopi – 12 yaşından itibaren her yıl, -25 yaşından sonra 2 yılda</a:t>
                      </a:r>
                      <a:r>
                        <a:rPr lang="tr-TR" baseline="0" dirty="0"/>
                        <a:t> bir, -35 yaşından sonra 3 yılda bir, - 50 yaşından sonra normal takip</a:t>
                      </a:r>
                      <a:endParaRPr lang="tr-TR" dirty="0"/>
                    </a:p>
                  </a:txBody>
                  <a:tcPr/>
                </a:tc>
                <a:extLst>
                  <a:ext uri="{0D108BD9-81ED-4DB2-BD59-A6C34878D82A}">
                    <a16:rowId xmlns:a16="http://schemas.microsoft.com/office/drawing/2014/main" val="10004"/>
                  </a:ext>
                </a:extLst>
              </a:tr>
              <a:tr h="710308">
                <a:tc>
                  <a:txBody>
                    <a:bodyPr/>
                    <a:lstStyle/>
                    <a:p>
                      <a:r>
                        <a:rPr lang="tr-TR" b="1" dirty="0"/>
                        <a:t>Etkilenmiş bireyler</a:t>
                      </a:r>
                    </a:p>
                  </a:txBody>
                  <a:tcPr/>
                </a:tc>
                <a:tc>
                  <a:txBody>
                    <a:bodyPr/>
                    <a:lstStyle/>
                    <a:p>
                      <a:r>
                        <a:rPr lang="tr-TR" dirty="0"/>
                        <a:t>Üst GİS takibi:</a:t>
                      </a:r>
                      <a:r>
                        <a:rPr lang="tr-TR" baseline="0" dirty="0"/>
                        <a:t> 3-5 yılda bir, polip varsa yılda bir</a:t>
                      </a:r>
                      <a:endParaRPr lang="tr-TR" dirty="0"/>
                    </a:p>
                  </a:txBody>
                  <a:tcPr/>
                </a:tc>
                <a:extLst>
                  <a:ext uri="{0D108BD9-81ED-4DB2-BD59-A6C34878D82A}">
                    <a16:rowId xmlns:a16="http://schemas.microsoft.com/office/drawing/2014/main" val="10005"/>
                  </a:ext>
                </a:extLst>
              </a:tr>
              <a:tr h="710308">
                <a:tc>
                  <a:txBody>
                    <a:bodyPr/>
                    <a:lstStyle/>
                    <a:p>
                      <a:endParaRPr lang="tr-TR"/>
                    </a:p>
                  </a:txBody>
                  <a:tcPr/>
                </a:tc>
                <a:tc>
                  <a:txBody>
                    <a:bodyPr/>
                    <a:lstStyle/>
                    <a:p>
                      <a:r>
                        <a:rPr lang="tr-TR" dirty="0"/>
                        <a:t>Rektum kalmışsa</a:t>
                      </a:r>
                      <a:r>
                        <a:rPr lang="tr-TR" baseline="0" dirty="0"/>
                        <a:t> 6 ayda bir </a:t>
                      </a:r>
                      <a:r>
                        <a:rPr lang="tr-TR" dirty="0"/>
                        <a:t>veya J poş varsa 1-2 yılda bir</a:t>
                      </a:r>
                    </a:p>
                  </a:txBody>
                  <a:tcPr/>
                </a:tc>
                <a:extLst>
                  <a:ext uri="{0D108BD9-81ED-4DB2-BD59-A6C34878D82A}">
                    <a16:rowId xmlns:a16="http://schemas.microsoft.com/office/drawing/2014/main" val="10006"/>
                  </a:ext>
                </a:extLst>
              </a:tr>
              <a:tr h="411528">
                <a:tc>
                  <a:txBody>
                    <a:bodyPr/>
                    <a:lstStyle/>
                    <a:p>
                      <a:endParaRPr lang="tr-TR" dirty="0"/>
                    </a:p>
                  </a:txBody>
                  <a:tcPr/>
                </a:tc>
                <a:tc>
                  <a:txBody>
                    <a:bodyPr/>
                    <a:lstStyle/>
                    <a:p>
                      <a:r>
                        <a:rPr lang="tr-TR" dirty="0"/>
                        <a:t>Yılda bir fizik muayene ve kan testleri</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4200395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5443429" y="5157192"/>
            <a:ext cx="3667125" cy="1066800"/>
          </a:xfrm>
          <a:prstGeom prst="rect">
            <a:avLst/>
          </a:prstGeom>
          <a:noFill/>
          <a:ln w="9525">
            <a:noFill/>
            <a:miter lim="800000"/>
            <a:headEnd/>
            <a:tailEnd/>
          </a:ln>
        </p:spPr>
      </p:pic>
      <p:pic>
        <p:nvPicPr>
          <p:cNvPr id="11265" name="Picture 1"/>
          <p:cNvPicPr>
            <a:picLocks noChangeAspect="1" noChangeArrowheads="1"/>
          </p:cNvPicPr>
          <p:nvPr/>
        </p:nvPicPr>
        <p:blipFill>
          <a:blip r:embed="rId3" cstate="print"/>
          <a:srcRect/>
          <a:stretch>
            <a:fillRect/>
          </a:stretch>
        </p:blipFill>
        <p:spPr bwMode="auto">
          <a:xfrm>
            <a:off x="5918899" y="3212976"/>
            <a:ext cx="3219450" cy="857250"/>
          </a:xfrm>
          <a:prstGeom prst="rect">
            <a:avLst/>
          </a:prstGeom>
          <a:noFill/>
          <a:ln w="9525">
            <a:noFill/>
            <a:miter lim="800000"/>
            <a:headEnd/>
            <a:tailEnd/>
          </a:ln>
        </p:spPr>
      </p:pic>
      <p:sp>
        <p:nvSpPr>
          <p:cNvPr id="2" name="Title 1"/>
          <p:cNvSpPr>
            <a:spLocks noGrp="1"/>
          </p:cNvSpPr>
          <p:nvPr>
            <p:ph type="title"/>
          </p:nvPr>
        </p:nvSpPr>
        <p:spPr>
          <a:xfrm>
            <a:off x="457200" y="274638"/>
            <a:ext cx="8229600" cy="994122"/>
          </a:xfrm>
        </p:spPr>
        <p:txBody>
          <a:bodyPr/>
          <a:lstStyle/>
          <a:p>
            <a:r>
              <a:rPr lang="tr-TR" dirty="0"/>
              <a:t>APC Gen Defektleri</a:t>
            </a:r>
          </a:p>
        </p:txBody>
      </p:sp>
      <p:sp>
        <p:nvSpPr>
          <p:cNvPr id="3" name="Content Placeholder 2"/>
          <p:cNvSpPr>
            <a:spLocks noGrp="1"/>
          </p:cNvSpPr>
          <p:nvPr>
            <p:ph idx="1"/>
          </p:nvPr>
        </p:nvSpPr>
        <p:spPr>
          <a:xfrm>
            <a:off x="179512" y="1326371"/>
            <a:ext cx="8229600" cy="4525963"/>
          </a:xfrm>
        </p:spPr>
        <p:txBody>
          <a:bodyPr>
            <a:normAutofit fontScale="92500" lnSpcReduction="10000"/>
          </a:bodyPr>
          <a:lstStyle/>
          <a:p>
            <a:r>
              <a:rPr lang="tr-TR" dirty="0"/>
              <a:t>FAP’ta ve sporadik KRK’nın %80’i</a:t>
            </a:r>
          </a:p>
          <a:p>
            <a:r>
              <a:rPr lang="tr-TR" dirty="0"/>
              <a:t>Tümör süpresör gendir</a:t>
            </a:r>
          </a:p>
          <a:p>
            <a:r>
              <a:rPr lang="tr-TR" dirty="0"/>
              <a:t>İki allelde de mutasyon – polip</a:t>
            </a:r>
          </a:p>
          <a:p>
            <a:r>
              <a:rPr lang="tr-TR" dirty="0"/>
              <a:t>Prematür stop kodonlar – gövdeleşmiş APC proteini</a:t>
            </a:r>
          </a:p>
          <a:p>
            <a:r>
              <a:rPr lang="tr-TR" dirty="0"/>
              <a:t>Mutasyon yerleşimi – genin 3’ veya 5‘ sonları – atenüe FAP, genin ortası – virülan hastalık</a:t>
            </a:r>
          </a:p>
          <a:p>
            <a:r>
              <a:rPr lang="el-GR" dirty="0"/>
              <a:t>β</a:t>
            </a:r>
            <a:r>
              <a:rPr lang="tr-TR" dirty="0"/>
              <a:t>-catenin birikmesi ile yüzlerce gende transkripsiyon</a:t>
            </a:r>
          </a:p>
        </p:txBody>
      </p:sp>
    </p:spTree>
    <p:extLst>
      <p:ext uri="{BB962C8B-B14F-4D97-AF65-F5344CB8AC3E}">
        <p14:creationId xmlns:p14="http://schemas.microsoft.com/office/powerpoint/2010/main" val="4138846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err="1"/>
              <a:t>Familyal</a:t>
            </a:r>
            <a:r>
              <a:rPr lang="tr-TR" dirty="0"/>
              <a:t> </a:t>
            </a:r>
            <a:r>
              <a:rPr lang="tr-TR" dirty="0" err="1"/>
              <a:t>Adenomatöz</a:t>
            </a:r>
            <a:r>
              <a:rPr lang="tr-TR" dirty="0"/>
              <a:t> </a:t>
            </a:r>
            <a:r>
              <a:rPr lang="tr-TR" dirty="0" err="1"/>
              <a:t>Polipozis</a:t>
            </a:r>
            <a:r>
              <a:rPr lang="tr-TR" dirty="0"/>
              <a:t> Tedavisi</a:t>
            </a:r>
          </a:p>
        </p:txBody>
      </p:sp>
      <p:sp>
        <p:nvSpPr>
          <p:cNvPr id="3" name="İçerik Yer Tutucusu 2"/>
          <p:cNvSpPr>
            <a:spLocks noGrp="1"/>
          </p:cNvSpPr>
          <p:nvPr>
            <p:ph idx="1"/>
          </p:nvPr>
        </p:nvSpPr>
        <p:spPr/>
        <p:txBody>
          <a:bodyPr>
            <a:normAutofit/>
          </a:bodyPr>
          <a:lstStyle/>
          <a:p>
            <a:pPr marL="0" indent="0">
              <a:buNone/>
            </a:pPr>
            <a:r>
              <a:rPr lang="tr-TR" dirty="0"/>
              <a:t>Üç ameliyat prosedürü düşünülebilir:</a:t>
            </a:r>
          </a:p>
          <a:p>
            <a:r>
              <a:rPr lang="tr-TR" dirty="0"/>
              <a:t>Total </a:t>
            </a:r>
            <a:r>
              <a:rPr lang="tr-TR" dirty="0" err="1"/>
              <a:t>proktokolektomi</a:t>
            </a:r>
            <a:r>
              <a:rPr lang="tr-TR" dirty="0"/>
              <a:t> + </a:t>
            </a:r>
            <a:r>
              <a:rPr lang="tr-TR" dirty="0" err="1"/>
              <a:t>end</a:t>
            </a:r>
            <a:r>
              <a:rPr lang="tr-TR" dirty="0"/>
              <a:t> (</a:t>
            </a:r>
            <a:r>
              <a:rPr lang="tr-TR" dirty="0" err="1"/>
              <a:t>Brooke</a:t>
            </a:r>
            <a:r>
              <a:rPr lang="tr-TR" dirty="0"/>
              <a:t>) </a:t>
            </a:r>
            <a:r>
              <a:rPr lang="tr-TR" dirty="0" err="1"/>
              <a:t>ileostomi</a:t>
            </a:r>
            <a:r>
              <a:rPr lang="tr-TR" dirty="0"/>
              <a:t> </a:t>
            </a:r>
          </a:p>
          <a:p>
            <a:r>
              <a:rPr lang="tr-TR" dirty="0"/>
              <a:t>Total </a:t>
            </a:r>
            <a:r>
              <a:rPr lang="tr-TR" dirty="0" err="1"/>
              <a:t>abdominal</a:t>
            </a:r>
            <a:r>
              <a:rPr lang="tr-TR" dirty="0"/>
              <a:t> </a:t>
            </a:r>
            <a:r>
              <a:rPr lang="tr-TR" dirty="0" err="1"/>
              <a:t>kolektomi</a:t>
            </a:r>
            <a:r>
              <a:rPr lang="tr-TR" dirty="0"/>
              <a:t> + </a:t>
            </a:r>
            <a:r>
              <a:rPr lang="tr-TR" dirty="0" err="1"/>
              <a:t>ileorektal</a:t>
            </a:r>
            <a:r>
              <a:rPr lang="tr-TR" dirty="0"/>
              <a:t> </a:t>
            </a:r>
            <a:r>
              <a:rPr lang="tr-TR" dirty="0" err="1"/>
              <a:t>anastomoz</a:t>
            </a:r>
            <a:endParaRPr lang="tr-TR" dirty="0"/>
          </a:p>
          <a:p>
            <a:r>
              <a:rPr lang="tr-TR" b="1" dirty="0" err="1"/>
              <a:t>Restoratif</a:t>
            </a:r>
            <a:r>
              <a:rPr lang="tr-TR" b="1" dirty="0"/>
              <a:t> </a:t>
            </a:r>
            <a:r>
              <a:rPr lang="tr-TR" b="1" dirty="0" err="1"/>
              <a:t>proktokolektomi</a:t>
            </a:r>
            <a:r>
              <a:rPr lang="tr-TR" b="1" dirty="0"/>
              <a:t> -</a:t>
            </a:r>
            <a:r>
              <a:rPr lang="tr-TR" b="1" dirty="0" err="1"/>
              <a:t>ileal</a:t>
            </a:r>
            <a:r>
              <a:rPr lang="tr-TR" b="1" dirty="0"/>
              <a:t> </a:t>
            </a:r>
            <a:r>
              <a:rPr lang="tr-TR" b="1" dirty="0" err="1"/>
              <a:t>poş</a:t>
            </a:r>
            <a:r>
              <a:rPr lang="tr-TR" b="1" dirty="0"/>
              <a:t>-anal </a:t>
            </a:r>
            <a:r>
              <a:rPr lang="tr-TR" b="1" dirty="0" err="1"/>
              <a:t>anastomoz</a:t>
            </a:r>
            <a:r>
              <a:rPr lang="tr-TR" b="1" dirty="0"/>
              <a:t> (IPAA), geçici </a:t>
            </a:r>
            <a:r>
              <a:rPr lang="tr-TR" b="1" dirty="0" err="1"/>
              <a:t>ileostomi</a:t>
            </a:r>
            <a:endParaRPr lang="tr-TR" b="1" dirty="0"/>
          </a:p>
        </p:txBody>
      </p:sp>
      <p:sp>
        <p:nvSpPr>
          <p:cNvPr id="4" name="Metin kutusu 3"/>
          <p:cNvSpPr txBox="1"/>
          <p:nvPr/>
        </p:nvSpPr>
        <p:spPr>
          <a:xfrm>
            <a:off x="251520" y="5805264"/>
            <a:ext cx="5832648" cy="646331"/>
          </a:xfrm>
          <a:prstGeom prst="rect">
            <a:avLst/>
          </a:prstGeom>
          <a:noFill/>
        </p:spPr>
        <p:txBody>
          <a:bodyPr wrap="square" rtlCol="0">
            <a:spAutoFit/>
          </a:bodyPr>
          <a:lstStyle/>
          <a:p>
            <a:r>
              <a:rPr lang="tr-TR" dirty="0"/>
              <a:t>siklooksijenaz-2 (COX-2) inhibitörleri (</a:t>
            </a:r>
            <a:r>
              <a:rPr lang="tr-TR" dirty="0" err="1"/>
              <a:t>celecoxib</a:t>
            </a:r>
            <a:r>
              <a:rPr lang="tr-TR" dirty="0"/>
              <a:t>, </a:t>
            </a:r>
            <a:r>
              <a:rPr lang="tr-TR" dirty="0" err="1"/>
              <a:t>sulindac</a:t>
            </a:r>
            <a:r>
              <a:rPr lang="tr-TR" dirty="0"/>
              <a:t>), poliplerin gelişimini yavaşlatabilir veya önleyebilir</a:t>
            </a:r>
          </a:p>
        </p:txBody>
      </p:sp>
    </p:spTree>
    <p:extLst>
      <p:ext uri="{BB962C8B-B14F-4D97-AF65-F5344CB8AC3E}">
        <p14:creationId xmlns:p14="http://schemas.microsoft.com/office/powerpoint/2010/main" val="8735445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810360" y="116632"/>
            <a:ext cx="3622320" cy="6254561"/>
          </a:xfrm>
          <a:prstGeom prst="rect">
            <a:avLst/>
          </a:prstGeom>
        </p:spPr>
      </p:pic>
      <p:pic>
        <p:nvPicPr>
          <p:cNvPr id="5" name="Resim 4"/>
          <p:cNvPicPr>
            <a:picLocks noChangeAspect="1"/>
          </p:cNvPicPr>
          <p:nvPr/>
        </p:nvPicPr>
        <p:blipFill>
          <a:blip r:embed="rId3"/>
          <a:stretch>
            <a:fillRect/>
          </a:stretch>
        </p:blipFill>
        <p:spPr>
          <a:xfrm>
            <a:off x="4499992" y="508511"/>
            <a:ext cx="3900960" cy="5470801"/>
          </a:xfrm>
          <a:prstGeom prst="rect">
            <a:avLst/>
          </a:prstGeom>
        </p:spPr>
      </p:pic>
      <p:sp>
        <p:nvSpPr>
          <p:cNvPr id="6" name="Metin kutusu 5"/>
          <p:cNvSpPr txBox="1"/>
          <p:nvPr/>
        </p:nvSpPr>
        <p:spPr>
          <a:xfrm>
            <a:off x="179512" y="6371193"/>
            <a:ext cx="4680520" cy="369332"/>
          </a:xfrm>
          <a:prstGeom prst="rect">
            <a:avLst/>
          </a:prstGeom>
          <a:noFill/>
          <a:ln>
            <a:solidFill>
              <a:schemeClr val="tx1"/>
            </a:solidFill>
          </a:ln>
        </p:spPr>
        <p:txBody>
          <a:bodyPr wrap="square" rtlCol="0">
            <a:spAutoFit/>
          </a:bodyPr>
          <a:lstStyle/>
          <a:p>
            <a:r>
              <a:rPr lang="tr-TR" dirty="0" err="1" smtClean="0"/>
              <a:t>İleal</a:t>
            </a:r>
            <a:r>
              <a:rPr lang="tr-TR" dirty="0" smtClean="0"/>
              <a:t> S-</a:t>
            </a:r>
            <a:r>
              <a:rPr lang="tr-TR" dirty="0" err="1" smtClean="0"/>
              <a:t>poş</a:t>
            </a:r>
            <a:r>
              <a:rPr lang="tr-TR" dirty="0" smtClean="0"/>
              <a:t>-anal </a:t>
            </a:r>
            <a:r>
              <a:rPr lang="tr-TR" dirty="0" err="1" smtClean="0"/>
              <a:t>anastomoz</a:t>
            </a:r>
            <a:r>
              <a:rPr lang="tr-TR" dirty="0" smtClean="0"/>
              <a:t> + koruyucu </a:t>
            </a:r>
            <a:r>
              <a:rPr lang="tr-TR" dirty="0" err="1" smtClean="0"/>
              <a:t>ileostomi</a:t>
            </a:r>
            <a:endParaRPr lang="tr-TR" dirty="0"/>
          </a:p>
        </p:txBody>
      </p:sp>
      <p:sp>
        <p:nvSpPr>
          <p:cNvPr id="7" name="Metin kutusu 6"/>
          <p:cNvSpPr txBox="1"/>
          <p:nvPr/>
        </p:nvSpPr>
        <p:spPr>
          <a:xfrm>
            <a:off x="5148064" y="6075368"/>
            <a:ext cx="3756944" cy="369332"/>
          </a:xfrm>
          <a:prstGeom prst="rect">
            <a:avLst/>
          </a:prstGeom>
          <a:noFill/>
          <a:ln>
            <a:solidFill>
              <a:schemeClr val="tx1"/>
            </a:solidFill>
          </a:ln>
        </p:spPr>
        <p:txBody>
          <a:bodyPr wrap="square" rtlCol="0">
            <a:spAutoFit/>
          </a:bodyPr>
          <a:lstStyle/>
          <a:p>
            <a:r>
              <a:rPr lang="tr-TR" dirty="0" err="1" smtClean="0"/>
              <a:t>Stapler</a:t>
            </a:r>
            <a:r>
              <a:rPr lang="tr-TR" dirty="0" smtClean="0"/>
              <a:t> ile </a:t>
            </a:r>
            <a:r>
              <a:rPr lang="tr-TR" dirty="0" err="1" smtClean="0"/>
              <a:t>ileal</a:t>
            </a:r>
            <a:r>
              <a:rPr lang="tr-TR" dirty="0" smtClean="0"/>
              <a:t> J-</a:t>
            </a:r>
            <a:r>
              <a:rPr lang="tr-TR" dirty="0" err="1" smtClean="0"/>
              <a:t>poş</a:t>
            </a:r>
            <a:r>
              <a:rPr lang="tr-TR" dirty="0"/>
              <a:t>-</a:t>
            </a:r>
            <a:r>
              <a:rPr lang="tr-TR" dirty="0" smtClean="0"/>
              <a:t>anal </a:t>
            </a:r>
            <a:r>
              <a:rPr lang="tr-TR" dirty="0" err="1" smtClean="0"/>
              <a:t>anastomoz</a:t>
            </a:r>
            <a:endParaRPr lang="tr-TR" dirty="0"/>
          </a:p>
        </p:txBody>
      </p:sp>
    </p:spTree>
    <p:extLst>
      <p:ext uri="{BB962C8B-B14F-4D97-AF65-F5344CB8AC3E}">
        <p14:creationId xmlns:p14="http://schemas.microsoft.com/office/powerpoint/2010/main" val="2945118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778098"/>
          </a:xfrm>
        </p:spPr>
        <p:txBody>
          <a:bodyPr/>
          <a:lstStyle/>
          <a:p>
            <a:r>
              <a:rPr lang="tr-TR" dirty="0" err="1"/>
              <a:t>Familyal</a:t>
            </a:r>
            <a:r>
              <a:rPr lang="tr-TR" dirty="0"/>
              <a:t> </a:t>
            </a:r>
            <a:r>
              <a:rPr lang="tr-TR" dirty="0" err="1"/>
              <a:t>Adenomatöz</a:t>
            </a:r>
            <a:r>
              <a:rPr lang="tr-TR" dirty="0"/>
              <a:t> </a:t>
            </a:r>
            <a:r>
              <a:rPr lang="tr-TR" dirty="0" err="1"/>
              <a:t>Polipozis</a:t>
            </a:r>
            <a:endParaRPr lang="tr-TR" dirty="0"/>
          </a:p>
        </p:txBody>
      </p:sp>
      <p:sp>
        <p:nvSpPr>
          <p:cNvPr id="3" name="İçerik Yer Tutucusu 2"/>
          <p:cNvSpPr>
            <a:spLocks noGrp="1"/>
          </p:cNvSpPr>
          <p:nvPr>
            <p:ph idx="1"/>
          </p:nvPr>
        </p:nvSpPr>
        <p:spPr>
          <a:xfrm>
            <a:off x="395536" y="1268760"/>
            <a:ext cx="8229600" cy="4525963"/>
          </a:xfrm>
        </p:spPr>
        <p:txBody>
          <a:bodyPr/>
          <a:lstStyle/>
          <a:p>
            <a:pPr marL="0" indent="0">
              <a:buNone/>
            </a:pPr>
            <a:r>
              <a:rPr lang="tr-TR" b="1" dirty="0" err="1"/>
              <a:t>Extraintestinal</a:t>
            </a:r>
            <a:r>
              <a:rPr lang="tr-TR" b="1" dirty="0"/>
              <a:t> </a:t>
            </a:r>
            <a:r>
              <a:rPr lang="tr-TR" b="1" dirty="0" err="1"/>
              <a:t>manifestasyonlar</a:t>
            </a:r>
            <a:r>
              <a:rPr lang="tr-TR" dirty="0"/>
              <a:t>:</a:t>
            </a:r>
          </a:p>
          <a:p>
            <a:r>
              <a:rPr lang="tr-TR" dirty="0"/>
              <a:t>R</a:t>
            </a:r>
            <a:r>
              <a:rPr lang="tr-TR" dirty="0" smtClean="0"/>
              <a:t>etinanın </a:t>
            </a:r>
            <a:r>
              <a:rPr lang="tr-TR" dirty="0"/>
              <a:t>pigmentli </a:t>
            </a:r>
            <a:r>
              <a:rPr lang="tr-TR" dirty="0" err="1"/>
              <a:t>epitelinin</a:t>
            </a:r>
            <a:r>
              <a:rPr lang="tr-TR" dirty="0"/>
              <a:t> </a:t>
            </a:r>
            <a:r>
              <a:rPr lang="tr-TR" dirty="0" err="1"/>
              <a:t>konjenital</a:t>
            </a:r>
            <a:r>
              <a:rPr lang="tr-TR" dirty="0"/>
              <a:t> </a:t>
            </a:r>
            <a:r>
              <a:rPr lang="tr-TR" dirty="0" err="1"/>
              <a:t>hipertrofisi</a:t>
            </a:r>
            <a:endParaRPr lang="tr-TR" dirty="0"/>
          </a:p>
          <a:p>
            <a:r>
              <a:rPr lang="tr-TR" dirty="0" err="1"/>
              <a:t>D</a:t>
            </a:r>
            <a:r>
              <a:rPr lang="tr-TR" dirty="0" err="1" smtClean="0"/>
              <a:t>esmoid</a:t>
            </a:r>
            <a:r>
              <a:rPr lang="tr-TR" dirty="0" smtClean="0"/>
              <a:t> </a:t>
            </a:r>
            <a:r>
              <a:rPr lang="tr-TR" dirty="0"/>
              <a:t>tümörler</a:t>
            </a:r>
          </a:p>
          <a:p>
            <a:r>
              <a:rPr lang="tr-TR" dirty="0" err="1"/>
              <a:t>E</a:t>
            </a:r>
            <a:r>
              <a:rPr lang="tr-TR" dirty="0" err="1" smtClean="0"/>
              <a:t>pidermoid</a:t>
            </a:r>
            <a:r>
              <a:rPr lang="tr-TR" dirty="0" smtClean="0"/>
              <a:t> </a:t>
            </a:r>
            <a:r>
              <a:rPr lang="tr-TR" dirty="0"/>
              <a:t>kistler</a:t>
            </a:r>
          </a:p>
          <a:p>
            <a:r>
              <a:rPr lang="tr-TR" dirty="0" err="1"/>
              <a:t>M</a:t>
            </a:r>
            <a:r>
              <a:rPr lang="tr-TR" dirty="0" err="1" smtClean="0"/>
              <a:t>andibular</a:t>
            </a:r>
            <a:r>
              <a:rPr lang="tr-TR" dirty="0" smtClean="0"/>
              <a:t> </a:t>
            </a:r>
            <a:r>
              <a:rPr lang="tr-TR" dirty="0" err="1"/>
              <a:t>osteomlar</a:t>
            </a:r>
            <a:r>
              <a:rPr lang="tr-TR" dirty="0"/>
              <a:t> (</a:t>
            </a:r>
            <a:r>
              <a:rPr lang="tr-TR" dirty="0" err="1"/>
              <a:t>Gardner</a:t>
            </a:r>
            <a:r>
              <a:rPr lang="tr-TR" dirty="0"/>
              <a:t> sendromu)</a:t>
            </a:r>
          </a:p>
          <a:p>
            <a:r>
              <a:rPr lang="tr-TR" dirty="0"/>
              <a:t>M</a:t>
            </a:r>
            <a:r>
              <a:rPr lang="tr-TR" dirty="0" smtClean="0"/>
              <a:t>erkezi </a:t>
            </a:r>
            <a:r>
              <a:rPr lang="tr-TR" dirty="0"/>
              <a:t>sinir sistemi tümörleri (</a:t>
            </a:r>
            <a:r>
              <a:rPr lang="tr-TR" dirty="0" err="1"/>
              <a:t>Turcot</a:t>
            </a:r>
            <a:r>
              <a:rPr lang="tr-TR" dirty="0"/>
              <a:t> sendromu)</a:t>
            </a:r>
          </a:p>
        </p:txBody>
      </p:sp>
    </p:spTree>
    <p:extLst>
      <p:ext uri="{BB962C8B-B14F-4D97-AF65-F5344CB8AC3E}">
        <p14:creationId xmlns:p14="http://schemas.microsoft.com/office/powerpoint/2010/main" val="1855606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778098"/>
          </a:xfrm>
        </p:spPr>
        <p:txBody>
          <a:bodyPr/>
          <a:lstStyle/>
          <a:p>
            <a:r>
              <a:rPr lang="tr-TR" dirty="0" err="1"/>
              <a:t>Familyal</a:t>
            </a:r>
            <a:r>
              <a:rPr lang="tr-TR" dirty="0"/>
              <a:t> </a:t>
            </a:r>
            <a:r>
              <a:rPr lang="tr-TR" dirty="0" err="1"/>
              <a:t>Adenomatöz</a:t>
            </a:r>
            <a:r>
              <a:rPr lang="tr-TR" dirty="0"/>
              <a:t> </a:t>
            </a:r>
            <a:r>
              <a:rPr lang="tr-TR" dirty="0" err="1"/>
              <a:t>Polipozis</a:t>
            </a:r>
            <a:endParaRPr lang="tr-TR" dirty="0"/>
          </a:p>
        </p:txBody>
      </p:sp>
      <p:sp>
        <p:nvSpPr>
          <p:cNvPr id="3" name="İçerik Yer Tutucusu 2"/>
          <p:cNvSpPr>
            <a:spLocks noGrp="1"/>
          </p:cNvSpPr>
          <p:nvPr>
            <p:ph idx="1"/>
          </p:nvPr>
        </p:nvSpPr>
        <p:spPr>
          <a:xfrm>
            <a:off x="323528" y="1196752"/>
            <a:ext cx="8229600" cy="5256584"/>
          </a:xfrm>
        </p:spPr>
        <p:txBody>
          <a:bodyPr>
            <a:normAutofit fontScale="92500" lnSpcReduction="20000"/>
          </a:bodyPr>
          <a:lstStyle/>
          <a:p>
            <a:pPr marL="0" indent="0">
              <a:buNone/>
            </a:pPr>
            <a:r>
              <a:rPr lang="tr-TR" b="1" dirty="0" err="1"/>
              <a:t>Desmoid</a:t>
            </a:r>
            <a:r>
              <a:rPr lang="tr-TR" b="1" dirty="0"/>
              <a:t> </a:t>
            </a:r>
            <a:r>
              <a:rPr lang="tr-TR" b="1" dirty="0" smtClean="0"/>
              <a:t>tümörler</a:t>
            </a:r>
          </a:p>
          <a:p>
            <a:pPr marL="0" indent="0">
              <a:buNone/>
            </a:pPr>
            <a:endParaRPr lang="tr-TR" b="1" dirty="0"/>
          </a:p>
          <a:p>
            <a:r>
              <a:rPr lang="tr-TR" dirty="0"/>
              <a:t>Büyük bir </a:t>
            </a:r>
            <a:r>
              <a:rPr lang="tr-TR" dirty="0" err="1"/>
              <a:t>morbidite</a:t>
            </a:r>
            <a:r>
              <a:rPr lang="tr-TR" dirty="0"/>
              <a:t> ve </a:t>
            </a:r>
            <a:r>
              <a:rPr lang="tr-TR" dirty="0" err="1"/>
              <a:t>mortalite</a:t>
            </a:r>
            <a:r>
              <a:rPr lang="tr-TR" dirty="0"/>
              <a:t> kaynağı</a:t>
            </a:r>
          </a:p>
          <a:p>
            <a:r>
              <a:rPr lang="tr-TR" dirty="0" err="1"/>
              <a:t>Fibroblastlardan</a:t>
            </a:r>
            <a:r>
              <a:rPr lang="tr-TR" dirty="0"/>
              <a:t> kaynaklanır, teknik olarak iyi huylu olmasına rağmen, oldukça lokal </a:t>
            </a:r>
            <a:r>
              <a:rPr lang="tr-TR" dirty="0" err="1"/>
              <a:t>invaziv</a:t>
            </a:r>
            <a:endParaRPr lang="tr-TR" dirty="0"/>
          </a:p>
          <a:p>
            <a:r>
              <a:rPr lang="tr-TR" dirty="0"/>
              <a:t>Cerrahinin "tetikleyici" olduğu düşünülmektedir Rezeksiyon girişiminden sonra lokal </a:t>
            </a:r>
            <a:r>
              <a:rPr lang="tr-TR" dirty="0" err="1"/>
              <a:t>nüks</a:t>
            </a:r>
            <a:r>
              <a:rPr lang="tr-TR" dirty="0"/>
              <a:t> yaygındır; bu nedenle, mümkünse ameliyattan kaçınılmalıdır</a:t>
            </a:r>
          </a:p>
          <a:p>
            <a:r>
              <a:rPr lang="tr-TR" dirty="0"/>
              <a:t>Genellikle hormona duyarlı: </a:t>
            </a:r>
            <a:r>
              <a:rPr lang="tr-TR" dirty="0" err="1"/>
              <a:t>tamoksifen</a:t>
            </a:r>
            <a:r>
              <a:rPr lang="tr-TR" dirty="0"/>
              <a:t>, COX-2 inhibitörleri ve </a:t>
            </a:r>
            <a:r>
              <a:rPr lang="tr-TR" dirty="0" err="1"/>
              <a:t>nonsteroidal</a:t>
            </a:r>
            <a:r>
              <a:rPr lang="tr-TR" dirty="0"/>
              <a:t>, </a:t>
            </a:r>
            <a:r>
              <a:rPr lang="tr-TR" dirty="0" err="1"/>
              <a:t>antiinflamatuar</a:t>
            </a:r>
            <a:r>
              <a:rPr lang="tr-TR" dirty="0"/>
              <a:t> ilaçlar, </a:t>
            </a:r>
            <a:r>
              <a:rPr lang="tr-TR" dirty="0" err="1"/>
              <a:t>imatinib</a:t>
            </a:r>
            <a:r>
              <a:rPr lang="tr-TR" dirty="0"/>
              <a:t>?</a:t>
            </a:r>
          </a:p>
        </p:txBody>
      </p:sp>
    </p:spTree>
    <p:extLst>
      <p:ext uri="{BB962C8B-B14F-4D97-AF65-F5344CB8AC3E}">
        <p14:creationId xmlns:p14="http://schemas.microsoft.com/office/powerpoint/2010/main" val="4025797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274638"/>
            <a:ext cx="8712968" cy="1143000"/>
          </a:xfrm>
        </p:spPr>
        <p:txBody>
          <a:bodyPr>
            <a:normAutofit fontScale="90000"/>
          </a:bodyPr>
          <a:lstStyle/>
          <a:p>
            <a:r>
              <a:rPr lang="tr-TR" dirty="0" err="1"/>
              <a:t>Atenüe</a:t>
            </a:r>
            <a:r>
              <a:rPr lang="tr-TR" dirty="0"/>
              <a:t> </a:t>
            </a:r>
            <a:r>
              <a:rPr lang="tr-TR" dirty="0" err="1"/>
              <a:t>Familyal</a:t>
            </a:r>
            <a:r>
              <a:rPr lang="tr-TR" dirty="0"/>
              <a:t> </a:t>
            </a:r>
            <a:r>
              <a:rPr lang="tr-TR" dirty="0" err="1"/>
              <a:t>Adenomatöz</a:t>
            </a:r>
            <a:r>
              <a:rPr lang="tr-TR" dirty="0"/>
              <a:t> </a:t>
            </a:r>
            <a:r>
              <a:rPr lang="tr-TR" dirty="0" err="1"/>
              <a:t>Polipozis</a:t>
            </a:r>
            <a:r>
              <a:rPr lang="tr-TR" dirty="0"/>
              <a:t> (AFAP)</a:t>
            </a:r>
          </a:p>
        </p:txBody>
      </p:sp>
      <p:sp>
        <p:nvSpPr>
          <p:cNvPr id="3" name="İçerik Yer Tutucusu 2"/>
          <p:cNvSpPr>
            <a:spLocks noGrp="1"/>
          </p:cNvSpPr>
          <p:nvPr>
            <p:ph idx="1"/>
          </p:nvPr>
        </p:nvSpPr>
        <p:spPr/>
        <p:txBody>
          <a:bodyPr>
            <a:normAutofit fontScale="92500" lnSpcReduction="10000"/>
          </a:bodyPr>
          <a:lstStyle/>
          <a:p>
            <a:r>
              <a:rPr lang="tr-TR" dirty="0"/>
              <a:t>FAP varyantı</a:t>
            </a:r>
          </a:p>
          <a:p>
            <a:r>
              <a:rPr lang="tr-TR" dirty="0"/>
              <a:t>Hayatın ilerleyen dönemlerinde, daha az polip (genellikle 10-100) ile ortaya çıkar ve ağırlıklı olarak sağ kolonda yerleşir</a:t>
            </a:r>
          </a:p>
          <a:p>
            <a:r>
              <a:rPr lang="tr-TR" dirty="0"/>
              <a:t>APC gen mutasyonları, hastaların sadece yaklaşık % 30'unda mevcuttur</a:t>
            </a:r>
          </a:p>
          <a:p>
            <a:r>
              <a:rPr lang="tr-TR" dirty="0"/>
              <a:t>13 ila 15 yaşlarında tarama </a:t>
            </a:r>
            <a:r>
              <a:rPr lang="tr-TR" dirty="0" err="1"/>
              <a:t>kolonoskopisi</a:t>
            </a:r>
            <a:r>
              <a:rPr lang="tr-TR" dirty="0"/>
              <a:t> başlatılır</a:t>
            </a:r>
          </a:p>
          <a:p>
            <a:r>
              <a:rPr lang="tr-TR" dirty="0"/>
              <a:t>Total </a:t>
            </a:r>
            <a:r>
              <a:rPr lang="tr-TR" dirty="0" err="1"/>
              <a:t>abdominal</a:t>
            </a:r>
            <a:r>
              <a:rPr lang="tr-TR" dirty="0"/>
              <a:t> </a:t>
            </a:r>
            <a:r>
              <a:rPr lang="tr-TR" dirty="0" err="1"/>
              <a:t>kolektomi</a:t>
            </a:r>
            <a:r>
              <a:rPr lang="tr-TR" dirty="0"/>
              <a:t> + </a:t>
            </a:r>
            <a:r>
              <a:rPr lang="tr-TR" dirty="0" err="1"/>
              <a:t>ileorektal</a:t>
            </a:r>
            <a:r>
              <a:rPr lang="tr-TR" dirty="0"/>
              <a:t> </a:t>
            </a:r>
            <a:r>
              <a:rPr lang="tr-TR" dirty="0" err="1"/>
              <a:t>anastomoz</a:t>
            </a:r>
            <a:endParaRPr lang="tr-TR" dirty="0"/>
          </a:p>
        </p:txBody>
      </p:sp>
    </p:spTree>
    <p:extLst>
      <p:ext uri="{BB962C8B-B14F-4D97-AF65-F5344CB8AC3E}">
        <p14:creationId xmlns:p14="http://schemas.microsoft.com/office/powerpoint/2010/main" val="3623655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056" y="177417"/>
            <a:ext cx="8229600" cy="778098"/>
          </a:xfrm>
        </p:spPr>
        <p:txBody>
          <a:bodyPr/>
          <a:lstStyle/>
          <a:p>
            <a:r>
              <a:rPr lang="tr-TR" dirty="0"/>
              <a:t>HNPCC (Lynch Sendromu)</a:t>
            </a:r>
          </a:p>
        </p:txBody>
      </p:sp>
      <p:sp>
        <p:nvSpPr>
          <p:cNvPr id="3" name="Content Placeholder 2"/>
          <p:cNvSpPr>
            <a:spLocks noGrp="1"/>
          </p:cNvSpPr>
          <p:nvPr>
            <p:ph idx="1"/>
          </p:nvPr>
        </p:nvSpPr>
        <p:spPr>
          <a:xfrm>
            <a:off x="395536" y="1327876"/>
            <a:ext cx="8229600" cy="4525963"/>
          </a:xfrm>
        </p:spPr>
        <p:txBody>
          <a:bodyPr>
            <a:normAutofit/>
          </a:bodyPr>
          <a:lstStyle/>
          <a:p>
            <a:r>
              <a:rPr lang="tr-TR" dirty="0"/>
              <a:t>%1-3</a:t>
            </a:r>
          </a:p>
          <a:p>
            <a:r>
              <a:rPr lang="tr-TR" dirty="0" smtClean="0"/>
              <a:t>DNA </a:t>
            </a:r>
            <a:r>
              <a:rPr lang="tr-TR" dirty="0" err="1" smtClean="0"/>
              <a:t>Mismatch</a:t>
            </a:r>
            <a:r>
              <a:rPr lang="tr-TR" dirty="0" smtClean="0"/>
              <a:t> </a:t>
            </a:r>
            <a:r>
              <a:rPr lang="tr-TR" dirty="0"/>
              <a:t>repair gen </a:t>
            </a:r>
            <a:r>
              <a:rPr lang="tr-TR" dirty="0" smtClean="0"/>
              <a:t>hatası (MMR gen)</a:t>
            </a:r>
            <a:endParaRPr lang="tr-TR" dirty="0"/>
          </a:p>
          <a:p>
            <a:r>
              <a:rPr lang="tr-TR" dirty="0"/>
              <a:t>Otozomal dominant</a:t>
            </a:r>
          </a:p>
          <a:p>
            <a:r>
              <a:rPr lang="tr-TR" dirty="0"/>
              <a:t>Etkilenen bireylerin %70’inde ve ort. 40 yaşında ortaya çıkar</a:t>
            </a:r>
          </a:p>
          <a:p>
            <a:r>
              <a:rPr lang="tr-TR" b="1" dirty="0"/>
              <a:t>Proksimal kolonda </a:t>
            </a:r>
            <a:r>
              <a:rPr lang="tr-TR" dirty="0"/>
              <a:t>daha sık, senkron ve metakron tm. %40</a:t>
            </a:r>
          </a:p>
          <a:p>
            <a:r>
              <a:rPr lang="tr-TR" b="1" dirty="0"/>
              <a:t>Prognoz</a:t>
            </a:r>
            <a:r>
              <a:rPr lang="tr-TR" dirty="0"/>
              <a:t>u daha </a:t>
            </a:r>
            <a:r>
              <a:rPr lang="tr-TR" b="1" dirty="0" smtClean="0"/>
              <a:t>iyi</a:t>
            </a:r>
            <a:endParaRPr lang="tr-TR" b="1" dirty="0"/>
          </a:p>
        </p:txBody>
      </p:sp>
      <p:sp>
        <p:nvSpPr>
          <p:cNvPr id="4" name="Metin kutusu 3"/>
          <p:cNvSpPr txBox="1"/>
          <p:nvPr/>
        </p:nvSpPr>
        <p:spPr>
          <a:xfrm>
            <a:off x="395536" y="6237312"/>
            <a:ext cx="5040560" cy="369332"/>
          </a:xfrm>
          <a:prstGeom prst="rect">
            <a:avLst/>
          </a:prstGeom>
          <a:noFill/>
        </p:spPr>
        <p:txBody>
          <a:bodyPr wrap="square" rtlCol="0">
            <a:spAutoFit/>
          </a:bodyPr>
          <a:lstStyle/>
          <a:p>
            <a:r>
              <a:rPr lang="tr-TR" i="1" dirty="0" err="1" smtClean="0"/>
              <a:t>Herediter</a:t>
            </a:r>
            <a:r>
              <a:rPr lang="tr-TR" i="1" dirty="0" smtClean="0"/>
              <a:t> kanser için en sık genetik </a:t>
            </a:r>
            <a:r>
              <a:rPr lang="tr-TR" i="1" dirty="0" err="1" smtClean="0"/>
              <a:t>predispozisyon</a:t>
            </a:r>
            <a:endParaRPr lang="tr-TR" i="1" dirty="0"/>
          </a:p>
        </p:txBody>
      </p:sp>
      <p:sp>
        <p:nvSpPr>
          <p:cNvPr id="5" name="Metin kutusu 4"/>
          <p:cNvSpPr txBox="1"/>
          <p:nvPr/>
        </p:nvSpPr>
        <p:spPr>
          <a:xfrm>
            <a:off x="2627784" y="1000434"/>
            <a:ext cx="4690864" cy="338554"/>
          </a:xfrm>
          <a:prstGeom prst="rect">
            <a:avLst/>
          </a:prstGeom>
          <a:noFill/>
        </p:spPr>
        <p:txBody>
          <a:bodyPr wrap="square" rtlCol="0">
            <a:spAutoFit/>
          </a:bodyPr>
          <a:lstStyle/>
          <a:p>
            <a:r>
              <a:rPr lang="tr-TR" sz="1600" i="1" dirty="0" smtClean="0"/>
              <a:t>Patolojik MMR taşıyıcı </a:t>
            </a:r>
            <a:r>
              <a:rPr lang="tr-TR" sz="1600" i="1" dirty="0" err="1" smtClean="0"/>
              <a:t>prevalansı</a:t>
            </a:r>
            <a:r>
              <a:rPr lang="tr-TR" sz="1600" i="1" dirty="0" smtClean="0"/>
              <a:t> 1/300 kişi</a:t>
            </a:r>
            <a:endParaRPr lang="tr-TR" sz="1600" i="1" dirty="0"/>
          </a:p>
        </p:txBody>
      </p:sp>
    </p:spTree>
    <p:extLst>
      <p:ext uri="{BB962C8B-B14F-4D97-AF65-F5344CB8AC3E}">
        <p14:creationId xmlns:p14="http://schemas.microsoft.com/office/powerpoint/2010/main" val="20796630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D1B9-DD38-4A55-94F1-812CDADE30A0}"/>
              </a:ext>
            </a:extLst>
          </p:cNvPr>
          <p:cNvSpPr>
            <a:spLocks noGrp="1"/>
          </p:cNvSpPr>
          <p:nvPr>
            <p:ph type="title"/>
          </p:nvPr>
        </p:nvSpPr>
        <p:spPr/>
        <p:txBody>
          <a:bodyPr>
            <a:normAutofit fontScale="90000"/>
          </a:bodyPr>
          <a:lstStyle/>
          <a:p>
            <a:r>
              <a:rPr lang="tr-TR" dirty="0"/>
              <a:t/>
            </a:r>
            <a:br>
              <a:rPr lang="tr-TR" dirty="0"/>
            </a:br>
            <a:endParaRPr lang="tr-TR" dirty="0"/>
          </a:p>
        </p:txBody>
      </p:sp>
      <p:sp>
        <p:nvSpPr>
          <p:cNvPr id="3" name="Content Placeholder 2">
            <a:extLst>
              <a:ext uri="{FF2B5EF4-FFF2-40B4-BE49-F238E27FC236}">
                <a16:creationId xmlns:a16="http://schemas.microsoft.com/office/drawing/2014/main" id="{4828799F-C155-4E34-876E-A57F190122D9}"/>
              </a:ext>
            </a:extLst>
          </p:cNvPr>
          <p:cNvSpPr>
            <a:spLocks noGrp="1"/>
          </p:cNvSpPr>
          <p:nvPr>
            <p:ph idx="1"/>
          </p:nvPr>
        </p:nvSpPr>
        <p:spPr>
          <a:xfrm>
            <a:off x="457200" y="404664"/>
            <a:ext cx="8229600" cy="5721499"/>
          </a:xfrm>
        </p:spPr>
        <p:txBody>
          <a:bodyPr/>
          <a:lstStyle/>
          <a:p>
            <a:pPr marL="0" indent="0">
              <a:buNone/>
            </a:pPr>
            <a:r>
              <a:rPr lang="tr-TR" dirty="0"/>
              <a:t>HNPCC ilişkili </a:t>
            </a:r>
            <a:r>
              <a:rPr lang="tr-TR" dirty="0" err="1"/>
              <a:t>Ekstrakolonik</a:t>
            </a:r>
            <a:r>
              <a:rPr lang="tr-TR" dirty="0"/>
              <a:t> </a:t>
            </a:r>
            <a:r>
              <a:rPr lang="tr-TR" dirty="0" err="1"/>
              <a:t>maliniteler</a:t>
            </a:r>
            <a:r>
              <a:rPr lang="tr-TR" dirty="0"/>
              <a:t>  (sıklık sırasıyla):</a:t>
            </a:r>
          </a:p>
          <a:p>
            <a:endParaRPr lang="tr-TR" dirty="0"/>
          </a:p>
          <a:p>
            <a:r>
              <a:rPr lang="tr-TR" dirty="0" err="1"/>
              <a:t>Endometrium</a:t>
            </a:r>
            <a:endParaRPr lang="tr-TR" dirty="0"/>
          </a:p>
          <a:p>
            <a:r>
              <a:rPr lang="tr-TR" dirty="0" err="1"/>
              <a:t>Over</a:t>
            </a:r>
            <a:endParaRPr lang="tr-TR" dirty="0"/>
          </a:p>
          <a:p>
            <a:r>
              <a:rPr lang="tr-TR" dirty="0" err="1"/>
              <a:t>Gastrik</a:t>
            </a:r>
            <a:endParaRPr lang="tr-TR" dirty="0"/>
          </a:p>
          <a:p>
            <a:r>
              <a:rPr lang="tr-TR" dirty="0" err="1"/>
              <a:t>Üroteliyal</a:t>
            </a:r>
            <a:endParaRPr lang="tr-TR" dirty="0"/>
          </a:p>
          <a:p>
            <a:r>
              <a:rPr lang="tr-TR" dirty="0"/>
              <a:t>Pankreas</a:t>
            </a:r>
          </a:p>
          <a:p>
            <a:r>
              <a:rPr lang="tr-TR" dirty="0"/>
              <a:t>Beyin ve ince barsak (nadiren)</a:t>
            </a:r>
          </a:p>
        </p:txBody>
      </p:sp>
    </p:spTree>
    <p:extLst>
      <p:ext uri="{BB962C8B-B14F-4D97-AF65-F5344CB8AC3E}">
        <p14:creationId xmlns:p14="http://schemas.microsoft.com/office/powerpoint/2010/main" val="29549265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sv-SE" dirty="0"/>
              <a:t>Lynch Sendromu (Kalıtsal </a:t>
            </a:r>
            <a:r>
              <a:rPr lang="tr-TR" dirty="0" err="1"/>
              <a:t>Nonp</a:t>
            </a:r>
            <a:r>
              <a:rPr lang="sv-SE" dirty="0"/>
              <a:t>olipozis Kolon Kanseri; HNPCC)</a:t>
            </a:r>
            <a:endParaRPr lang="tr-TR" dirty="0"/>
          </a:p>
        </p:txBody>
      </p:sp>
      <p:sp>
        <p:nvSpPr>
          <p:cNvPr id="3" name="İçerik Yer Tutucusu 2"/>
          <p:cNvSpPr>
            <a:spLocks noGrp="1"/>
          </p:cNvSpPr>
          <p:nvPr>
            <p:ph idx="1"/>
          </p:nvPr>
        </p:nvSpPr>
        <p:spPr/>
        <p:txBody>
          <a:bodyPr>
            <a:normAutofit fontScale="92500"/>
          </a:bodyPr>
          <a:lstStyle/>
          <a:p>
            <a:r>
              <a:rPr lang="tr-TR" i="1" dirty="0"/>
              <a:t>Revize Amsterdam II kriterleri</a:t>
            </a:r>
            <a:r>
              <a:rPr lang="tr-TR" dirty="0"/>
              <a:t>, </a:t>
            </a:r>
          </a:p>
          <a:p>
            <a:pPr lvl="1"/>
            <a:r>
              <a:rPr lang="tr-TR" dirty="0"/>
              <a:t>en az birinin birinci derece akrabası olduğu, </a:t>
            </a:r>
          </a:p>
          <a:p>
            <a:pPr lvl="1"/>
            <a:r>
              <a:rPr lang="tr-TR" dirty="0"/>
              <a:t>iki neslin etkilendiği, </a:t>
            </a:r>
          </a:p>
          <a:p>
            <a:pPr lvl="1"/>
            <a:r>
              <a:rPr lang="tr-TR" dirty="0"/>
              <a:t>en az bir kanserin 50 yaşından önce meydana geldiği, </a:t>
            </a:r>
          </a:p>
          <a:p>
            <a:pPr lvl="1"/>
            <a:r>
              <a:rPr lang="tr-TR" dirty="0"/>
              <a:t>HNPCC ile ilişkili </a:t>
            </a:r>
            <a:r>
              <a:rPr lang="tr-TR" dirty="0" err="1"/>
              <a:t>maligniteye</a:t>
            </a:r>
            <a:r>
              <a:rPr lang="tr-TR" dirty="0"/>
              <a:t> sahip üç veya daha fazla akraba olmasıdır</a:t>
            </a:r>
          </a:p>
          <a:p>
            <a:r>
              <a:rPr lang="tr-TR" dirty="0"/>
              <a:t>FAP olmadığı kanıtlanmış ve tümörlerin genetik incelenmiş ve onaylanmış olması gerekir</a:t>
            </a:r>
          </a:p>
        </p:txBody>
      </p:sp>
    </p:spTree>
    <p:extLst>
      <p:ext uri="{BB962C8B-B14F-4D97-AF65-F5344CB8AC3E}">
        <p14:creationId xmlns:p14="http://schemas.microsoft.com/office/powerpoint/2010/main" val="13899484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323528" y="274638"/>
            <a:ext cx="8496944" cy="1143000"/>
          </a:xfrm>
        </p:spPr>
        <p:txBody>
          <a:bodyPr>
            <a:normAutofit fontScale="90000"/>
          </a:bodyPr>
          <a:lstStyle/>
          <a:p>
            <a:r>
              <a:rPr lang="tr-TR" sz="4000" dirty="0" err="1" smtClean="0"/>
              <a:t>Herediter</a:t>
            </a:r>
            <a:r>
              <a:rPr lang="tr-TR" sz="4000" dirty="0" smtClean="0"/>
              <a:t> </a:t>
            </a:r>
            <a:r>
              <a:rPr lang="tr-TR" sz="4000" dirty="0" err="1" smtClean="0"/>
              <a:t>Non-Polipozis</a:t>
            </a:r>
            <a:r>
              <a:rPr lang="tr-TR" sz="4000" dirty="0" smtClean="0"/>
              <a:t> </a:t>
            </a:r>
            <a:r>
              <a:rPr lang="tr-TR" sz="4000" dirty="0" err="1" smtClean="0"/>
              <a:t>Kolorektal</a:t>
            </a:r>
            <a:r>
              <a:rPr lang="tr-TR" sz="4000" dirty="0" smtClean="0"/>
              <a:t> Kanser</a:t>
            </a:r>
            <a:r>
              <a:rPr lang="tr-TR" dirty="0" smtClean="0"/>
              <a:t/>
            </a:r>
            <a:br>
              <a:rPr lang="tr-TR" dirty="0" smtClean="0"/>
            </a:br>
            <a:r>
              <a:rPr lang="tr-TR" dirty="0" err="1" smtClean="0"/>
              <a:t>Bethesda</a:t>
            </a:r>
            <a:r>
              <a:rPr lang="tr-TR" dirty="0" smtClean="0"/>
              <a:t> Kılavuzu</a:t>
            </a:r>
            <a:endParaRPr lang="tr-TR" dirty="0"/>
          </a:p>
        </p:txBody>
      </p:sp>
      <p:sp>
        <p:nvSpPr>
          <p:cNvPr id="5" name="İçerik Yer Tutucusu 4"/>
          <p:cNvSpPr>
            <a:spLocks noGrp="1"/>
          </p:cNvSpPr>
          <p:nvPr>
            <p:ph idx="1"/>
          </p:nvPr>
        </p:nvSpPr>
        <p:spPr>
          <a:xfrm>
            <a:off x="457200" y="1844824"/>
            <a:ext cx="8229600" cy="4277072"/>
          </a:xfrm>
        </p:spPr>
        <p:txBody>
          <a:bodyPr>
            <a:normAutofit fontScale="85000" lnSpcReduction="10000"/>
          </a:bodyPr>
          <a:lstStyle/>
          <a:p>
            <a:r>
              <a:rPr lang="tr-TR" dirty="0" smtClean="0"/>
              <a:t>Amsterdam kriterlerine uyan ailevi kanser</a:t>
            </a:r>
          </a:p>
          <a:p>
            <a:r>
              <a:rPr lang="tr-TR" dirty="0" smtClean="0"/>
              <a:t>İki HNPCC-ilgili kanser</a:t>
            </a:r>
          </a:p>
          <a:p>
            <a:r>
              <a:rPr lang="tr-TR" dirty="0" smtClean="0"/>
              <a:t>45 yaş öncesi KRK veya </a:t>
            </a:r>
            <a:r>
              <a:rPr lang="tr-TR" dirty="0" err="1" smtClean="0"/>
              <a:t>endometrial</a:t>
            </a:r>
            <a:r>
              <a:rPr lang="tr-TR" dirty="0" smtClean="0"/>
              <a:t> kanser</a:t>
            </a:r>
          </a:p>
          <a:p>
            <a:r>
              <a:rPr lang="tr-TR" dirty="0" smtClean="0"/>
              <a:t>KRK ve birinci derecede akrabada KRK ve/veya HNPCC-ilgili kanser ve/veya </a:t>
            </a:r>
            <a:r>
              <a:rPr lang="tr-TR" dirty="0" err="1" smtClean="0"/>
              <a:t>kolorektal</a:t>
            </a:r>
            <a:r>
              <a:rPr lang="tr-TR" dirty="0" smtClean="0"/>
              <a:t> adenom; Kanserlerden biri 45 yaş öncesi ve 40 yaş öncesi adenom</a:t>
            </a:r>
          </a:p>
          <a:p>
            <a:r>
              <a:rPr lang="tr-TR" dirty="0" smtClean="0"/>
              <a:t>45 yaş öncesi </a:t>
            </a:r>
            <a:r>
              <a:rPr lang="tr-TR" dirty="0" err="1" smtClean="0"/>
              <a:t>indiferansiye</a:t>
            </a:r>
            <a:r>
              <a:rPr lang="tr-TR" dirty="0" smtClean="0"/>
              <a:t> histolojide sağ kolon kanseri</a:t>
            </a:r>
          </a:p>
          <a:p>
            <a:r>
              <a:rPr lang="tr-TR" dirty="0" smtClean="0"/>
              <a:t>45 yaş öncesi taşlı yüzük hücreli KRK</a:t>
            </a:r>
          </a:p>
          <a:p>
            <a:r>
              <a:rPr lang="tr-TR" dirty="0" smtClean="0"/>
              <a:t>40 yaş öncesi adenomlar</a:t>
            </a:r>
            <a:endParaRPr lang="tr-TR" dirty="0"/>
          </a:p>
        </p:txBody>
      </p:sp>
    </p:spTree>
    <p:extLst>
      <p:ext uri="{BB962C8B-B14F-4D97-AF65-F5344CB8AC3E}">
        <p14:creationId xmlns:p14="http://schemas.microsoft.com/office/powerpoint/2010/main" val="36066113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a:t>HNPCC (Lynch Sendromu)</a:t>
            </a:r>
          </a:p>
        </p:txBody>
      </p:sp>
      <p:sp>
        <p:nvSpPr>
          <p:cNvPr id="3" name="Content Placeholder 2"/>
          <p:cNvSpPr>
            <a:spLocks noGrp="1"/>
          </p:cNvSpPr>
          <p:nvPr>
            <p:ph idx="1"/>
          </p:nvPr>
        </p:nvSpPr>
        <p:spPr/>
        <p:txBody>
          <a:bodyPr>
            <a:normAutofit fontScale="92500" lnSpcReduction="10000"/>
          </a:bodyPr>
          <a:lstStyle/>
          <a:p>
            <a:r>
              <a:rPr lang="tr-TR" dirty="0"/>
              <a:t>Amsterdam </a:t>
            </a:r>
            <a:r>
              <a:rPr lang="tr-TR" dirty="0" smtClean="0"/>
              <a:t>Kriterleri</a:t>
            </a:r>
          </a:p>
          <a:p>
            <a:r>
              <a:rPr lang="tr-TR" b="1" dirty="0" smtClean="0"/>
              <a:t>MLH1</a:t>
            </a:r>
            <a:r>
              <a:rPr lang="tr-TR" dirty="0" smtClean="0"/>
              <a:t> , </a:t>
            </a:r>
            <a:r>
              <a:rPr lang="tr-TR" b="1" dirty="0" smtClean="0"/>
              <a:t>MSH2</a:t>
            </a:r>
            <a:endParaRPr lang="tr-TR" b="1" dirty="0"/>
          </a:p>
          <a:p>
            <a:r>
              <a:rPr lang="tr-TR" b="1" dirty="0"/>
              <a:t>PMS2</a:t>
            </a:r>
            <a:r>
              <a:rPr lang="tr-TR" dirty="0"/>
              <a:t> ve </a:t>
            </a:r>
            <a:r>
              <a:rPr lang="tr-TR" b="1" dirty="0"/>
              <a:t>MSH6</a:t>
            </a:r>
            <a:r>
              <a:rPr lang="tr-TR" dirty="0"/>
              <a:t> mutasyonları – atenüe HNPCC</a:t>
            </a:r>
          </a:p>
          <a:p>
            <a:r>
              <a:rPr lang="tr-TR" dirty="0"/>
              <a:t>MSH6 – endometrial kanser</a:t>
            </a:r>
          </a:p>
          <a:p>
            <a:r>
              <a:rPr lang="tr-TR" dirty="0"/>
              <a:t>Riskli </a:t>
            </a:r>
            <a:r>
              <a:rPr lang="tr-TR" dirty="0" smtClean="0"/>
              <a:t>(mutasyonu olan) hastaya </a:t>
            </a:r>
            <a:endParaRPr lang="tr-TR" dirty="0"/>
          </a:p>
          <a:p>
            <a:pPr>
              <a:buNone/>
            </a:pPr>
            <a:r>
              <a:rPr lang="tr-TR" dirty="0"/>
              <a:t>	</a:t>
            </a:r>
            <a:r>
              <a:rPr lang="tr-TR" dirty="0" smtClean="0"/>
              <a:t>25 veya 35 </a:t>
            </a:r>
            <a:r>
              <a:rPr lang="tr-TR" dirty="0"/>
              <a:t>yaşından itibaren </a:t>
            </a:r>
            <a:r>
              <a:rPr lang="tr-TR" dirty="0" smtClean="0"/>
              <a:t>iki yılda bir </a:t>
            </a:r>
            <a:r>
              <a:rPr lang="tr-TR" dirty="0" err="1" smtClean="0"/>
              <a:t>kolonoskopi</a:t>
            </a:r>
            <a:r>
              <a:rPr lang="tr-TR" dirty="0" smtClean="0"/>
              <a:t> </a:t>
            </a:r>
            <a:r>
              <a:rPr lang="tr-TR" dirty="0" err="1" smtClean="0"/>
              <a:t>transvaginal</a:t>
            </a:r>
            <a:r>
              <a:rPr lang="tr-TR" dirty="0" smtClean="0"/>
              <a:t> </a:t>
            </a:r>
            <a:r>
              <a:rPr lang="tr-TR" dirty="0"/>
              <a:t>ultrasonografi veya endometrial aspirasyon biyopsisi</a:t>
            </a:r>
          </a:p>
          <a:p>
            <a:r>
              <a:rPr lang="tr-TR" dirty="0"/>
              <a:t>Profilaktik kolektomi ve histerektomi?</a:t>
            </a:r>
          </a:p>
        </p:txBody>
      </p:sp>
    </p:spTree>
    <p:extLst>
      <p:ext uri="{BB962C8B-B14F-4D97-AF65-F5344CB8AC3E}">
        <p14:creationId xmlns:p14="http://schemas.microsoft.com/office/powerpoint/2010/main" val="20114566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251520" y="0"/>
            <a:ext cx="8508106" cy="10135473"/>
          </a:xfrm>
          <a:prstGeom prst="rect">
            <a:avLst/>
          </a:prstGeom>
        </p:spPr>
      </p:pic>
    </p:spTree>
    <p:extLst>
      <p:ext uri="{BB962C8B-B14F-4D97-AF65-F5344CB8AC3E}">
        <p14:creationId xmlns:p14="http://schemas.microsoft.com/office/powerpoint/2010/main" val="15135414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sv-SE" dirty="0"/>
              <a:t>Lynch Sendromu (Kalıtsal </a:t>
            </a:r>
            <a:r>
              <a:rPr lang="tr-TR" dirty="0" err="1"/>
              <a:t>Nonp</a:t>
            </a:r>
            <a:r>
              <a:rPr lang="sv-SE" dirty="0"/>
              <a:t>olipozis Kolon Kanseri; HNPCC)</a:t>
            </a:r>
            <a:endParaRPr lang="tr-TR" dirty="0"/>
          </a:p>
        </p:txBody>
      </p:sp>
      <p:sp>
        <p:nvSpPr>
          <p:cNvPr id="3" name="İçerik Yer Tutucusu 2"/>
          <p:cNvSpPr>
            <a:spLocks noGrp="1"/>
          </p:cNvSpPr>
          <p:nvPr>
            <p:ph idx="1"/>
          </p:nvPr>
        </p:nvSpPr>
        <p:spPr>
          <a:xfrm>
            <a:off x="439281" y="1772816"/>
            <a:ext cx="8229600" cy="3556992"/>
          </a:xfrm>
        </p:spPr>
        <p:txBody>
          <a:bodyPr/>
          <a:lstStyle/>
          <a:p>
            <a:r>
              <a:rPr lang="tr-TR" dirty="0" smtClean="0"/>
              <a:t>MLH1 ve MSH2’de Total </a:t>
            </a:r>
            <a:r>
              <a:rPr lang="tr-TR" dirty="0" err="1"/>
              <a:t>kolektomi</a:t>
            </a:r>
            <a:r>
              <a:rPr lang="tr-TR" dirty="0"/>
              <a:t> + </a:t>
            </a:r>
            <a:r>
              <a:rPr lang="tr-TR" dirty="0" err="1"/>
              <a:t>ileorektal</a:t>
            </a:r>
            <a:r>
              <a:rPr lang="tr-TR" dirty="0"/>
              <a:t> </a:t>
            </a:r>
            <a:r>
              <a:rPr lang="tr-TR" dirty="0" err="1"/>
              <a:t>anastomoz</a:t>
            </a:r>
            <a:endParaRPr lang="tr-TR" dirty="0"/>
          </a:p>
          <a:p>
            <a:r>
              <a:rPr lang="tr-TR" dirty="0"/>
              <a:t>% 40 ikinci kolon kanseri riski nedeniyle</a:t>
            </a:r>
          </a:p>
          <a:p>
            <a:r>
              <a:rPr lang="tr-TR" dirty="0"/>
              <a:t>Doğurganlığı tamamlamış kadınlarda </a:t>
            </a:r>
            <a:r>
              <a:rPr lang="tr-TR" dirty="0" err="1"/>
              <a:t>profilaktik</a:t>
            </a:r>
            <a:r>
              <a:rPr lang="tr-TR" dirty="0"/>
              <a:t> </a:t>
            </a:r>
            <a:r>
              <a:rPr lang="tr-TR" dirty="0" err="1"/>
              <a:t>histerektomi</a:t>
            </a:r>
            <a:r>
              <a:rPr lang="tr-TR" dirty="0"/>
              <a:t> ve </a:t>
            </a:r>
            <a:r>
              <a:rPr lang="tr-TR" dirty="0" err="1"/>
              <a:t>bilateral</a:t>
            </a:r>
            <a:r>
              <a:rPr lang="tr-TR" dirty="0"/>
              <a:t> </a:t>
            </a:r>
            <a:r>
              <a:rPr lang="tr-TR" dirty="0" err="1"/>
              <a:t>salpingo-ooferektomi</a:t>
            </a:r>
            <a:r>
              <a:rPr lang="tr-TR" dirty="0"/>
              <a:t> </a:t>
            </a:r>
            <a:r>
              <a:rPr lang="tr-TR" dirty="0" smtClean="0"/>
              <a:t>düşünülebilir</a:t>
            </a:r>
            <a:endParaRPr lang="tr-TR" dirty="0"/>
          </a:p>
        </p:txBody>
      </p:sp>
    </p:spTree>
    <p:extLst>
      <p:ext uri="{BB962C8B-B14F-4D97-AF65-F5344CB8AC3E}">
        <p14:creationId xmlns:p14="http://schemas.microsoft.com/office/powerpoint/2010/main" val="2269364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706090"/>
          </a:xfrm>
        </p:spPr>
        <p:txBody>
          <a:bodyPr>
            <a:normAutofit fontScale="90000"/>
          </a:bodyPr>
          <a:lstStyle/>
          <a:p>
            <a:r>
              <a:rPr lang="tr-TR" dirty="0"/>
              <a:t>Ailevi </a:t>
            </a:r>
            <a:r>
              <a:rPr lang="tr-TR" dirty="0" err="1"/>
              <a:t>Kolorektal</a:t>
            </a:r>
            <a:r>
              <a:rPr lang="tr-TR" dirty="0"/>
              <a:t> Kanser</a:t>
            </a:r>
          </a:p>
        </p:txBody>
      </p:sp>
      <p:sp>
        <p:nvSpPr>
          <p:cNvPr id="3" name="İçerik Yer Tutucusu 2"/>
          <p:cNvSpPr>
            <a:spLocks noGrp="1"/>
          </p:cNvSpPr>
          <p:nvPr>
            <p:ph idx="1"/>
          </p:nvPr>
        </p:nvSpPr>
        <p:spPr>
          <a:xfrm>
            <a:off x="467544" y="1124744"/>
            <a:ext cx="8229600" cy="4525963"/>
          </a:xfrm>
        </p:spPr>
        <p:txBody>
          <a:bodyPr>
            <a:normAutofit fontScale="92500"/>
          </a:bodyPr>
          <a:lstStyle/>
          <a:p>
            <a:r>
              <a:rPr lang="tr-TR" dirty="0" err="1"/>
              <a:t>Sendromik</a:t>
            </a:r>
            <a:r>
              <a:rPr lang="tr-TR" dirty="0"/>
              <a:t> olmayan kanser (spesifik genetik anormallik yok), </a:t>
            </a:r>
            <a:r>
              <a:rPr lang="tr-TR" dirty="0" err="1"/>
              <a:t>KRK'in</a:t>
            </a:r>
            <a:r>
              <a:rPr lang="tr-TR" dirty="0"/>
              <a:t> % 10 ila % 15'ini oluşturur</a:t>
            </a:r>
          </a:p>
          <a:p>
            <a:r>
              <a:rPr lang="tr-TR" dirty="0"/>
              <a:t>Aile öyküsü olmayan bir hastada yaşam boyu </a:t>
            </a:r>
            <a:r>
              <a:rPr lang="tr-TR" dirty="0" err="1"/>
              <a:t>kolorektal</a:t>
            </a:r>
            <a:r>
              <a:rPr lang="tr-TR" dirty="0"/>
              <a:t> kanser riski yaklaşık % 6'dır</a:t>
            </a:r>
          </a:p>
          <a:p>
            <a:r>
              <a:rPr lang="tr-TR" dirty="0"/>
              <a:t>Birinci derece akrabadan biri KRK ise % 12’ye ve ikisi etkilenmişse % 35’e çıkar</a:t>
            </a:r>
          </a:p>
          <a:p>
            <a:r>
              <a:rPr lang="tr-TR" dirty="0" err="1"/>
              <a:t>Kolonoskopi</a:t>
            </a:r>
            <a:r>
              <a:rPr lang="tr-TR" dirty="0"/>
              <a:t> taraması: Her 5 yılda bir, 40 yaşından itibaren veya en erken teşhis edilen akrabanın yaşından 10 yıl önce başlayarak</a:t>
            </a:r>
          </a:p>
        </p:txBody>
      </p:sp>
      <p:pic>
        <p:nvPicPr>
          <p:cNvPr id="4" name="Picture 2"/>
          <p:cNvPicPr>
            <a:picLocks noChangeAspect="1" noChangeArrowheads="1"/>
          </p:cNvPicPr>
          <p:nvPr/>
        </p:nvPicPr>
        <p:blipFill>
          <a:blip r:embed="rId2" cstate="print"/>
          <a:srcRect/>
          <a:stretch>
            <a:fillRect/>
          </a:stretch>
        </p:blipFill>
        <p:spPr bwMode="auto">
          <a:xfrm>
            <a:off x="6734843" y="5091593"/>
            <a:ext cx="2409157" cy="1766407"/>
          </a:xfrm>
          <a:prstGeom prst="rect">
            <a:avLst/>
          </a:prstGeom>
          <a:noFill/>
          <a:ln w="9525">
            <a:noFill/>
            <a:miter lim="800000"/>
            <a:headEnd/>
            <a:tailEnd/>
          </a:ln>
        </p:spPr>
      </p:pic>
    </p:spTree>
    <p:extLst>
      <p:ext uri="{BB962C8B-B14F-4D97-AF65-F5344CB8AC3E}">
        <p14:creationId xmlns:p14="http://schemas.microsoft.com/office/powerpoint/2010/main" val="42425997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KOLOREKTAL KANSER </a:t>
            </a:r>
            <a:br>
              <a:rPr lang="tr-TR" dirty="0"/>
            </a:br>
            <a:r>
              <a:rPr lang="tr-TR" dirty="0"/>
              <a:t>Korunma: Tarama ve Takip</a:t>
            </a:r>
          </a:p>
        </p:txBody>
      </p:sp>
      <p:sp>
        <p:nvSpPr>
          <p:cNvPr id="3" name="İçerik Yer Tutucusu 2"/>
          <p:cNvSpPr>
            <a:spLocks noGrp="1"/>
          </p:cNvSpPr>
          <p:nvPr>
            <p:ph idx="1"/>
          </p:nvPr>
        </p:nvSpPr>
        <p:spPr>
          <a:xfrm>
            <a:off x="251520" y="1600200"/>
            <a:ext cx="8435280" cy="4853136"/>
          </a:xfrm>
        </p:spPr>
        <p:txBody>
          <a:bodyPr>
            <a:normAutofit/>
          </a:bodyPr>
          <a:lstStyle/>
          <a:p>
            <a:r>
              <a:rPr lang="tr-TR" dirty="0"/>
              <a:t>Gaitada Gizli Kan Testi ve Gaitada </a:t>
            </a:r>
            <a:r>
              <a:rPr lang="tr-TR" dirty="0" err="1"/>
              <a:t>İmmünohistokimyasal</a:t>
            </a:r>
            <a:r>
              <a:rPr lang="tr-TR" dirty="0"/>
              <a:t> Test</a:t>
            </a:r>
          </a:p>
          <a:p>
            <a:r>
              <a:rPr lang="tr-TR" sz="2400" dirty="0"/>
              <a:t>Dışkı DNA'sı</a:t>
            </a:r>
          </a:p>
          <a:p>
            <a:r>
              <a:rPr lang="tr-TR" dirty="0" err="1" smtClean="0"/>
              <a:t>Fekal</a:t>
            </a:r>
            <a:r>
              <a:rPr lang="tr-TR" dirty="0" smtClean="0"/>
              <a:t> </a:t>
            </a:r>
            <a:r>
              <a:rPr lang="tr-TR" dirty="0"/>
              <a:t>Gizli Kan Testi ve </a:t>
            </a:r>
            <a:r>
              <a:rPr lang="tr-TR" dirty="0" err="1"/>
              <a:t>Fleksible</a:t>
            </a:r>
            <a:r>
              <a:rPr lang="tr-TR" dirty="0"/>
              <a:t> </a:t>
            </a:r>
            <a:r>
              <a:rPr lang="tr-TR" dirty="0" err="1"/>
              <a:t>Sigmoidoskopi</a:t>
            </a:r>
            <a:endParaRPr lang="tr-TR" dirty="0"/>
          </a:p>
          <a:p>
            <a:r>
              <a:rPr lang="tr-TR" b="1" dirty="0" err="1"/>
              <a:t>Kolonoskopi</a:t>
            </a:r>
            <a:endParaRPr lang="tr-TR" b="1" dirty="0"/>
          </a:p>
          <a:p>
            <a:r>
              <a:rPr lang="tr-TR" sz="2400" dirty="0"/>
              <a:t>Hava Kontrastlı Baryum Lavmanı</a:t>
            </a:r>
          </a:p>
          <a:p>
            <a:r>
              <a:rPr lang="tr-TR" dirty="0"/>
              <a:t>Bilgisayarlı Tomografi </a:t>
            </a:r>
            <a:r>
              <a:rPr lang="tr-TR" dirty="0" err="1"/>
              <a:t>Kolonografi</a:t>
            </a:r>
            <a:r>
              <a:rPr lang="tr-TR" dirty="0"/>
              <a:t> (Sanal </a:t>
            </a:r>
            <a:r>
              <a:rPr lang="tr-TR" dirty="0" err="1"/>
              <a:t>Kolonoskopi</a:t>
            </a:r>
            <a:r>
              <a:rPr lang="tr-TR" dirty="0"/>
              <a:t>)</a:t>
            </a:r>
          </a:p>
        </p:txBody>
      </p:sp>
      <p:pic>
        <p:nvPicPr>
          <p:cNvPr id="4" name="Picture 3"/>
          <p:cNvPicPr>
            <a:picLocks noChangeAspect="1" noChangeArrowheads="1"/>
          </p:cNvPicPr>
          <p:nvPr/>
        </p:nvPicPr>
        <p:blipFill>
          <a:blip r:embed="rId2" cstate="print"/>
          <a:srcRect/>
          <a:stretch>
            <a:fillRect/>
          </a:stretch>
        </p:blipFill>
        <p:spPr bwMode="auto">
          <a:xfrm>
            <a:off x="7740352" y="4482799"/>
            <a:ext cx="1047490" cy="1011015"/>
          </a:xfrm>
          <a:prstGeom prst="rect">
            <a:avLst/>
          </a:prstGeom>
          <a:noFill/>
          <a:ln w="9525">
            <a:noFill/>
            <a:miter lim="800000"/>
            <a:headEnd/>
            <a:tailEnd/>
          </a:ln>
        </p:spPr>
      </p:pic>
    </p:spTree>
    <p:extLst>
      <p:ext uri="{BB962C8B-B14F-4D97-AF65-F5344CB8AC3E}">
        <p14:creationId xmlns:p14="http://schemas.microsoft.com/office/powerpoint/2010/main" val="19279779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KOLOREKTAL KANSER Yayılma Yolları ve Davranış Biçimleri</a:t>
            </a:r>
          </a:p>
        </p:txBody>
      </p:sp>
      <p:sp>
        <p:nvSpPr>
          <p:cNvPr id="3" name="İçerik Yer Tutucusu 2"/>
          <p:cNvSpPr>
            <a:spLocks noGrp="1"/>
          </p:cNvSpPr>
          <p:nvPr>
            <p:ph idx="1"/>
          </p:nvPr>
        </p:nvSpPr>
        <p:spPr/>
        <p:txBody>
          <a:bodyPr>
            <a:normAutofit fontScale="92500" lnSpcReduction="10000"/>
          </a:bodyPr>
          <a:lstStyle/>
          <a:p>
            <a:r>
              <a:rPr lang="tr-TR" dirty="0"/>
              <a:t>Mukozada ortaya çıkar </a:t>
            </a:r>
          </a:p>
          <a:p>
            <a:r>
              <a:rPr lang="tr-TR" dirty="0"/>
              <a:t>Bağırsak duvarını </a:t>
            </a:r>
            <a:r>
              <a:rPr lang="tr-TR" dirty="0" err="1"/>
              <a:t>invaze</a:t>
            </a:r>
            <a:r>
              <a:rPr lang="tr-TR" dirty="0"/>
              <a:t> eder</a:t>
            </a:r>
          </a:p>
          <a:p>
            <a:r>
              <a:rPr lang="tr-TR" dirty="0"/>
              <a:t>Bölgesel lenf </a:t>
            </a:r>
            <a:r>
              <a:rPr lang="tr-TR" dirty="0" err="1"/>
              <a:t>nodu</a:t>
            </a:r>
            <a:r>
              <a:rPr lang="tr-TR" dirty="0"/>
              <a:t> tutulumu</a:t>
            </a:r>
          </a:p>
          <a:p>
            <a:r>
              <a:rPr lang="tr-TR" dirty="0"/>
              <a:t>Tıkanmaya neden olur veya diğer organları </a:t>
            </a:r>
            <a:r>
              <a:rPr lang="tr-TR" dirty="0" err="1"/>
              <a:t>invaze</a:t>
            </a:r>
            <a:r>
              <a:rPr lang="tr-TR" dirty="0"/>
              <a:t> eder</a:t>
            </a:r>
          </a:p>
          <a:p>
            <a:r>
              <a:rPr lang="tr-TR" dirty="0"/>
              <a:t>Uzak metastaz</a:t>
            </a:r>
          </a:p>
          <a:p>
            <a:endParaRPr lang="tr-TR" dirty="0"/>
          </a:p>
          <a:p>
            <a:r>
              <a:rPr lang="tr-TR" dirty="0"/>
              <a:t>tümör boyutu, kötü </a:t>
            </a:r>
            <a:r>
              <a:rPr lang="tr-TR" dirty="0" err="1"/>
              <a:t>diferansiye</a:t>
            </a:r>
            <a:r>
              <a:rPr lang="tr-TR" dirty="0"/>
              <a:t> histoloji, </a:t>
            </a:r>
            <a:r>
              <a:rPr lang="tr-TR" dirty="0" err="1"/>
              <a:t>lenfovasküler</a:t>
            </a:r>
            <a:r>
              <a:rPr lang="tr-TR" dirty="0"/>
              <a:t> </a:t>
            </a:r>
            <a:r>
              <a:rPr lang="tr-TR" dirty="0" err="1"/>
              <a:t>invazyon</a:t>
            </a:r>
            <a:r>
              <a:rPr lang="tr-TR" dirty="0"/>
              <a:t> ve </a:t>
            </a:r>
            <a:r>
              <a:rPr lang="tr-TR" dirty="0" err="1"/>
              <a:t>invazyon</a:t>
            </a:r>
            <a:r>
              <a:rPr lang="tr-TR" dirty="0"/>
              <a:t> derinliği</a:t>
            </a:r>
          </a:p>
        </p:txBody>
      </p:sp>
      <p:cxnSp>
        <p:nvCxnSpPr>
          <p:cNvPr id="5" name="Düz Ok Bağlayıcısı 4"/>
          <p:cNvCxnSpPr/>
          <p:nvPr/>
        </p:nvCxnSpPr>
        <p:spPr>
          <a:xfrm>
            <a:off x="4860032" y="1916832"/>
            <a:ext cx="144016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060848"/>
            <a:ext cx="16891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8690" y="2583324"/>
            <a:ext cx="16891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501008"/>
            <a:ext cx="16891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a:blip r:embed="rId3" cstate="print"/>
          <a:srcRect/>
          <a:stretch>
            <a:fillRect/>
          </a:stretch>
        </p:blipFill>
        <p:spPr bwMode="auto">
          <a:xfrm>
            <a:off x="27795" y="5891793"/>
            <a:ext cx="1207347" cy="908721"/>
          </a:xfrm>
          <a:prstGeom prst="rect">
            <a:avLst/>
          </a:prstGeom>
          <a:noFill/>
          <a:ln w="9525">
            <a:noFill/>
            <a:miter lim="800000"/>
            <a:headEnd/>
            <a:tailEnd/>
          </a:ln>
        </p:spPr>
      </p:pic>
      <p:pic>
        <p:nvPicPr>
          <p:cNvPr id="10" name="Picture 4"/>
          <p:cNvPicPr>
            <a:picLocks noChangeAspect="1" noChangeArrowheads="1"/>
          </p:cNvPicPr>
          <p:nvPr/>
        </p:nvPicPr>
        <p:blipFill>
          <a:blip r:embed="rId4" cstate="print"/>
          <a:srcRect/>
          <a:stretch>
            <a:fillRect/>
          </a:stretch>
        </p:blipFill>
        <p:spPr bwMode="auto">
          <a:xfrm>
            <a:off x="3019806" y="5894006"/>
            <a:ext cx="1298011" cy="908720"/>
          </a:xfrm>
          <a:prstGeom prst="rect">
            <a:avLst/>
          </a:prstGeom>
          <a:noFill/>
          <a:ln w="9525">
            <a:noFill/>
            <a:miter lim="800000"/>
            <a:headEnd/>
            <a:tailEnd/>
          </a:ln>
        </p:spPr>
      </p:pic>
      <p:pic>
        <p:nvPicPr>
          <p:cNvPr id="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7420" y="5891793"/>
            <a:ext cx="1295808" cy="908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0432" y="6327775"/>
            <a:ext cx="121920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10"/>
          <p:cNvSpPr txBox="1">
            <a:spLocks noChangeArrowheads="1"/>
          </p:cNvSpPr>
          <p:nvPr/>
        </p:nvSpPr>
        <p:spPr bwMode="auto">
          <a:xfrm>
            <a:off x="6775879" y="6403639"/>
            <a:ext cx="2270125" cy="396875"/>
          </a:xfrm>
          <a:prstGeom prst="rect">
            <a:avLst/>
          </a:prstGeom>
          <a:noFill/>
          <a:ln w="9525">
            <a:noFill/>
            <a:miter lim="800000"/>
            <a:headEnd/>
            <a:tailEnd/>
          </a:ln>
        </p:spPr>
        <p:txBody>
          <a:bodyPr wrap="none">
            <a:spAutoFit/>
          </a:bodyPr>
          <a:lstStyle/>
          <a:p>
            <a:r>
              <a:rPr lang="tr-TR" sz="2000" b="1" dirty="0">
                <a:solidFill>
                  <a:srgbClr val="000000"/>
                </a:solidFill>
              </a:rPr>
              <a:t>Taşlı yüzük hücreli</a:t>
            </a:r>
            <a:endParaRPr lang="en-US" sz="2000" b="1" dirty="0">
              <a:solidFill>
                <a:srgbClr val="000000"/>
              </a:solidFill>
            </a:endParaRPr>
          </a:p>
        </p:txBody>
      </p:sp>
      <p:sp>
        <p:nvSpPr>
          <p:cNvPr id="13" name="Text Box 8"/>
          <p:cNvSpPr txBox="1">
            <a:spLocks noChangeArrowheads="1"/>
          </p:cNvSpPr>
          <p:nvPr/>
        </p:nvSpPr>
        <p:spPr bwMode="auto">
          <a:xfrm>
            <a:off x="43280" y="6405851"/>
            <a:ext cx="2987675" cy="396875"/>
          </a:xfrm>
          <a:prstGeom prst="rect">
            <a:avLst/>
          </a:prstGeom>
          <a:noFill/>
          <a:ln w="9525">
            <a:noFill/>
            <a:miter lim="800000"/>
            <a:headEnd/>
            <a:tailEnd/>
          </a:ln>
        </p:spPr>
        <p:txBody>
          <a:bodyPr wrap="none">
            <a:spAutoFit/>
          </a:bodyPr>
          <a:lstStyle/>
          <a:p>
            <a:r>
              <a:rPr lang="tr-TR" sz="2000" b="1" dirty="0">
                <a:solidFill>
                  <a:srgbClr val="000000"/>
                </a:solidFill>
              </a:rPr>
              <a:t>Orta derecede </a:t>
            </a:r>
            <a:r>
              <a:rPr lang="tr-TR" sz="2000" b="1" dirty="0" err="1">
                <a:solidFill>
                  <a:srgbClr val="000000"/>
                </a:solidFill>
              </a:rPr>
              <a:t>diferansiye</a:t>
            </a:r>
            <a:endParaRPr lang="en-US" sz="2000" b="1" dirty="0">
              <a:solidFill>
                <a:srgbClr val="000000"/>
              </a:solidFill>
            </a:endParaRPr>
          </a:p>
        </p:txBody>
      </p:sp>
    </p:spTree>
    <p:extLst>
      <p:ext uri="{BB962C8B-B14F-4D97-AF65-F5344CB8AC3E}">
        <p14:creationId xmlns:p14="http://schemas.microsoft.com/office/powerpoint/2010/main" val="34767034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KOLOREKTAL KANSER </a:t>
            </a:r>
            <a:br>
              <a:rPr lang="tr-TR" dirty="0"/>
            </a:br>
            <a:r>
              <a:rPr lang="tr-TR" dirty="0"/>
              <a:t>Yayılma Yolları ve Davranış Biçimleri</a:t>
            </a:r>
          </a:p>
        </p:txBody>
      </p:sp>
      <p:sp>
        <p:nvSpPr>
          <p:cNvPr id="3" name="İçerik Yer Tutucusu 2"/>
          <p:cNvSpPr>
            <a:spLocks noGrp="1"/>
          </p:cNvSpPr>
          <p:nvPr>
            <p:ph idx="1"/>
          </p:nvPr>
        </p:nvSpPr>
        <p:spPr/>
        <p:txBody>
          <a:bodyPr/>
          <a:lstStyle/>
          <a:p>
            <a:r>
              <a:rPr lang="tr-TR" dirty="0" err="1"/>
              <a:t>Karsinoma</a:t>
            </a:r>
            <a:r>
              <a:rPr lang="tr-TR" dirty="0"/>
              <a:t> in </a:t>
            </a:r>
            <a:r>
              <a:rPr lang="tr-TR" dirty="0" err="1"/>
              <a:t>situ</a:t>
            </a:r>
            <a:r>
              <a:rPr lang="tr-TR" dirty="0"/>
              <a:t> (</a:t>
            </a:r>
            <a:r>
              <a:rPr lang="tr-TR" dirty="0" err="1"/>
              <a:t>Tis</a:t>
            </a:r>
            <a:r>
              <a:rPr lang="tr-TR" dirty="0"/>
              <a:t>), </a:t>
            </a:r>
            <a:r>
              <a:rPr lang="tr-TR" dirty="0" err="1"/>
              <a:t>muskularis</a:t>
            </a:r>
            <a:r>
              <a:rPr lang="tr-TR" dirty="0"/>
              <a:t> mukozaya (bazal </a:t>
            </a:r>
            <a:r>
              <a:rPr lang="tr-TR" dirty="0" err="1"/>
              <a:t>membran</a:t>
            </a:r>
            <a:r>
              <a:rPr lang="tr-TR" dirty="0"/>
              <a:t>) </a:t>
            </a:r>
            <a:r>
              <a:rPr lang="tr-TR" dirty="0" err="1"/>
              <a:t>penetrasyon</a:t>
            </a:r>
            <a:r>
              <a:rPr lang="tr-TR" dirty="0"/>
              <a:t> yok 'yüksek-</a:t>
            </a:r>
            <a:r>
              <a:rPr lang="tr-TR" dirty="0" err="1"/>
              <a:t>gradlı</a:t>
            </a:r>
            <a:r>
              <a:rPr lang="tr-TR" dirty="0"/>
              <a:t> </a:t>
            </a:r>
            <a:r>
              <a:rPr lang="tr-TR" dirty="0" err="1"/>
              <a:t>displazi</a:t>
            </a:r>
            <a:r>
              <a:rPr lang="tr-TR" dirty="0"/>
              <a:t>'</a:t>
            </a:r>
          </a:p>
          <a:p>
            <a:r>
              <a:rPr lang="tr-TR" dirty="0"/>
              <a:t>Lenf </a:t>
            </a:r>
            <a:r>
              <a:rPr lang="tr-TR" dirty="0" err="1"/>
              <a:t>nodu</a:t>
            </a:r>
            <a:r>
              <a:rPr lang="tr-TR" dirty="0"/>
              <a:t> metastazı riski yok</a:t>
            </a:r>
          </a:p>
          <a:p>
            <a:r>
              <a:rPr lang="tr-TR" dirty="0"/>
              <a:t>T1 ve T2 --- % 5 ila % 20</a:t>
            </a:r>
          </a:p>
          <a:p>
            <a:r>
              <a:rPr lang="tr-TR" dirty="0"/>
              <a:t>T3 ve T4 --- % 50'den fazla</a:t>
            </a:r>
          </a:p>
          <a:p>
            <a:r>
              <a:rPr lang="tr-TR" dirty="0"/>
              <a:t>Dört veya daha fazla tutulmuş lenf </a:t>
            </a:r>
            <a:r>
              <a:rPr lang="tr-TR" dirty="0" err="1"/>
              <a:t>nodu</a:t>
            </a:r>
            <a:r>
              <a:rPr lang="tr-TR" dirty="0"/>
              <a:t> (N2 hastalığı) kötü </a:t>
            </a:r>
            <a:r>
              <a:rPr lang="tr-TR" dirty="0" err="1"/>
              <a:t>prognozu</a:t>
            </a:r>
            <a:r>
              <a:rPr lang="tr-TR" dirty="0"/>
              <a:t> öngörür</a:t>
            </a:r>
          </a:p>
        </p:txBody>
      </p:sp>
    </p:spTree>
    <p:extLst>
      <p:ext uri="{BB962C8B-B14F-4D97-AF65-F5344CB8AC3E}">
        <p14:creationId xmlns:p14="http://schemas.microsoft.com/office/powerpoint/2010/main" val="29483676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95536" y="24165"/>
            <a:ext cx="8229600" cy="1143000"/>
          </a:xfrm>
        </p:spPr>
        <p:txBody>
          <a:bodyPr>
            <a:normAutofit fontScale="90000"/>
          </a:bodyPr>
          <a:lstStyle/>
          <a:p>
            <a:r>
              <a:rPr lang="tr-TR" dirty="0"/>
              <a:t>KOLOREKTAL KANSER </a:t>
            </a:r>
            <a:br>
              <a:rPr lang="tr-TR" dirty="0"/>
            </a:br>
            <a:r>
              <a:rPr lang="tr-TR" dirty="0"/>
              <a:t>Klinik Tablo</a:t>
            </a:r>
          </a:p>
        </p:txBody>
      </p:sp>
      <p:sp>
        <p:nvSpPr>
          <p:cNvPr id="3" name="İçerik Yer Tutucusu 2"/>
          <p:cNvSpPr>
            <a:spLocks noGrp="1"/>
          </p:cNvSpPr>
          <p:nvPr>
            <p:ph idx="1"/>
          </p:nvPr>
        </p:nvSpPr>
        <p:spPr>
          <a:xfrm>
            <a:off x="395536" y="1268760"/>
            <a:ext cx="8229600" cy="4525963"/>
          </a:xfrm>
        </p:spPr>
        <p:txBody>
          <a:bodyPr>
            <a:normAutofit fontScale="92500" lnSpcReduction="20000"/>
          </a:bodyPr>
          <a:lstStyle/>
          <a:p>
            <a:r>
              <a:rPr lang="tr-TR" dirty="0"/>
              <a:t>Başlangıçta:</a:t>
            </a:r>
          </a:p>
          <a:p>
            <a:pPr marL="0" indent="0">
              <a:buNone/>
            </a:pPr>
            <a:r>
              <a:rPr lang="tr-TR" dirty="0"/>
              <a:t>bağırsak alışkanlıklarında bir değişiklik ve </a:t>
            </a:r>
            <a:r>
              <a:rPr lang="tr-TR" dirty="0" err="1"/>
              <a:t>rektal</a:t>
            </a:r>
            <a:r>
              <a:rPr lang="tr-TR" dirty="0"/>
              <a:t> kanama</a:t>
            </a:r>
          </a:p>
          <a:p>
            <a:r>
              <a:rPr lang="tr-TR" dirty="0"/>
              <a:t>Daha sonra:</a:t>
            </a:r>
          </a:p>
          <a:p>
            <a:pPr marL="0" indent="0">
              <a:buNone/>
            </a:pPr>
            <a:r>
              <a:rPr lang="tr-TR" dirty="0"/>
              <a:t>Karın ağrısı, şişkinlik ve diğer tıkanma belirtileri</a:t>
            </a:r>
          </a:p>
          <a:p>
            <a:pPr marL="400050" lvl="1" indent="0">
              <a:buNone/>
            </a:pPr>
            <a:r>
              <a:rPr lang="tr-TR" dirty="0"/>
              <a:t>- Sol kolondaki tümörler --- tıkanma</a:t>
            </a:r>
          </a:p>
          <a:p>
            <a:pPr marL="400050" lvl="1" indent="0">
              <a:buNone/>
            </a:pPr>
            <a:r>
              <a:rPr lang="tr-TR" dirty="0"/>
              <a:t>- Sağ kolondaki tümörler --- kanama</a:t>
            </a:r>
          </a:p>
          <a:p>
            <a:pPr marL="400050" lvl="1" indent="0">
              <a:buNone/>
            </a:pPr>
            <a:r>
              <a:rPr lang="tr-TR" dirty="0"/>
              <a:t>- </a:t>
            </a:r>
            <a:r>
              <a:rPr lang="tr-TR" dirty="0" err="1"/>
              <a:t>Rektal</a:t>
            </a:r>
            <a:r>
              <a:rPr lang="tr-TR" dirty="0"/>
              <a:t> tümörler --- kanama, </a:t>
            </a:r>
            <a:r>
              <a:rPr lang="tr-TR" dirty="0" err="1"/>
              <a:t>tenesmus</a:t>
            </a:r>
            <a:r>
              <a:rPr lang="tr-TR" dirty="0"/>
              <a:t>, ağrı</a:t>
            </a:r>
          </a:p>
          <a:p>
            <a:r>
              <a:rPr lang="tr-TR" dirty="0" err="1"/>
              <a:t>Asemptomatik</a:t>
            </a:r>
            <a:r>
              <a:rPr lang="tr-TR" dirty="0"/>
              <a:t>: açıklanamayan anemi, kilo kaybı, iştahsızlık</a:t>
            </a:r>
          </a:p>
        </p:txBody>
      </p:sp>
      <p:graphicFrame>
        <p:nvGraphicFramePr>
          <p:cNvPr id="4" name="Nesne 3"/>
          <p:cNvGraphicFramePr>
            <a:graphicFrameLocks noGrp="1" noChangeAspect="1"/>
          </p:cNvGraphicFramePr>
          <p:nvPr>
            <p:extLst>
              <p:ext uri="{D42A27DB-BD31-4B8C-83A1-F6EECF244321}">
                <p14:modId xmlns:p14="http://schemas.microsoft.com/office/powerpoint/2010/main" val="1029325204"/>
              </p:ext>
            </p:extLst>
          </p:nvPr>
        </p:nvGraphicFramePr>
        <p:xfrm>
          <a:off x="6876256" y="5157192"/>
          <a:ext cx="2139239" cy="1571700"/>
        </p:xfrm>
        <a:graphic>
          <a:graphicData uri="http://schemas.openxmlformats.org/presentationml/2006/ole">
            <mc:AlternateContent xmlns:mc="http://schemas.openxmlformats.org/markup-compatibility/2006">
              <mc:Choice xmlns:v="urn:schemas-microsoft-com:vml" Requires="v">
                <p:oleObj spid="_x0000_s1086" name="Image" r:id="rId3" imgW="17269841" imgH="12685714" progId="">
                  <p:embed/>
                </p:oleObj>
              </mc:Choice>
              <mc:Fallback>
                <p:oleObj name="Image" r:id="rId3" imgW="17269841" imgH="12685714" progId="">
                  <p:embed/>
                  <p:pic>
                    <p:nvPicPr>
                      <p:cNvPr id="0" name="Object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5157192"/>
                        <a:ext cx="2139239" cy="15717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3435570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srcRect/>
          <a:stretch>
            <a:fillRect/>
          </a:stretch>
        </p:blipFill>
        <p:spPr bwMode="auto">
          <a:xfrm>
            <a:off x="6479704" y="3516133"/>
            <a:ext cx="2664296" cy="1921271"/>
          </a:xfrm>
          <a:prstGeom prst="rect">
            <a:avLst/>
          </a:prstGeom>
          <a:noFill/>
          <a:ln w="9525">
            <a:noFill/>
            <a:miter lim="800000"/>
            <a:headEnd/>
            <a:tailEnd/>
          </a:ln>
        </p:spPr>
      </p:pic>
      <p:sp>
        <p:nvSpPr>
          <p:cNvPr id="2" name="Başlık 1"/>
          <p:cNvSpPr>
            <a:spLocks noGrp="1"/>
          </p:cNvSpPr>
          <p:nvPr>
            <p:ph type="title"/>
          </p:nvPr>
        </p:nvSpPr>
        <p:spPr>
          <a:xfrm>
            <a:off x="0" y="136450"/>
            <a:ext cx="8661946" cy="1143000"/>
          </a:xfrm>
        </p:spPr>
        <p:txBody>
          <a:bodyPr>
            <a:noAutofit/>
          </a:bodyPr>
          <a:lstStyle/>
          <a:p>
            <a:r>
              <a:rPr lang="tr-TR" sz="3600" dirty="0"/>
              <a:t>KOLOREKTAL KANSER </a:t>
            </a:r>
            <a:br>
              <a:rPr lang="tr-TR" sz="3600" dirty="0"/>
            </a:br>
            <a:r>
              <a:rPr lang="tr-TR" sz="3200" dirty="0" err="1" smtClean="0"/>
              <a:t>Preoperatif</a:t>
            </a:r>
            <a:r>
              <a:rPr lang="tr-TR" sz="3200" dirty="0" smtClean="0"/>
              <a:t> </a:t>
            </a:r>
            <a:r>
              <a:rPr lang="tr-TR" sz="3200" dirty="0"/>
              <a:t>Değerlendirme</a:t>
            </a:r>
            <a:endParaRPr lang="tr-TR" sz="3600" dirty="0"/>
          </a:p>
        </p:txBody>
      </p:sp>
      <p:sp>
        <p:nvSpPr>
          <p:cNvPr id="3" name="İçerik Yer Tutucusu 2"/>
          <p:cNvSpPr>
            <a:spLocks noGrp="1"/>
          </p:cNvSpPr>
          <p:nvPr>
            <p:ph idx="1"/>
          </p:nvPr>
        </p:nvSpPr>
        <p:spPr>
          <a:xfrm>
            <a:off x="107504" y="1556792"/>
            <a:ext cx="8229600" cy="4525963"/>
          </a:xfrm>
        </p:spPr>
        <p:txBody>
          <a:bodyPr>
            <a:normAutofit fontScale="92500" lnSpcReduction="20000"/>
          </a:bodyPr>
          <a:lstStyle/>
          <a:p>
            <a:r>
              <a:rPr lang="tr-TR" b="1" dirty="0" err="1" smtClean="0"/>
              <a:t>Kolonoskopi</a:t>
            </a:r>
            <a:r>
              <a:rPr lang="tr-TR" dirty="0" smtClean="0"/>
              <a:t>: </a:t>
            </a:r>
            <a:r>
              <a:rPr lang="tr-TR" sz="2600" dirty="0" smtClean="0"/>
              <a:t>Lokalize etme, işaretleme, biyopsi alma, senkron lezyonların saptanması</a:t>
            </a:r>
            <a:endParaRPr lang="tr-TR" dirty="0"/>
          </a:p>
          <a:p>
            <a:r>
              <a:rPr lang="tr-TR" b="1" dirty="0" err="1" smtClean="0"/>
              <a:t>Toraks</a:t>
            </a:r>
            <a:r>
              <a:rPr lang="tr-TR" b="1" dirty="0" smtClean="0"/>
              <a:t> </a:t>
            </a:r>
            <a:r>
              <a:rPr lang="tr-TR" b="1" dirty="0"/>
              <a:t>/ abdomen / </a:t>
            </a:r>
            <a:r>
              <a:rPr lang="tr-TR" b="1" dirty="0" err="1"/>
              <a:t>pelvis</a:t>
            </a:r>
            <a:r>
              <a:rPr lang="tr-TR" b="1" dirty="0"/>
              <a:t> BT </a:t>
            </a:r>
            <a:r>
              <a:rPr lang="tr-TR" dirty="0"/>
              <a:t>taraması</a:t>
            </a:r>
          </a:p>
          <a:p>
            <a:r>
              <a:rPr lang="tr-TR" b="1" dirty="0" err="1"/>
              <a:t>Pelvik</a:t>
            </a:r>
            <a:r>
              <a:rPr lang="tr-TR" b="1" dirty="0"/>
              <a:t> MRI </a:t>
            </a:r>
            <a:r>
              <a:rPr lang="tr-TR" dirty="0"/>
              <a:t>(</a:t>
            </a:r>
            <a:r>
              <a:rPr lang="tr-TR" dirty="0" err="1"/>
              <a:t>rektal</a:t>
            </a:r>
            <a:r>
              <a:rPr lang="tr-TR" dirty="0"/>
              <a:t> kanserde)</a:t>
            </a:r>
          </a:p>
          <a:p>
            <a:endParaRPr lang="tr-TR" dirty="0"/>
          </a:p>
          <a:p>
            <a:r>
              <a:rPr lang="tr-TR" sz="2800" dirty="0"/>
              <a:t>Belirsiz lezyonların tekrar değerlendirilmesinde PET taraması</a:t>
            </a:r>
          </a:p>
          <a:p>
            <a:endParaRPr lang="tr-TR" sz="2800" dirty="0"/>
          </a:p>
          <a:p>
            <a:r>
              <a:rPr lang="tr-TR" dirty="0" err="1"/>
              <a:t>Preoperatif</a:t>
            </a:r>
            <a:r>
              <a:rPr lang="tr-TR" dirty="0"/>
              <a:t> CEA düzeyi </a:t>
            </a:r>
            <a:r>
              <a:rPr lang="tr-TR" dirty="0" smtClean="0"/>
              <a:t>tayini (&gt;5ng/ml)</a:t>
            </a:r>
          </a:p>
          <a:p>
            <a:r>
              <a:rPr lang="tr-TR" dirty="0" smtClean="0"/>
              <a:t>Biyokimya testleri: </a:t>
            </a:r>
            <a:r>
              <a:rPr lang="tr-TR" sz="2400" dirty="0" smtClean="0"/>
              <a:t>Tam kan, pıhtılaşma testleri, karaciğer ve böbrek fonksiyon testleri, albümin düzeyi</a:t>
            </a:r>
            <a:endParaRPr lang="tr-TR" sz="2400" dirty="0"/>
          </a:p>
        </p:txBody>
      </p:sp>
      <p:pic>
        <p:nvPicPr>
          <p:cNvPr id="4" name="Picture 2"/>
          <p:cNvPicPr>
            <a:picLocks noChangeAspect="1" noChangeArrowheads="1"/>
          </p:cNvPicPr>
          <p:nvPr/>
        </p:nvPicPr>
        <p:blipFill>
          <a:blip r:embed="rId3" cstate="print"/>
          <a:srcRect/>
          <a:stretch>
            <a:fillRect/>
          </a:stretch>
        </p:blipFill>
        <p:spPr bwMode="auto">
          <a:xfrm>
            <a:off x="7874361" y="2111477"/>
            <a:ext cx="1269639" cy="1585455"/>
          </a:xfrm>
          <a:prstGeom prst="rect">
            <a:avLst/>
          </a:prstGeom>
          <a:noFill/>
          <a:ln w="9525">
            <a:noFill/>
            <a:miter lim="800000"/>
            <a:headEnd/>
            <a:tailEnd/>
          </a:ln>
        </p:spPr>
      </p:pic>
    </p:spTree>
    <p:extLst>
      <p:ext uri="{BB962C8B-B14F-4D97-AF65-F5344CB8AC3E}">
        <p14:creationId xmlns:p14="http://schemas.microsoft.com/office/powerpoint/2010/main" val="26075984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7504" y="274638"/>
            <a:ext cx="8928992" cy="1143000"/>
          </a:xfrm>
        </p:spPr>
        <p:txBody>
          <a:bodyPr>
            <a:normAutofit fontScale="90000"/>
          </a:bodyPr>
          <a:lstStyle/>
          <a:p>
            <a:r>
              <a:rPr lang="tr-TR" dirty="0"/>
              <a:t>KOLOREKTAL KANSER </a:t>
            </a:r>
            <a:br>
              <a:rPr lang="tr-TR" dirty="0"/>
            </a:br>
            <a:r>
              <a:rPr lang="tr-TR" dirty="0" err="1"/>
              <a:t>Evreleme</a:t>
            </a:r>
            <a:r>
              <a:rPr lang="tr-TR" dirty="0"/>
              <a:t> ve </a:t>
            </a:r>
            <a:r>
              <a:rPr lang="tr-TR" dirty="0" err="1"/>
              <a:t>Preoperatif</a:t>
            </a:r>
            <a:r>
              <a:rPr lang="tr-TR" dirty="0"/>
              <a:t> Değerlendirme</a:t>
            </a:r>
          </a:p>
        </p:txBody>
      </p:sp>
      <p:sp>
        <p:nvSpPr>
          <p:cNvPr id="3" name="İçerik Yer Tutucusu 2"/>
          <p:cNvSpPr>
            <a:spLocks noGrp="1"/>
          </p:cNvSpPr>
          <p:nvPr>
            <p:ph idx="1"/>
          </p:nvPr>
        </p:nvSpPr>
        <p:spPr>
          <a:xfrm>
            <a:off x="467544" y="1988840"/>
            <a:ext cx="8229600" cy="3989040"/>
          </a:xfrm>
        </p:spPr>
        <p:txBody>
          <a:bodyPr/>
          <a:lstStyle/>
          <a:p>
            <a:r>
              <a:rPr lang="tr-TR" dirty="0"/>
              <a:t>Amerikan Ortak Kanser Komitesi (AJCC) tarafından tarif edilen tümör-lenf düğümü-metastaz (TNM) </a:t>
            </a:r>
            <a:r>
              <a:rPr lang="tr-TR" dirty="0" err="1"/>
              <a:t>evreleme</a:t>
            </a:r>
            <a:r>
              <a:rPr lang="tr-TR" dirty="0"/>
              <a:t> sistemi</a:t>
            </a:r>
          </a:p>
          <a:p>
            <a:r>
              <a:rPr lang="tr-TR" dirty="0" err="1"/>
              <a:t>Sürveyans</a:t>
            </a:r>
            <a:r>
              <a:rPr lang="tr-TR" dirty="0"/>
              <a:t> Epidemiyolojisi ve Son Sonuçları (SEER) kaydı</a:t>
            </a:r>
          </a:p>
        </p:txBody>
      </p:sp>
    </p:spTree>
    <p:extLst>
      <p:ext uri="{BB962C8B-B14F-4D97-AF65-F5344CB8AC3E}">
        <p14:creationId xmlns:p14="http://schemas.microsoft.com/office/powerpoint/2010/main" val="24361308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9512" y="188640"/>
            <a:ext cx="8507288" cy="562074"/>
          </a:xfrm>
        </p:spPr>
        <p:txBody>
          <a:bodyPr>
            <a:normAutofit fontScale="90000"/>
          </a:bodyPr>
          <a:lstStyle/>
          <a:p>
            <a:r>
              <a:rPr lang="tr-TR" dirty="0" err="1"/>
              <a:t>Kolorektal</a:t>
            </a:r>
            <a:r>
              <a:rPr lang="tr-TR" dirty="0"/>
              <a:t> </a:t>
            </a:r>
            <a:r>
              <a:rPr lang="tr-TR" dirty="0" err="1"/>
              <a:t>Karsinomun</a:t>
            </a:r>
            <a:r>
              <a:rPr lang="tr-TR" dirty="0"/>
              <a:t> TNM </a:t>
            </a:r>
            <a:r>
              <a:rPr lang="tr-TR" dirty="0" err="1"/>
              <a:t>Evrelemesi</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779913211"/>
              </p:ext>
            </p:extLst>
          </p:nvPr>
        </p:nvGraphicFramePr>
        <p:xfrm>
          <a:off x="107504" y="836711"/>
          <a:ext cx="8856984" cy="5760639"/>
        </p:xfrm>
        <a:graphic>
          <a:graphicData uri="http://schemas.openxmlformats.org/drawingml/2006/table">
            <a:tbl>
              <a:tblPr firstRow="1" bandRow="1">
                <a:tableStyleId>{5C22544A-7EE6-4342-B048-85BDC9FD1C3A}</a:tableStyleId>
              </a:tblPr>
              <a:tblGrid>
                <a:gridCol w="2103566">
                  <a:extLst>
                    <a:ext uri="{9D8B030D-6E8A-4147-A177-3AD203B41FA5}">
                      <a16:colId xmlns:a16="http://schemas.microsoft.com/office/drawing/2014/main" val="20000"/>
                    </a:ext>
                  </a:extLst>
                </a:gridCol>
                <a:gridCol w="6753418">
                  <a:extLst>
                    <a:ext uri="{9D8B030D-6E8A-4147-A177-3AD203B41FA5}">
                      <a16:colId xmlns:a16="http://schemas.microsoft.com/office/drawing/2014/main" val="20001"/>
                    </a:ext>
                  </a:extLst>
                </a:gridCol>
              </a:tblGrid>
              <a:tr h="400883">
                <a:tc gridSpan="2">
                  <a:txBody>
                    <a:bodyPr/>
                    <a:lstStyle/>
                    <a:p>
                      <a:r>
                        <a:rPr lang="tr-TR" dirty="0">
                          <a:solidFill>
                            <a:schemeClr val="tx1"/>
                          </a:solidFill>
                        </a:rPr>
                        <a:t>Tümör Evresi (T)</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hMerge="1">
                  <a:txBody>
                    <a:bodyPr/>
                    <a:lstStyle/>
                    <a:p>
                      <a:endParaRPr lang="tr-TR" dirty="0"/>
                    </a:p>
                  </a:txBody>
                  <a:tcPr/>
                </a:tc>
                <a:extLst>
                  <a:ext uri="{0D108BD9-81ED-4DB2-BD59-A6C34878D82A}">
                    <a16:rowId xmlns:a16="http://schemas.microsoft.com/office/drawing/2014/main" val="10000"/>
                  </a:ext>
                </a:extLst>
              </a:tr>
              <a:tr h="400883">
                <a:tc>
                  <a:txBody>
                    <a:bodyPr/>
                    <a:lstStyle/>
                    <a:p>
                      <a:r>
                        <a:rPr lang="tr-TR" dirty="0"/>
                        <a:t>TX</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err="1"/>
                        <a:t>Primer</a:t>
                      </a:r>
                      <a:r>
                        <a:rPr lang="tr-TR" dirty="0"/>
                        <a:t> tümör değerlendirilemedi</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1"/>
                  </a:ext>
                </a:extLst>
              </a:tr>
              <a:tr h="400883">
                <a:tc>
                  <a:txBody>
                    <a:bodyPr/>
                    <a:lstStyle/>
                    <a:p>
                      <a:r>
                        <a:rPr lang="tr-TR" dirty="0"/>
                        <a:t>T0</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err="1"/>
                        <a:t>Primer</a:t>
                      </a:r>
                      <a:r>
                        <a:rPr lang="tr-TR" baseline="0" dirty="0"/>
                        <a:t> tümörle ilgili bulgu yok (kalmamış)</a:t>
                      </a:r>
                      <a:endParaRPr lang="tr-TR"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2"/>
                  </a:ext>
                </a:extLst>
              </a:tr>
              <a:tr h="691936">
                <a:tc>
                  <a:txBody>
                    <a:bodyPr/>
                    <a:lstStyle/>
                    <a:p>
                      <a:r>
                        <a:rPr lang="tr-TR" dirty="0" err="1"/>
                        <a:t>Tis</a:t>
                      </a:r>
                      <a:endParaRPr lang="tr-TR"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err="1"/>
                        <a:t>Carcinoma</a:t>
                      </a:r>
                      <a:r>
                        <a:rPr lang="tr-TR" dirty="0"/>
                        <a:t> in </a:t>
                      </a:r>
                      <a:r>
                        <a:rPr lang="tr-TR" dirty="0" err="1"/>
                        <a:t>situ</a:t>
                      </a:r>
                      <a:r>
                        <a:rPr lang="tr-TR" dirty="0"/>
                        <a:t>, </a:t>
                      </a:r>
                      <a:r>
                        <a:rPr lang="tr-TR" dirty="0" err="1"/>
                        <a:t>intramukozal</a:t>
                      </a:r>
                      <a:r>
                        <a:rPr lang="tr-TR" baseline="0" dirty="0"/>
                        <a:t> </a:t>
                      </a:r>
                      <a:r>
                        <a:rPr lang="tr-TR" baseline="0" dirty="0" err="1"/>
                        <a:t>karsinom</a:t>
                      </a:r>
                      <a:r>
                        <a:rPr lang="tr-TR" baseline="0" dirty="0"/>
                        <a:t> (</a:t>
                      </a:r>
                      <a:r>
                        <a:rPr lang="tr-TR" baseline="0" dirty="0" err="1"/>
                        <a:t>muskularis</a:t>
                      </a:r>
                      <a:r>
                        <a:rPr lang="tr-TR" baseline="0" dirty="0"/>
                        <a:t> mukozaya geçmeyen </a:t>
                      </a:r>
                      <a:r>
                        <a:rPr lang="tr-TR" baseline="0" dirty="0" err="1"/>
                        <a:t>lamina</a:t>
                      </a:r>
                      <a:r>
                        <a:rPr lang="tr-TR" baseline="0" dirty="0"/>
                        <a:t> </a:t>
                      </a:r>
                      <a:r>
                        <a:rPr lang="tr-TR" baseline="0" dirty="0" err="1"/>
                        <a:t>propria’yı</a:t>
                      </a:r>
                      <a:r>
                        <a:rPr lang="tr-TR" baseline="0" dirty="0"/>
                        <a:t> tutan)</a:t>
                      </a:r>
                      <a:endParaRPr lang="tr-TR"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3"/>
                  </a:ext>
                </a:extLst>
              </a:tr>
              <a:tr h="691936">
                <a:tc>
                  <a:txBody>
                    <a:bodyPr/>
                    <a:lstStyle/>
                    <a:p>
                      <a:r>
                        <a:rPr lang="tr-TR" dirty="0"/>
                        <a:t>T1</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 </a:t>
                      </a:r>
                      <a:r>
                        <a:rPr lang="tr-TR" dirty="0" err="1"/>
                        <a:t>submukozayı</a:t>
                      </a:r>
                      <a:r>
                        <a:rPr lang="tr-TR" dirty="0"/>
                        <a:t> </a:t>
                      </a:r>
                      <a:r>
                        <a:rPr lang="tr-TR" dirty="0" err="1"/>
                        <a:t>invaze</a:t>
                      </a:r>
                      <a:r>
                        <a:rPr lang="tr-TR" dirty="0"/>
                        <a:t> eder (</a:t>
                      </a:r>
                      <a:r>
                        <a:rPr lang="tr-TR" b="1" dirty="0" err="1"/>
                        <a:t>muskularis</a:t>
                      </a:r>
                      <a:r>
                        <a:rPr lang="tr-TR" b="1" dirty="0"/>
                        <a:t> mukozayı </a:t>
                      </a:r>
                      <a:r>
                        <a:rPr lang="tr-TR" dirty="0"/>
                        <a:t>geçer ancak </a:t>
                      </a:r>
                      <a:r>
                        <a:rPr lang="tr-TR" dirty="0" err="1"/>
                        <a:t>muskularis</a:t>
                      </a:r>
                      <a:r>
                        <a:rPr lang="tr-TR" dirty="0"/>
                        <a:t> </a:t>
                      </a:r>
                      <a:r>
                        <a:rPr lang="tr-TR" dirty="0" err="1"/>
                        <a:t>propriaya</a:t>
                      </a:r>
                      <a:r>
                        <a:rPr lang="tr-TR" dirty="0"/>
                        <a:t> girmez)</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4"/>
                  </a:ext>
                </a:extLst>
              </a:tr>
              <a:tr h="400883">
                <a:tc>
                  <a:txBody>
                    <a:bodyPr/>
                    <a:lstStyle/>
                    <a:p>
                      <a:r>
                        <a:rPr lang="tr-TR" dirty="0"/>
                        <a:t>T2</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 </a:t>
                      </a:r>
                      <a:r>
                        <a:rPr lang="tr-TR" b="1" dirty="0" err="1"/>
                        <a:t>muskularis</a:t>
                      </a:r>
                      <a:r>
                        <a:rPr lang="tr-TR" b="1" dirty="0"/>
                        <a:t> </a:t>
                      </a:r>
                      <a:r>
                        <a:rPr lang="tr-TR" b="1" dirty="0" err="1"/>
                        <a:t>propriayı</a:t>
                      </a:r>
                      <a:r>
                        <a:rPr lang="tr-TR" b="1" dirty="0"/>
                        <a:t> </a:t>
                      </a:r>
                      <a:r>
                        <a:rPr lang="tr-TR" dirty="0" err="1"/>
                        <a:t>invaze</a:t>
                      </a:r>
                      <a:r>
                        <a:rPr lang="tr-TR" dirty="0"/>
                        <a:t> eder</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5"/>
                  </a:ext>
                </a:extLst>
              </a:tr>
              <a:tr h="691936">
                <a:tc>
                  <a:txBody>
                    <a:bodyPr/>
                    <a:lstStyle/>
                    <a:p>
                      <a:r>
                        <a:rPr lang="tr-TR" dirty="0"/>
                        <a:t>T3</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 </a:t>
                      </a:r>
                      <a:r>
                        <a:rPr lang="tr-TR" dirty="0" err="1"/>
                        <a:t>muskularis</a:t>
                      </a:r>
                      <a:r>
                        <a:rPr lang="tr-TR" dirty="0"/>
                        <a:t> </a:t>
                      </a:r>
                      <a:r>
                        <a:rPr lang="tr-TR" dirty="0" err="1"/>
                        <a:t>propriayı</a:t>
                      </a:r>
                      <a:r>
                        <a:rPr lang="tr-TR" dirty="0"/>
                        <a:t> </a:t>
                      </a:r>
                      <a:r>
                        <a:rPr lang="tr-TR" dirty="0" err="1"/>
                        <a:t>invaze</a:t>
                      </a:r>
                      <a:r>
                        <a:rPr lang="tr-TR" dirty="0"/>
                        <a:t> ederek </a:t>
                      </a:r>
                      <a:r>
                        <a:rPr lang="tr-TR" dirty="0" err="1"/>
                        <a:t>perikolorektal</a:t>
                      </a:r>
                      <a:r>
                        <a:rPr lang="tr-TR" dirty="0"/>
                        <a:t> </a:t>
                      </a:r>
                      <a:r>
                        <a:rPr lang="tr-TR" dirty="0" smtClean="0"/>
                        <a:t>dokulara (</a:t>
                      </a:r>
                      <a:r>
                        <a:rPr lang="tr-TR" b="1" dirty="0" smtClean="0"/>
                        <a:t>periton</a:t>
                      </a:r>
                      <a:r>
                        <a:rPr lang="tr-TR" dirty="0" smtClean="0"/>
                        <a:t>) ulaşır</a:t>
                      </a:r>
                      <a:endParaRPr lang="tr-TR"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6"/>
                  </a:ext>
                </a:extLst>
              </a:tr>
              <a:tr h="691936">
                <a:tc>
                  <a:txBody>
                    <a:bodyPr/>
                    <a:lstStyle/>
                    <a:p>
                      <a:r>
                        <a:rPr lang="tr-TR" dirty="0"/>
                        <a:t>T4</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a:t>
                      </a:r>
                      <a:r>
                        <a:rPr lang="tr-TR" baseline="0" dirty="0"/>
                        <a:t> </a:t>
                      </a:r>
                      <a:r>
                        <a:rPr lang="tr-TR" baseline="0" dirty="0" err="1"/>
                        <a:t>visseral</a:t>
                      </a:r>
                      <a:r>
                        <a:rPr lang="tr-TR" baseline="0" dirty="0"/>
                        <a:t> </a:t>
                      </a:r>
                      <a:r>
                        <a:rPr lang="tr-TR" baseline="0" dirty="0" smtClean="0"/>
                        <a:t>peritona </a:t>
                      </a:r>
                      <a:r>
                        <a:rPr lang="tr-TR" baseline="0" dirty="0"/>
                        <a:t>veya </a:t>
                      </a:r>
                      <a:r>
                        <a:rPr lang="tr-TR" b="1" baseline="0" dirty="0"/>
                        <a:t>komşu doku </a:t>
                      </a:r>
                      <a:r>
                        <a:rPr lang="tr-TR" baseline="0" dirty="0"/>
                        <a:t>veya yapılara </a:t>
                      </a:r>
                      <a:r>
                        <a:rPr lang="tr-TR" b="1" baseline="0" dirty="0" err="1"/>
                        <a:t>invaze</a:t>
                      </a:r>
                      <a:r>
                        <a:rPr lang="tr-TR" baseline="0" dirty="0"/>
                        <a:t> olur veya yapışır</a:t>
                      </a:r>
                      <a:endParaRPr lang="tr-TR"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7"/>
                  </a:ext>
                </a:extLst>
              </a:tr>
              <a:tr h="988480">
                <a:tc>
                  <a:txBody>
                    <a:bodyPr/>
                    <a:lstStyle/>
                    <a:p>
                      <a:r>
                        <a:rPr lang="tr-TR" dirty="0"/>
                        <a:t>   T4a</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 </a:t>
                      </a:r>
                      <a:r>
                        <a:rPr lang="tr-TR" dirty="0" err="1"/>
                        <a:t>visseral</a:t>
                      </a:r>
                      <a:r>
                        <a:rPr lang="tr-TR" dirty="0"/>
                        <a:t> peritona </a:t>
                      </a:r>
                      <a:r>
                        <a:rPr lang="tr-TR" dirty="0" err="1"/>
                        <a:t>invaze</a:t>
                      </a:r>
                      <a:r>
                        <a:rPr lang="tr-TR" dirty="0"/>
                        <a:t> olur (</a:t>
                      </a:r>
                      <a:r>
                        <a:rPr lang="tr-TR" dirty="0" err="1"/>
                        <a:t>barsağın</a:t>
                      </a:r>
                      <a:r>
                        <a:rPr lang="tr-TR" dirty="0"/>
                        <a:t> tümör yoluyla </a:t>
                      </a:r>
                      <a:r>
                        <a:rPr lang="tr-TR" dirty="0" err="1"/>
                        <a:t>gross</a:t>
                      </a:r>
                      <a:r>
                        <a:rPr lang="tr-TR" dirty="0"/>
                        <a:t> </a:t>
                      </a:r>
                      <a:r>
                        <a:rPr lang="tr-TR" dirty="0" err="1"/>
                        <a:t>perforasyonu</a:t>
                      </a:r>
                      <a:r>
                        <a:rPr lang="tr-TR" dirty="0"/>
                        <a:t> ve tümörün </a:t>
                      </a:r>
                      <a:r>
                        <a:rPr lang="tr-TR" dirty="0" err="1"/>
                        <a:t>visseral</a:t>
                      </a:r>
                      <a:r>
                        <a:rPr lang="tr-TR" dirty="0"/>
                        <a:t> periton yüzeyinde </a:t>
                      </a:r>
                      <a:r>
                        <a:rPr lang="tr-TR" dirty="0" err="1"/>
                        <a:t>inflamasyon</a:t>
                      </a:r>
                      <a:r>
                        <a:rPr lang="tr-TR" dirty="0"/>
                        <a:t> alanları yoluyla devamlılık gösteren </a:t>
                      </a:r>
                      <a:r>
                        <a:rPr lang="tr-TR" dirty="0" err="1"/>
                        <a:t>invazyonu</a:t>
                      </a:r>
                      <a:r>
                        <a:rPr lang="tr-TR" dirty="0"/>
                        <a:t>)</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8"/>
                  </a:ext>
                </a:extLst>
              </a:tr>
              <a:tr h="400883">
                <a:tc>
                  <a:txBody>
                    <a:bodyPr/>
                    <a:lstStyle/>
                    <a:p>
                      <a:r>
                        <a:rPr lang="tr-TR" dirty="0"/>
                        <a:t>   T4b</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tc>
                  <a:txBody>
                    <a:bodyPr/>
                    <a:lstStyle/>
                    <a:p>
                      <a:r>
                        <a:rPr lang="tr-TR" dirty="0"/>
                        <a:t>Tümör doğrudan komşu organ ve yapıları </a:t>
                      </a:r>
                      <a:r>
                        <a:rPr lang="tr-TR" dirty="0" err="1"/>
                        <a:t>invaze</a:t>
                      </a:r>
                      <a:r>
                        <a:rPr lang="tr-TR" dirty="0"/>
                        <a:t> eder</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0938765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578" y="188640"/>
            <a:ext cx="8686800" cy="562074"/>
          </a:xfrm>
        </p:spPr>
        <p:txBody>
          <a:bodyPr>
            <a:normAutofit fontScale="90000"/>
          </a:bodyPr>
          <a:lstStyle/>
          <a:p>
            <a:r>
              <a:rPr lang="tr-TR" dirty="0" err="1"/>
              <a:t>Kolorektal</a:t>
            </a:r>
            <a:r>
              <a:rPr lang="tr-TR" dirty="0"/>
              <a:t> </a:t>
            </a:r>
            <a:r>
              <a:rPr lang="tr-TR" dirty="0" err="1"/>
              <a:t>Karsinomun</a:t>
            </a:r>
            <a:r>
              <a:rPr lang="tr-TR" dirty="0"/>
              <a:t> TNM </a:t>
            </a:r>
            <a:r>
              <a:rPr lang="tr-TR" dirty="0" err="1"/>
              <a:t>Evrelemesi</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220228296"/>
              </p:ext>
            </p:extLst>
          </p:nvPr>
        </p:nvGraphicFramePr>
        <p:xfrm>
          <a:off x="323528" y="836712"/>
          <a:ext cx="8568952" cy="5632192"/>
        </p:xfrm>
        <a:graphic>
          <a:graphicData uri="http://schemas.openxmlformats.org/drawingml/2006/table">
            <a:tbl>
              <a:tblPr firstRow="1" bandRow="1">
                <a:tableStyleId>{5C22544A-7EE6-4342-B048-85BDC9FD1C3A}</a:tableStyleId>
              </a:tblPr>
              <a:tblGrid>
                <a:gridCol w="2474251">
                  <a:extLst>
                    <a:ext uri="{9D8B030D-6E8A-4147-A177-3AD203B41FA5}">
                      <a16:colId xmlns:a16="http://schemas.microsoft.com/office/drawing/2014/main" val="20000"/>
                    </a:ext>
                  </a:extLst>
                </a:gridCol>
                <a:gridCol w="6094701">
                  <a:extLst>
                    <a:ext uri="{9D8B030D-6E8A-4147-A177-3AD203B41FA5}">
                      <a16:colId xmlns:a16="http://schemas.microsoft.com/office/drawing/2014/main" val="20001"/>
                    </a:ext>
                  </a:extLst>
                </a:gridCol>
              </a:tblGrid>
              <a:tr h="390827">
                <a:tc gridSpan="2">
                  <a:txBody>
                    <a:bodyPr/>
                    <a:lstStyle/>
                    <a:p>
                      <a:r>
                        <a:rPr lang="tr-TR" dirty="0"/>
                        <a:t>Lenf </a:t>
                      </a:r>
                      <a:r>
                        <a:rPr lang="tr-TR" dirty="0" err="1"/>
                        <a:t>Nodu</a:t>
                      </a:r>
                      <a:r>
                        <a:rPr lang="tr-TR" dirty="0"/>
                        <a:t> Evresi (N)</a:t>
                      </a:r>
                    </a:p>
                  </a:txBody>
                  <a:tcPr/>
                </a:tc>
                <a:tc hMerge="1">
                  <a:txBody>
                    <a:bodyPr/>
                    <a:lstStyle/>
                    <a:p>
                      <a:endParaRPr lang="tr-TR" dirty="0"/>
                    </a:p>
                  </a:txBody>
                  <a:tcPr/>
                </a:tc>
                <a:extLst>
                  <a:ext uri="{0D108BD9-81ED-4DB2-BD59-A6C34878D82A}">
                    <a16:rowId xmlns:a16="http://schemas.microsoft.com/office/drawing/2014/main" val="10000"/>
                  </a:ext>
                </a:extLst>
              </a:tr>
              <a:tr h="390827">
                <a:tc>
                  <a:txBody>
                    <a:bodyPr/>
                    <a:lstStyle/>
                    <a:p>
                      <a:r>
                        <a:rPr lang="tr-TR" dirty="0"/>
                        <a:t>NX</a:t>
                      </a:r>
                    </a:p>
                  </a:txBody>
                  <a:tcPr/>
                </a:tc>
                <a:tc>
                  <a:txBody>
                    <a:bodyPr/>
                    <a:lstStyle/>
                    <a:p>
                      <a:r>
                        <a:rPr lang="tr-TR" dirty="0"/>
                        <a:t>Bölgesel  lenf </a:t>
                      </a:r>
                      <a:r>
                        <a:rPr lang="tr-TR" dirty="0" err="1"/>
                        <a:t>nodları</a:t>
                      </a:r>
                      <a:r>
                        <a:rPr lang="tr-TR" dirty="0"/>
                        <a:t> saptanamadı</a:t>
                      </a:r>
                    </a:p>
                  </a:txBody>
                  <a:tcPr/>
                </a:tc>
                <a:extLst>
                  <a:ext uri="{0D108BD9-81ED-4DB2-BD59-A6C34878D82A}">
                    <a16:rowId xmlns:a16="http://schemas.microsoft.com/office/drawing/2014/main" val="10001"/>
                  </a:ext>
                </a:extLst>
              </a:tr>
              <a:tr h="390827">
                <a:tc>
                  <a:txBody>
                    <a:bodyPr/>
                    <a:lstStyle/>
                    <a:p>
                      <a:r>
                        <a:rPr lang="tr-TR" dirty="0"/>
                        <a:t>N0</a:t>
                      </a:r>
                    </a:p>
                  </a:txBody>
                  <a:tcPr/>
                </a:tc>
                <a:tc>
                  <a:txBody>
                    <a:bodyPr/>
                    <a:lstStyle/>
                    <a:p>
                      <a:r>
                        <a:rPr lang="tr-TR" dirty="0"/>
                        <a:t>Bölgesel  lenf </a:t>
                      </a:r>
                      <a:r>
                        <a:rPr lang="tr-TR" dirty="0" err="1"/>
                        <a:t>nodu</a:t>
                      </a:r>
                      <a:r>
                        <a:rPr lang="tr-TR" dirty="0"/>
                        <a:t> metastazı yok</a:t>
                      </a:r>
                    </a:p>
                  </a:txBody>
                  <a:tcPr/>
                </a:tc>
                <a:extLst>
                  <a:ext uri="{0D108BD9-81ED-4DB2-BD59-A6C34878D82A}">
                    <a16:rowId xmlns:a16="http://schemas.microsoft.com/office/drawing/2014/main" val="10002"/>
                  </a:ext>
                </a:extLst>
              </a:tr>
              <a:tr h="963683">
                <a:tc>
                  <a:txBody>
                    <a:bodyPr/>
                    <a:lstStyle/>
                    <a:p>
                      <a:r>
                        <a:rPr lang="tr-TR" b="1" dirty="0"/>
                        <a:t>N1</a:t>
                      </a:r>
                    </a:p>
                  </a:txBody>
                  <a:tcPr/>
                </a:tc>
                <a:tc>
                  <a:txBody>
                    <a:bodyPr/>
                    <a:lstStyle/>
                    <a:p>
                      <a:r>
                        <a:rPr lang="tr-TR" b="1" dirty="0"/>
                        <a:t>1-3 bölgesel lenf </a:t>
                      </a:r>
                      <a:r>
                        <a:rPr lang="tr-TR" b="1" dirty="0" err="1"/>
                        <a:t>nodu</a:t>
                      </a:r>
                      <a:r>
                        <a:rPr lang="tr-TR" b="1" dirty="0"/>
                        <a:t> pozitif </a:t>
                      </a:r>
                      <a:r>
                        <a:rPr lang="tr-TR" dirty="0"/>
                        <a:t>(≥0.2 mm büyüklükte lenf </a:t>
                      </a:r>
                      <a:r>
                        <a:rPr lang="tr-TR" dirty="0" err="1"/>
                        <a:t>nodlarında</a:t>
                      </a:r>
                      <a:r>
                        <a:rPr lang="tr-TR" dirty="0"/>
                        <a:t> tümör), veya herhangi sayıda tümör depozitleri bulunması ve bulunan diğer tüm lenf </a:t>
                      </a:r>
                      <a:r>
                        <a:rPr lang="tr-TR" dirty="0" err="1"/>
                        <a:t>nodları</a:t>
                      </a:r>
                      <a:r>
                        <a:rPr lang="tr-TR" dirty="0"/>
                        <a:t> negatif</a:t>
                      </a:r>
                    </a:p>
                  </a:txBody>
                  <a:tcPr/>
                </a:tc>
                <a:extLst>
                  <a:ext uri="{0D108BD9-81ED-4DB2-BD59-A6C34878D82A}">
                    <a16:rowId xmlns:a16="http://schemas.microsoft.com/office/drawing/2014/main" val="10003"/>
                  </a:ext>
                </a:extLst>
              </a:tr>
              <a:tr h="390827">
                <a:tc>
                  <a:txBody>
                    <a:bodyPr/>
                    <a:lstStyle/>
                    <a:p>
                      <a:r>
                        <a:rPr lang="tr-TR" dirty="0"/>
                        <a:t>   N1a</a:t>
                      </a:r>
                    </a:p>
                  </a:txBody>
                  <a:tcPr/>
                </a:tc>
                <a:tc>
                  <a:txBody>
                    <a:bodyPr/>
                    <a:lstStyle/>
                    <a:p>
                      <a:r>
                        <a:rPr lang="tr-TR" dirty="0"/>
                        <a:t>Bir bölgesel lenf </a:t>
                      </a:r>
                      <a:r>
                        <a:rPr lang="tr-TR" dirty="0" err="1"/>
                        <a:t>nodu</a:t>
                      </a:r>
                      <a:r>
                        <a:rPr lang="tr-TR" dirty="0"/>
                        <a:t> pozitif</a:t>
                      </a:r>
                    </a:p>
                  </a:txBody>
                  <a:tcPr/>
                </a:tc>
                <a:extLst>
                  <a:ext uri="{0D108BD9-81ED-4DB2-BD59-A6C34878D82A}">
                    <a16:rowId xmlns:a16="http://schemas.microsoft.com/office/drawing/2014/main" val="10004"/>
                  </a:ext>
                </a:extLst>
              </a:tr>
              <a:tr h="390827">
                <a:tc>
                  <a:txBody>
                    <a:bodyPr/>
                    <a:lstStyle/>
                    <a:p>
                      <a:r>
                        <a:rPr lang="tr-TR" dirty="0"/>
                        <a:t>   N1b</a:t>
                      </a:r>
                    </a:p>
                  </a:txBody>
                  <a:tcPr/>
                </a:tc>
                <a:tc>
                  <a:txBody>
                    <a:bodyPr/>
                    <a:lstStyle/>
                    <a:p>
                      <a:r>
                        <a:rPr lang="tr-TR" dirty="0"/>
                        <a:t>İki veya üç bölgesel lenf </a:t>
                      </a:r>
                      <a:r>
                        <a:rPr lang="tr-TR" dirty="0" err="1"/>
                        <a:t>nodu</a:t>
                      </a:r>
                      <a:r>
                        <a:rPr lang="tr-TR" dirty="0"/>
                        <a:t> pozitif</a:t>
                      </a:r>
                    </a:p>
                  </a:txBody>
                  <a:tcPr/>
                </a:tc>
                <a:extLst>
                  <a:ext uri="{0D108BD9-81ED-4DB2-BD59-A6C34878D82A}">
                    <a16:rowId xmlns:a16="http://schemas.microsoft.com/office/drawing/2014/main" val="10005"/>
                  </a:ext>
                </a:extLst>
              </a:tr>
              <a:tr h="1541893">
                <a:tc>
                  <a:txBody>
                    <a:bodyPr/>
                    <a:lstStyle/>
                    <a:p>
                      <a:r>
                        <a:rPr lang="tr-TR" dirty="0"/>
                        <a:t>   N1c</a:t>
                      </a:r>
                    </a:p>
                  </a:txBody>
                  <a:tcPr/>
                </a:tc>
                <a:tc>
                  <a:txBody>
                    <a:bodyPr/>
                    <a:lstStyle/>
                    <a:p>
                      <a:r>
                        <a:rPr lang="tr-TR" dirty="0"/>
                        <a:t>Bölgesel lenf </a:t>
                      </a:r>
                      <a:r>
                        <a:rPr lang="tr-TR" dirty="0" err="1"/>
                        <a:t>nodu</a:t>
                      </a:r>
                      <a:r>
                        <a:rPr lang="tr-TR" dirty="0"/>
                        <a:t> tutulumu yok ancak tümör depozitleri:</a:t>
                      </a:r>
                    </a:p>
                    <a:p>
                      <a:pPr marL="285750" indent="-285750">
                        <a:buFont typeface="Arial" panose="020B0604020202020204" pitchFamily="34" charset="0"/>
                        <a:buChar char="•"/>
                      </a:pPr>
                      <a:r>
                        <a:rPr lang="tr-TR" dirty="0" err="1"/>
                        <a:t>Subseroza</a:t>
                      </a:r>
                      <a:endParaRPr lang="tr-TR" dirty="0"/>
                    </a:p>
                    <a:p>
                      <a:pPr marL="285750" indent="-285750">
                        <a:buFont typeface="Arial" panose="020B0604020202020204" pitchFamily="34" charset="0"/>
                        <a:buChar char="•"/>
                      </a:pPr>
                      <a:r>
                        <a:rPr lang="tr-TR" dirty="0" err="1"/>
                        <a:t>Mezenter</a:t>
                      </a:r>
                      <a:endParaRPr lang="tr-TR" dirty="0"/>
                    </a:p>
                    <a:p>
                      <a:pPr marL="285750" indent="-285750">
                        <a:buFont typeface="Arial" panose="020B0604020202020204" pitchFamily="34" charset="0"/>
                        <a:buChar char="•"/>
                      </a:pPr>
                      <a:r>
                        <a:rPr lang="tr-TR" dirty="0"/>
                        <a:t>Veya </a:t>
                      </a:r>
                      <a:r>
                        <a:rPr lang="tr-TR" dirty="0" err="1"/>
                        <a:t>preitonize</a:t>
                      </a:r>
                      <a:r>
                        <a:rPr lang="tr-TR" dirty="0"/>
                        <a:t> olmayan </a:t>
                      </a:r>
                      <a:r>
                        <a:rPr lang="tr-TR" dirty="0" err="1"/>
                        <a:t>perikolik</a:t>
                      </a:r>
                      <a:r>
                        <a:rPr lang="tr-TR" dirty="0"/>
                        <a:t> veya </a:t>
                      </a:r>
                      <a:r>
                        <a:rPr lang="tr-TR" dirty="0" err="1"/>
                        <a:t>perirektal</a:t>
                      </a:r>
                      <a:r>
                        <a:rPr lang="tr-TR" dirty="0"/>
                        <a:t>/</a:t>
                      </a:r>
                      <a:r>
                        <a:rPr lang="tr-TR" dirty="0" err="1"/>
                        <a:t>mezorektal</a:t>
                      </a:r>
                      <a:r>
                        <a:rPr lang="tr-TR" dirty="0"/>
                        <a:t> dokular</a:t>
                      </a:r>
                    </a:p>
                  </a:txBody>
                  <a:tcPr/>
                </a:tc>
                <a:extLst>
                  <a:ext uri="{0D108BD9-81ED-4DB2-BD59-A6C34878D82A}">
                    <a16:rowId xmlns:a16="http://schemas.microsoft.com/office/drawing/2014/main" val="10006"/>
                  </a:ext>
                </a:extLst>
              </a:tr>
              <a:tr h="390827">
                <a:tc>
                  <a:txBody>
                    <a:bodyPr/>
                    <a:lstStyle/>
                    <a:p>
                      <a:r>
                        <a:rPr lang="tr-TR" b="1" dirty="0"/>
                        <a:t>N2</a:t>
                      </a:r>
                    </a:p>
                  </a:txBody>
                  <a:tcPr/>
                </a:tc>
                <a:tc>
                  <a:txBody>
                    <a:bodyPr/>
                    <a:lstStyle/>
                    <a:p>
                      <a:r>
                        <a:rPr lang="tr-TR" b="1" dirty="0"/>
                        <a:t>Dört veya daha fazla </a:t>
                      </a:r>
                      <a:r>
                        <a:rPr lang="tr-TR" dirty="0"/>
                        <a:t>bölgesel lenf </a:t>
                      </a:r>
                      <a:r>
                        <a:rPr lang="tr-TR" dirty="0" err="1"/>
                        <a:t>nodu</a:t>
                      </a:r>
                      <a:r>
                        <a:rPr lang="tr-TR" dirty="0"/>
                        <a:t> pozitif</a:t>
                      </a:r>
                    </a:p>
                  </a:txBody>
                  <a:tcPr/>
                </a:tc>
                <a:extLst>
                  <a:ext uri="{0D108BD9-81ED-4DB2-BD59-A6C34878D82A}">
                    <a16:rowId xmlns:a16="http://schemas.microsoft.com/office/drawing/2014/main" val="10007"/>
                  </a:ext>
                </a:extLst>
              </a:tr>
              <a:tr h="390827">
                <a:tc>
                  <a:txBody>
                    <a:bodyPr/>
                    <a:lstStyle/>
                    <a:p>
                      <a:r>
                        <a:rPr lang="tr-TR" dirty="0"/>
                        <a:t>   N2a</a:t>
                      </a:r>
                    </a:p>
                  </a:txBody>
                  <a:tcPr/>
                </a:tc>
                <a:tc>
                  <a:txBody>
                    <a:bodyPr/>
                    <a:lstStyle/>
                    <a:p>
                      <a:r>
                        <a:rPr lang="tr-TR" dirty="0"/>
                        <a:t>4-6 bölgesel lenf </a:t>
                      </a:r>
                      <a:r>
                        <a:rPr lang="tr-TR" dirty="0" err="1"/>
                        <a:t>nodu</a:t>
                      </a:r>
                      <a:r>
                        <a:rPr lang="tr-TR" baseline="0" dirty="0"/>
                        <a:t> pozitif</a:t>
                      </a:r>
                      <a:endParaRPr lang="tr-TR" dirty="0"/>
                    </a:p>
                  </a:txBody>
                  <a:tcPr/>
                </a:tc>
                <a:extLst>
                  <a:ext uri="{0D108BD9-81ED-4DB2-BD59-A6C34878D82A}">
                    <a16:rowId xmlns:a16="http://schemas.microsoft.com/office/drawing/2014/main" val="10008"/>
                  </a:ext>
                </a:extLst>
              </a:tr>
              <a:tr h="390827">
                <a:tc>
                  <a:txBody>
                    <a:bodyPr/>
                    <a:lstStyle/>
                    <a:p>
                      <a:r>
                        <a:rPr lang="tr-TR" dirty="0"/>
                        <a:t>   N2b</a:t>
                      </a:r>
                    </a:p>
                  </a:txBody>
                  <a:tcPr/>
                </a:tc>
                <a:tc>
                  <a:txBody>
                    <a:bodyPr/>
                    <a:lstStyle/>
                    <a:p>
                      <a:r>
                        <a:rPr lang="tr-TR" dirty="0"/>
                        <a:t>Yedi veya daha fazla bölgesel</a:t>
                      </a:r>
                      <a:r>
                        <a:rPr lang="tr-TR" baseline="0" dirty="0"/>
                        <a:t> lenf </a:t>
                      </a:r>
                      <a:r>
                        <a:rPr lang="tr-TR" baseline="0" dirty="0" err="1"/>
                        <a:t>nodu</a:t>
                      </a:r>
                      <a:r>
                        <a:rPr lang="tr-TR" baseline="0" dirty="0"/>
                        <a:t> pozitif</a:t>
                      </a:r>
                      <a:endParaRPr lang="tr-TR" dirty="0"/>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3420207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274638"/>
            <a:ext cx="8435280" cy="778098"/>
          </a:xfrm>
        </p:spPr>
        <p:txBody>
          <a:bodyPr>
            <a:normAutofit fontScale="90000"/>
          </a:bodyPr>
          <a:lstStyle/>
          <a:p>
            <a:r>
              <a:rPr lang="tr-TR" dirty="0" err="1"/>
              <a:t>Kolorektal</a:t>
            </a:r>
            <a:r>
              <a:rPr lang="tr-TR" dirty="0"/>
              <a:t> </a:t>
            </a:r>
            <a:r>
              <a:rPr lang="tr-TR" dirty="0" err="1"/>
              <a:t>Karsinomun</a:t>
            </a:r>
            <a:r>
              <a:rPr lang="tr-TR" dirty="0"/>
              <a:t> TNM </a:t>
            </a:r>
            <a:r>
              <a:rPr lang="tr-TR" dirty="0" err="1"/>
              <a:t>Evrelemesi</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44625120"/>
              </p:ext>
            </p:extLst>
          </p:nvPr>
        </p:nvGraphicFramePr>
        <p:xfrm>
          <a:off x="323528" y="1412776"/>
          <a:ext cx="8640960" cy="4277074"/>
        </p:xfrm>
        <a:graphic>
          <a:graphicData uri="http://schemas.openxmlformats.org/drawingml/2006/table">
            <a:tbl>
              <a:tblPr firstRow="1" bandRow="1">
                <a:tableStyleId>{5C22544A-7EE6-4342-B048-85BDC9FD1C3A}</a:tableStyleId>
              </a:tblPr>
              <a:tblGrid>
                <a:gridCol w="2203474">
                  <a:extLst>
                    <a:ext uri="{9D8B030D-6E8A-4147-A177-3AD203B41FA5}">
                      <a16:colId xmlns:a16="http://schemas.microsoft.com/office/drawing/2014/main" val="20000"/>
                    </a:ext>
                  </a:extLst>
                </a:gridCol>
                <a:gridCol w="6437486">
                  <a:extLst>
                    <a:ext uri="{9D8B030D-6E8A-4147-A177-3AD203B41FA5}">
                      <a16:colId xmlns:a16="http://schemas.microsoft.com/office/drawing/2014/main" val="20001"/>
                    </a:ext>
                  </a:extLst>
                </a:gridCol>
              </a:tblGrid>
              <a:tr h="412452">
                <a:tc gridSpan="2">
                  <a:txBody>
                    <a:bodyPr/>
                    <a:lstStyle/>
                    <a:p>
                      <a:r>
                        <a:rPr lang="tr-TR" dirty="0">
                          <a:solidFill>
                            <a:schemeClr val="tx1"/>
                          </a:solidFill>
                        </a:rPr>
                        <a:t>Uzak Metastaz (M)</a:t>
                      </a:r>
                    </a:p>
                  </a:txBody>
                  <a:tcPr>
                    <a:solidFill>
                      <a:schemeClr val="bg2"/>
                    </a:solidFill>
                  </a:tcPr>
                </a:tc>
                <a:tc hMerge="1">
                  <a:txBody>
                    <a:bodyPr/>
                    <a:lstStyle/>
                    <a:p>
                      <a:endParaRPr lang="tr-TR" dirty="0"/>
                    </a:p>
                  </a:txBody>
                  <a:tcPr/>
                </a:tc>
                <a:extLst>
                  <a:ext uri="{0D108BD9-81ED-4DB2-BD59-A6C34878D82A}">
                    <a16:rowId xmlns:a16="http://schemas.microsoft.com/office/drawing/2014/main" val="10000"/>
                  </a:ext>
                </a:extLst>
              </a:tr>
              <a:tr h="1017006">
                <a:tc>
                  <a:txBody>
                    <a:bodyPr/>
                    <a:lstStyle/>
                    <a:p>
                      <a:r>
                        <a:rPr lang="tr-TR" dirty="0"/>
                        <a:t>M0</a:t>
                      </a:r>
                    </a:p>
                  </a:txBody>
                  <a:tcPr>
                    <a:solidFill>
                      <a:schemeClr val="bg2"/>
                    </a:solidFill>
                  </a:tcPr>
                </a:tc>
                <a:tc>
                  <a:txBody>
                    <a:bodyPr/>
                    <a:lstStyle/>
                    <a:p>
                      <a:r>
                        <a:rPr lang="tr-TR" dirty="0"/>
                        <a:t>Görüntülemelerde uzak metastaz yok; uzak bölge veya organlarda tümör belirtisi yok (</a:t>
                      </a:r>
                      <a:r>
                        <a:rPr lang="tr-TR" dirty="0" err="1"/>
                        <a:t>Bukategori</a:t>
                      </a:r>
                      <a:r>
                        <a:rPr lang="tr-TR" dirty="0"/>
                        <a:t> patolog tarafından belirlenmez)</a:t>
                      </a:r>
                    </a:p>
                  </a:txBody>
                  <a:tcPr>
                    <a:solidFill>
                      <a:schemeClr val="bg2"/>
                    </a:solidFill>
                  </a:tcPr>
                </a:tc>
                <a:extLst>
                  <a:ext uri="{0D108BD9-81ED-4DB2-BD59-A6C34878D82A}">
                    <a16:rowId xmlns:a16="http://schemas.microsoft.com/office/drawing/2014/main" val="10001"/>
                  </a:ext>
                </a:extLst>
              </a:tr>
              <a:tr h="711904">
                <a:tc>
                  <a:txBody>
                    <a:bodyPr/>
                    <a:lstStyle/>
                    <a:p>
                      <a:r>
                        <a:rPr lang="tr-TR" dirty="0"/>
                        <a:t>M1</a:t>
                      </a:r>
                    </a:p>
                  </a:txBody>
                  <a:tcPr>
                    <a:solidFill>
                      <a:schemeClr val="bg2"/>
                    </a:solidFill>
                  </a:tcPr>
                </a:tc>
                <a:tc>
                  <a:txBody>
                    <a:bodyPr/>
                    <a:lstStyle/>
                    <a:p>
                      <a:r>
                        <a:rPr lang="tr-TR" dirty="0"/>
                        <a:t>Bir veya daha fazla bölge veya organa metastaz veya </a:t>
                      </a:r>
                      <a:r>
                        <a:rPr lang="tr-TR" dirty="0" err="1"/>
                        <a:t>peritoneal</a:t>
                      </a:r>
                      <a:r>
                        <a:rPr lang="tr-TR" dirty="0"/>
                        <a:t> metastaz saptanmış</a:t>
                      </a:r>
                    </a:p>
                  </a:txBody>
                  <a:tcPr>
                    <a:solidFill>
                      <a:schemeClr val="bg2"/>
                    </a:solidFill>
                  </a:tcPr>
                </a:tc>
                <a:extLst>
                  <a:ext uri="{0D108BD9-81ED-4DB2-BD59-A6C34878D82A}">
                    <a16:rowId xmlns:a16="http://schemas.microsoft.com/office/drawing/2014/main" val="10002"/>
                  </a:ext>
                </a:extLst>
              </a:tr>
              <a:tr h="711904">
                <a:tc>
                  <a:txBody>
                    <a:bodyPr/>
                    <a:lstStyle/>
                    <a:p>
                      <a:r>
                        <a:rPr lang="tr-TR" dirty="0"/>
                        <a:t>   M1a</a:t>
                      </a:r>
                    </a:p>
                  </a:txBody>
                  <a:tcPr>
                    <a:solidFill>
                      <a:schemeClr val="bg2"/>
                    </a:solidFill>
                  </a:tcPr>
                </a:tc>
                <a:tc>
                  <a:txBody>
                    <a:bodyPr/>
                    <a:lstStyle/>
                    <a:p>
                      <a:r>
                        <a:rPr lang="tr-TR" dirty="0" err="1"/>
                        <a:t>Peritoneal</a:t>
                      </a:r>
                      <a:r>
                        <a:rPr lang="tr-TR" dirty="0"/>
                        <a:t> metastaz</a:t>
                      </a:r>
                      <a:r>
                        <a:rPr lang="tr-TR" baseline="0" dirty="0"/>
                        <a:t> olmadan bir veya fazla bölge veya organa metastaz</a:t>
                      </a:r>
                      <a:endParaRPr lang="tr-TR" dirty="0"/>
                    </a:p>
                  </a:txBody>
                  <a:tcPr>
                    <a:solidFill>
                      <a:schemeClr val="bg2"/>
                    </a:solidFill>
                  </a:tcPr>
                </a:tc>
                <a:extLst>
                  <a:ext uri="{0D108BD9-81ED-4DB2-BD59-A6C34878D82A}">
                    <a16:rowId xmlns:a16="http://schemas.microsoft.com/office/drawing/2014/main" val="10003"/>
                  </a:ext>
                </a:extLst>
              </a:tr>
              <a:tr h="711904">
                <a:tc>
                  <a:txBody>
                    <a:bodyPr/>
                    <a:lstStyle/>
                    <a:p>
                      <a:r>
                        <a:rPr lang="tr-TR" dirty="0"/>
                        <a:t>   M1b</a:t>
                      </a:r>
                    </a:p>
                  </a:txBody>
                  <a:tcPr>
                    <a:solidFill>
                      <a:schemeClr val="bg2"/>
                    </a:solidFill>
                  </a:tcPr>
                </a:tc>
                <a:tc>
                  <a:txBody>
                    <a:bodyPr/>
                    <a:lstStyle/>
                    <a:p>
                      <a:r>
                        <a:rPr lang="tr-TR" dirty="0" err="1"/>
                        <a:t>Peritoneal</a:t>
                      </a:r>
                      <a:r>
                        <a:rPr lang="tr-TR" dirty="0"/>
                        <a:t> metastaz olmadan iki veya daha fazla bölge veya organa metastaz</a:t>
                      </a:r>
                    </a:p>
                  </a:txBody>
                  <a:tcPr>
                    <a:solidFill>
                      <a:schemeClr val="bg2"/>
                    </a:solidFill>
                  </a:tcPr>
                </a:tc>
                <a:extLst>
                  <a:ext uri="{0D108BD9-81ED-4DB2-BD59-A6C34878D82A}">
                    <a16:rowId xmlns:a16="http://schemas.microsoft.com/office/drawing/2014/main" val="10004"/>
                  </a:ext>
                </a:extLst>
              </a:tr>
              <a:tr h="711904">
                <a:tc>
                  <a:txBody>
                    <a:bodyPr/>
                    <a:lstStyle/>
                    <a:p>
                      <a:r>
                        <a:rPr lang="tr-TR" dirty="0"/>
                        <a:t>   M1c</a:t>
                      </a:r>
                    </a:p>
                  </a:txBody>
                  <a:tcPr>
                    <a:solidFill>
                      <a:schemeClr val="bg2"/>
                    </a:solidFill>
                  </a:tcPr>
                </a:tc>
                <a:tc>
                  <a:txBody>
                    <a:bodyPr/>
                    <a:lstStyle/>
                    <a:p>
                      <a:r>
                        <a:rPr lang="tr-TR" dirty="0"/>
                        <a:t>Yalnız periton yüzeyine veya diğer bölge veya organlara da metastaz</a:t>
                      </a:r>
                    </a:p>
                  </a:txBody>
                  <a:tcPr>
                    <a:solidFill>
                      <a:schemeClr val="bg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670946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7504" y="274638"/>
            <a:ext cx="8579296" cy="778098"/>
          </a:xfrm>
        </p:spPr>
        <p:txBody>
          <a:bodyPr>
            <a:normAutofit fontScale="90000"/>
          </a:bodyPr>
          <a:lstStyle/>
          <a:p>
            <a:r>
              <a:rPr lang="tr-TR" dirty="0" err="1"/>
              <a:t>Kolorektal</a:t>
            </a:r>
            <a:r>
              <a:rPr lang="tr-TR" dirty="0"/>
              <a:t> </a:t>
            </a:r>
            <a:r>
              <a:rPr lang="tr-TR" dirty="0" err="1"/>
              <a:t>Karsinomun</a:t>
            </a:r>
            <a:r>
              <a:rPr lang="tr-TR" dirty="0"/>
              <a:t> TNM </a:t>
            </a:r>
            <a:r>
              <a:rPr lang="tr-TR" dirty="0" err="1"/>
              <a:t>Evrelemesi</a:t>
            </a:r>
            <a:endParaRPr lang="tr-TR"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74" y="1268760"/>
            <a:ext cx="9129426" cy="490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81358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4343400" y="381000"/>
            <a:ext cx="4800600" cy="2181225"/>
          </a:xfrm>
          <a:prstGeom prst="rect">
            <a:avLst/>
          </a:prstGeom>
          <a:noFill/>
          <a:ln w="9525">
            <a:noFill/>
            <a:miter lim="800000"/>
            <a:headEnd/>
            <a:tailEnd/>
          </a:ln>
        </p:spPr>
      </p:pic>
      <p:sp>
        <p:nvSpPr>
          <p:cNvPr id="2" name="Title 1"/>
          <p:cNvSpPr>
            <a:spLocks noGrp="1"/>
          </p:cNvSpPr>
          <p:nvPr>
            <p:ph type="title"/>
          </p:nvPr>
        </p:nvSpPr>
        <p:spPr>
          <a:xfrm>
            <a:off x="228600" y="6019800"/>
            <a:ext cx="2667000" cy="533400"/>
          </a:xfrm>
        </p:spPr>
        <p:txBody>
          <a:bodyPr>
            <a:noAutofit/>
          </a:bodyPr>
          <a:lstStyle/>
          <a:p>
            <a:r>
              <a:rPr lang="tr-TR" sz="1800" dirty="0"/>
              <a:t>JNCI, 2004</a:t>
            </a:r>
          </a:p>
        </p:txBody>
      </p:sp>
      <p:graphicFrame>
        <p:nvGraphicFramePr>
          <p:cNvPr id="6" name="Content Placeholder 5"/>
          <p:cNvGraphicFramePr>
            <a:graphicFrameLocks noGrp="1"/>
          </p:cNvGraphicFramePr>
          <p:nvPr>
            <p:ph sz="half" idx="1"/>
          </p:nvPr>
        </p:nvGraphicFramePr>
        <p:xfrm>
          <a:off x="152400" y="609600"/>
          <a:ext cx="4876800" cy="532892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tblGrid>
              <a:tr h="370840">
                <a:tc>
                  <a:txBody>
                    <a:bodyPr/>
                    <a:lstStyle/>
                    <a:p>
                      <a:r>
                        <a:rPr lang="tr-TR" dirty="0"/>
                        <a:t>Evre</a:t>
                      </a:r>
                    </a:p>
                  </a:txBody>
                  <a:tcPr/>
                </a:tc>
                <a:tc>
                  <a:txBody>
                    <a:bodyPr/>
                    <a:lstStyle/>
                    <a:p>
                      <a:r>
                        <a:rPr lang="tr-TR" dirty="0"/>
                        <a:t>TNM sınıflaması</a:t>
                      </a:r>
                    </a:p>
                  </a:txBody>
                  <a:tcPr/>
                </a:tc>
                <a:tc>
                  <a:txBody>
                    <a:bodyPr/>
                    <a:lstStyle/>
                    <a:p>
                      <a:r>
                        <a:rPr lang="tr-TR" dirty="0"/>
                        <a:t>5 yıl sağkalım (%)</a:t>
                      </a:r>
                    </a:p>
                  </a:txBody>
                  <a:tcPr/>
                </a:tc>
                <a:extLst>
                  <a:ext uri="{0D108BD9-81ED-4DB2-BD59-A6C34878D82A}">
                    <a16:rowId xmlns:a16="http://schemas.microsoft.com/office/drawing/2014/main" val="10000"/>
                  </a:ext>
                </a:extLst>
              </a:tr>
              <a:tr h="370840">
                <a:tc>
                  <a:txBody>
                    <a:bodyPr/>
                    <a:lstStyle/>
                    <a:p>
                      <a:r>
                        <a:rPr lang="tr-TR" dirty="0"/>
                        <a:t>Evre 0</a:t>
                      </a:r>
                    </a:p>
                  </a:txBody>
                  <a:tcPr/>
                </a:tc>
                <a:tc>
                  <a:txBody>
                    <a:bodyPr/>
                    <a:lstStyle/>
                    <a:p>
                      <a:r>
                        <a:rPr lang="tr-TR" dirty="0"/>
                        <a:t>Tis,N0,M0</a:t>
                      </a:r>
                    </a:p>
                  </a:txBody>
                  <a:tcPr/>
                </a:tc>
                <a:tc>
                  <a:txBody>
                    <a:bodyPr/>
                    <a:lstStyle/>
                    <a:p>
                      <a:r>
                        <a:rPr lang="tr-TR" dirty="0"/>
                        <a:t>100</a:t>
                      </a:r>
                    </a:p>
                  </a:txBody>
                  <a:tcPr/>
                </a:tc>
                <a:extLst>
                  <a:ext uri="{0D108BD9-81ED-4DB2-BD59-A6C34878D82A}">
                    <a16:rowId xmlns:a16="http://schemas.microsoft.com/office/drawing/2014/main" val="10001"/>
                  </a:ext>
                </a:extLst>
              </a:tr>
              <a:tr h="370840">
                <a:tc>
                  <a:txBody>
                    <a:bodyPr/>
                    <a:lstStyle/>
                    <a:p>
                      <a:r>
                        <a:rPr lang="tr-TR" dirty="0"/>
                        <a:t>Evre I</a:t>
                      </a:r>
                    </a:p>
                  </a:txBody>
                  <a:tcPr/>
                </a:tc>
                <a:tc>
                  <a:txBody>
                    <a:bodyPr/>
                    <a:lstStyle/>
                    <a:p>
                      <a:r>
                        <a:rPr lang="tr-TR" dirty="0"/>
                        <a:t>T1,N0,M0</a:t>
                      </a:r>
                    </a:p>
                  </a:txBody>
                  <a:tcPr/>
                </a:tc>
                <a:tc>
                  <a:txBody>
                    <a:bodyPr/>
                    <a:lstStyle/>
                    <a:p>
                      <a:r>
                        <a:rPr lang="tr-TR" dirty="0"/>
                        <a:t>100</a:t>
                      </a:r>
                    </a:p>
                  </a:txBody>
                  <a:tcPr/>
                </a:tc>
                <a:extLst>
                  <a:ext uri="{0D108BD9-81ED-4DB2-BD59-A6C34878D82A}">
                    <a16:rowId xmlns:a16="http://schemas.microsoft.com/office/drawing/2014/main" val="10002"/>
                  </a:ext>
                </a:extLst>
              </a:tr>
              <a:tr h="370840">
                <a:tc>
                  <a:txBody>
                    <a:bodyPr/>
                    <a:lstStyle/>
                    <a:p>
                      <a:endParaRPr lang="tr-TR" dirty="0"/>
                    </a:p>
                  </a:txBody>
                  <a:tcPr/>
                </a:tc>
                <a:tc>
                  <a:txBody>
                    <a:bodyPr/>
                    <a:lstStyle/>
                    <a:p>
                      <a:r>
                        <a:rPr lang="tr-TR" dirty="0"/>
                        <a:t>T2,N0,M0</a:t>
                      </a:r>
                    </a:p>
                  </a:txBody>
                  <a:tcPr/>
                </a:tc>
                <a:tc>
                  <a:txBody>
                    <a:bodyPr/>
                    <a:lstStyle/>
                    <a:p>
                      <a:r>
                        <a:rPr lang="tr-TR" dirty="0"/>
                        <a:t>93</a:t>
                      </a:r>
                    </a:p>
                  </a:txBody>
                  <a:tcPr/>
                </a:tc>
                <a:extLst>
                  <a:ext uri="{0D108BD9-81ED-4DB2-BD59-A6C34878D82A}">
                    <a16:rowId xmlns:a16="http://schemas.microsoft.com/office/drawing/2014/main" val="10003"/>
                  </a:ext>
                </a:extLst>
              </a:tr>
              <a:tr h="370840">
                <a:tc>
                  <a:txBody>
                    <a:bodyPr/>
                    <a:lstStyle/>
                    <a:p>
                      <a:r>
                        <a:rPr lang="tr-TR" dirty="0"/>
                        <a:t>Evre IIA</a:t>
                      </a:r>
                    </a:p>
                  </a:txBody>
                  <a:tcPr/>
                </a:tc>
                <a:tc>
                  <a:txBody>
                    <a:bodyPr/>
                    <a:lstStyle/>
                    <a:p>
                      <a:r>
                        <a:rPr lang="tr-TR" dirty="0"/>
                        <a:t>T3,N0,M0</a:t>
                      </a:r>
                    </a:p>
                  </a:txBody>
                  <a:tcPr/>
                </a:tc>
                <a:tc>
                  <a:txBody>
                    <a:bodyPr/>
                    <a:lstStyle/>
                    <a:p>
                      <a:r>
                        <a:rPr lang="tr-TR" dirty="0"/>
                        <a:t>85</a:t>
                      </a:r>
                    </a:p>
                  </a:txBody>
                  <a:tcPr/>
                </a:tc>
                <a:extLst>
                  <a:ext uri="{0D108BD9-81ED-4DB2-BD59-A6C34878D82A}">
                    <a16:rowId xmlns:a16="http://schemas.microsoft.com/office/drawing/2014/main" val="10004"/>
                  </a:ext>
                </a:extLst>
              </a:tr>
              <a:tr h="370840">
                <a:tc>
                  <a:txBody>
                    <a:bodyPr/>
                    <a:lstStyle/>
                    <a:p>
                      <a:r>
                        <a:rPr lang="tr-TR" dirty="0"/>
                        <a:t>Evre IIB</a:t>
                      </a:r>
                    </a:p>
                  </a:txBody>
                  <a:tcPr/>
                </a:tc>
                <a:tc>
                  <a:txBody>
                    <a:bodyPr/>
                    <a:lstStyle/>
                    <a:p>
                      <a:r>
                        <a:rPr lang="tr-TR" dirty="0"/>
                        <a:t>T4,N0,M0</a:t>
                      </a:r>
                    </a:p>
                  </a:txBody>
                  <a:tcPr/>
                </a:tc>
                <a:tc>
                  <a:txBody>
                    <a:bodyPr/>
                    <a:lstStyle/>
                    <a:p>
                      <a:r>
                        <a:rPr lang="tr-TR" dirty="0"/>
                        <a:t>72</a:t>
                      </a:r>
                    </a:p>
                  </a:txBody>
                  <a:tcPr/>
                </a:tc>
                <a:extLst>
                  <a:ext uri="{0D108BD9-81ED-4DB2-BD59-A6C34878D82A}">
                    <a16:rowId xmlns:a16="http://schemas.microsoft.com/office/drawing/2014/main" val="10005"/>
                  </a:ext>
                </a:extLst>
              </a:tr>
              <a:tr h="370840">
                <a:tc>
                  <a:txBody>
                    <a:bodyPr/>
                    <a:lstStyle/>
                    <a:p>
                      <a:r>
                        <a:rPr lang="tr-TR" dirty="0"/>
                        <a:t>Evre IIIA</a:t>
                      </a:r>
                    </a:p>
                  </a:txBody>
                  <a:tcPr/>
                </a:tc>
                <a:tc>
                  <a:txBody>
                    <a:bodyPr/>
                    <a:lstStyle/>
                    <a:p>
                      <a:r>
                        <a:rPr lang="tr-TR"/>
                        <a:t>Herhangi T1-2</a:t>
                      </a:r>
                      <a:r>
                        <a:rPr lang="tr-TR" dirty="0"/>
                        <a:t>, N1, M0</a:t>
                      </a:r>
                    </a:p>
                  </a:txBody>
                  <a:tcPr/>
                </a:tc>
                <a:tc>
                  <a:txBody>
                    <a:bodyPr/>
                    <a:lstStyle/>
                    <a:p>
                      <a:r>
                        <a:rPr lang="tr-TR" dirty="0"/>
                        <a:t>83</a:t>
                      </a:r>
                    </a:p>
                  </a:txBody>
                  <a:tcPr/>
                </a:tc>
                <a:extLst>
                  <a:ext uri="{0D108BD9-81ED-4DB2-BD59-A6C34878D82A}">
                    <a16:rowId xmlns:a16="http://schemas.microsoft.com/office/drawing/2014/main" val="10006"/>
                  </a:ext>
                </a:extLst>
              </a:tr>
              <a:tr h="370840">
                <a:tc>
                  <a:txBody>
                    <a:bodyPr/>
                    <a:lstStyle/>
                    <a:p>
                      <a:r>
                        <a:rPr lang="tr-TR" dirty="0"/>
                        <a:t>Evre IIIB</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a:t>Herhangi T1-2, N2, M0</a:t>
                      </a:r>
                    </a:p>
                  </a:txBody>
                  <a:tcPr/>
                </a:tc>
                <a:tc>
                  <a:txBody>
                    <a:bodyPr/>
                    <a:lstStyle/>
                    <a:p>
                      <a:r>
                        <a:rPr lang="tr-TR" dirty="0"/>
                        <a:t>64</a:t>
                      </a:r>
                    </a:p>
                  </a:txBody>
                  <a:tcPr/>
                </a:tc>
                <a:extLst>
                  <a:ext uri="{0D108BD9-81ED-4DB2-BD59-A6C34878D82A}">
                    <a16:rowId xmlns:a16="http://schemas.microsoft.com/office/drawing/2014/main" val="10007"/>
                  </a:ext>
                </a:extLst>
              </a:tr>
              <a:tr h="370840">
                <a:tc>
                  <a:txBody>
                    <a:bodyPr/>
                    <a:lstStyle/>
                    <a:p>
                      <a:r>
                        <a:rPr lang="tr-TR" dirty="0"/>
                        <a:t>Evre IIIC</a:t>
                      </a:r>
                    </a:p>
                  </a:txBody>
                  <a:tcPr>
                    <a:solidFill>
                      <a:srgbClr val="FFC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a:t>Herhangi T, N3, M0</a:t>
                      </a:r>
                    </a:p>
                  </a:txBody>
                  <a:tcPr>
                    <a:solidFill>
                      <a:srgbClr val="FFC000"/>
                    </a:solidFill>
                  </a:tcPr>
                </a:tc>
                <a:tc>
                  <a:txBody>
                    <a:bodyPr/>
                    <a:lstStyle/>
                    <a:p>
                      <a:r>
                        <a:rPr lang="tr-TR" dirty="0"/>
                        <a:t>44</a:t>
                      </a:r>
                    </a:p>
                  </a:txBody>
                  <a:tcPr>
                    <a:solidFill>
                      <a:srgbClr val="FFC000"/>
                    </a:solidFill>
                  </a:tcPr>
                </a:tc>
                <a:extLst>
                  <a:ext uri="{0D108BD9-81ED-4DB2-BD59-A6C34878D82A}">
                    <a16:rowId xmlns:a16="http://schemas.microsoft.com/office/drawing/2014/main" val="10008"/>
                  </a:ext>
                </a:extLst>
              </a:tr>
              <a:tr h="370840">
                <a:tc>
                  <a:txBody>
                    <a:bodyPr/>
                    <a:lstStyle/>
                    <a:p>
                      <a:r>
                        <a:rPr lang="tr-TR" dirty="0"/>
                        <a:t>Evre IV</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a:t>Herhangi T, herhangi N, M1</a:t>
                      </a:r>
                    </a:p>
                  </a:txBody>
                  <a:tcPr/>
                </a:tc>
                <a:tc>
                  <a:txBody>
                    <a:bodyPr/>
                    <a:lstStyle/>
                    <a:p>
                      <a:r>
                        <a:rPr lang="tr-TR" dirty="0"/>
                        <a:t>8</a:t>
                      </a:r>
                    </a:p>
                  </a:txBody>
                  <a:tcPr/>
                </a:tc>
                <a:extLst>
                  <a:ext uri="{0D108BD9-81ED-4DB2-BD59-A6C34878D82A}">
                    <a16:rowId xmlns:a16="http://schemas.microsoft.com/office/drawing/2014/main" val="10009"/>
                  </a:ext>
                </a:extLst>
              </a:tr>
            </a:tbl>
          </a:graphicData>
        </a:graphic>
      </p:graphicFrame>
      <p:pic>
        <p:nvPicPr>
          <p:cNvPr id="2050" name="Picture 2"/>
          <p:cNvPicPr>
            <a:picLocks noGrp="1" noChangeAspect="1" noChangeArrowheads="1"/>
          </p:cNvPicPr>
          <p:nvPr>
            <p:ph sz="half" idx="2"/>
          </p:nvPr>
        </p:nvPicPr>
        <p:blipFill>
          <a:blip r:embed="rId3" cstate="print"/>
          <a:srcRect/>
          <a:stretch>
            <a:fillRect/>
          </a:stretch>
        </p:blipFill>
        <p:spPr bwMode="auto">
          <a:xfrm>
            <a:off x="5562600" y="2895600"/>
            <a:ext cx="2476500" cy="3086100"/>
          </a:xfrm>
          <a:prstGeom prst="rect">
            <a:avLst/>
          </a:prstGeom>
          <a:noFill/>
          <a:ln w="9525">
            <a:noFill/>
            <a:miter lim="800000"/>
            <a:headEnd/>
            <a:tailEnd/>
          </a:ln>
        </p:spPr>
      </p:pic>
    </p:spTree>
    <p:extLst>
      <p:ext uri="{BB962C8B-B14F-4D97-AF65-F5344CB8AC3E}">
        <p14:creationId xmlns:p14="http://schemas.microsoft.com/office/powerpoint/2010/main" val="33653305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05461" y="188640"/>
            <a:ext cx="8928992" cy="1143000"/>
          </a:xfrm>
        </p:spPr>
        <p:txBody>
          <a:bodyPr>
            <a:normAutofit fontScale="90000"/>
          </a:bodyPr>
          <a:lstStyle/>
          <a:p>
            <a:r>
              <a:rPr lang="tr-TR" dirty="0"/>
              <a:t>KOLOREKTAL KANSER </a:t>
            </a:r>
            <a:br>
              <a:rPr lang="tr-TR" dirty="0"/>
            </a:br>
            <a:r>
              <a:rPr lang="tr-TR" sz="4000" dirty="0" err="1"/>
              <a:t>Evreleme</a:t>
            </a:r>
            <a:r>
              <a:rPr lang="tr-TR" sz="4000" dirty="0"/>
              <a:t> ve </a:t>
            </a:r>
            <a:r>
              <a:rPr lang="tr-TR" sz="4000" dirty="0" err="1"/>
              <a:t>Preoperatif</a:t>
            </a:r>
            <a:r>
              <a:rPr lang="tr-TR" sz="4000" dirty="0"/>
              <a:t> Değerlendirme</a:t>
            </a:r>
            <a:endParaRPr lang="tr-TR" dirty="0"/>
          </a:p>
        </p:txBody>
      </p:sp>
      <p:sp>
        <p:nvSpPr>
          <p:cNvPr id="3" name="İçerik Yer Tutucusu 2"/>
          <p:cNvSpPr>
            <a:spLocks noGrp="1"/>
          </p:cNvSpPr>
          <p:nvPr>
            <p:ph idx="1"/>
          </p:nvPr>
        </p:nvSpPr>
        <p:spPr>
          <a:xfrm>
            <a:off x="395536" y="1556792"/>
            <a:ext cx="8229600" cy="4813995"/>
          </a:xfrm>
        </p:spPr>
        <p:txBody>
          <a:bodyPr>
            <a:normAutofit fontScale="92500" lnSpcReduction="10000"/>
          </a:bodyPr>
          <a:lstStyle/>
          <a:p>
            <a:r>
              <a:rPr lang="tr-TR" sz="2800" dirty="0" err="1"/>
              <a:t>Preoperatif</a:t>
            </a:r>
            <a:r>
              <a:rPr lang="tr-TR" sz="2800" dirty="0"/>
              <a:t> görüntüleme değerlendirmesi (</a:t>
            </a:r>
            <a:r>
              <a:rPr lang="tr-TR" sz="2800" dirty="0" err="1"/>
              <a:t>cTxNxMx</a:t>
            </a:r>
            <a:r>
              <a:rPr lang="tr-TR" sz="2800" dirty="0"/>
              <a:t>)</a:t>
            </a:r>
          </a:p>
          <a:p>
            <a:r>
              <a:rPr lang="tr-TR" sz="2800" dirty="0"/>
              <a:t>Son </a:t>
            </a:r>
            <a:r>
              <a:rPr lang="tr-TR" sz="2800" dirty="0" err="1"/>
              <a:t>evreleme</a:t>
            </a:r>
            <a:r>
              <a:rPr lang="tr-TR" sz="2800" dirty="0"/>
              <a:t> patolojik incelemeyle yapılır (</a:t>
            </a:r>
            <a:r>
              <a:rPr lang="tr-TR" sz="2800" dirty="0" err="1"/>
              <a:t>pTxNxMx</a:t>
            </a:r>
            <a:r>
              <a:rPr lang="tr-TR" sz="2800" dirty="0"/>
              <a:t>)</a:t>
            </a:r>
          </a:p>
          <a:p>
            <a:r>
              <a:rPr lang="tr-TR" sz="2800" dirty="0"/>
              <a:t>Lenf </a:t>
            </a:r>
            <a:r>
              <a:rPr lang="tr-TR" sz="2800" dirty="0" err="1"/>
              <a:t>nodu</a:t>
            </a:r>
            <a:r>
              <a:rPr lang="tr-TR" sz="2800" dirty="0"/>
              <a:t> metastazlarının varlığı (evre III) </a:t>
            </a:r>
            <a:r>
              <a:rPr lang="tr-TR" sz="2800" dirty="0" err="1"/>
              <a:t>sağkalımı</a:t>
            </a:r>
            <a:r>
              <a:rPr lang="tr-TR" sz="2800" dirty="0"/>
              <a:t> azaltır</a:t>
            </a:r>
          </a:p>
          <a:p>
            <a:r>
              <a:rPr lang="tr-TR" sz="2800" dirty="0" err="1"/>
              <a:t>Diferansiyasyon</a:t>
            </a:r>
            <a:r>
              <a:rPr lang="tr-TR" sz="2800" dirty="0"/>
              <a:t> derecesi, </a:t>
            </a:r>
            <a:r>
              <a:rPr lang="tr-TR" sz="2800" dirty="0" err="1"/>
              <a:t>müsinöz</a:t>
            </a:r>
            <a:r>
              <a:rPr lang="tr-TR" sz="2800" dirty="0"/>
              <a:t>  veya taşlı yüzük hücre histolojisi, </a:t>
            </a:r>
            <a:r>
              <a:rPr lang="tr-TR" sz="2800" dirty="0" err="1"/>
              <a:t>vasküler</a:t>
            </a:r>
            <a:r>
              <a:rPr lang="tr-TR" sz="2800" dirty="0"/>
              <a:t> </a:t>
            </a:r>
            <a:r>
              <a:rPr lang="tr-TR" sz="2800" dirty="0" err="1"/>
              <a:t>invazyon</a:t>
            </a:r>
            <a:r>
              <a:rPr lang="tr-TR" sz="2800" dirty="0"/>
              <a:t> ve DNA </a:t>
            </a:r>
            <a:r>
              <a:rPr lang="tr-TR" sz="2800" dirty="0" err="1"/>
              <a:t>anöploidi</a:t>
            </a:r>
            <a:r>
              <a:rPr lang="tr-TR" sz="2800" dirty="0"/>
              <a:t> gibi tümör özellikleri de </a:t>
            </a:r>
            <a:r>
              <a:rPr lang="tr-TR" sz="2800" dirty="0" err="1"/>
              <a:t>prognozu</a:t>
            </a:r>
            <a:r>
              <a:rPr lang="tr-TR" sz="2800" dirty="0"/>
              <a:t> olumsuz etkiler</a:t>
            </a:r>
          </a:p>
          <a:p>
            <a:r>
              <a:rPr lang="tr-TR" sz="2800" dirty="0" err="1"/>
              <a:t>Preoperatif</a:t>
            </a:r>
            <a:r>
              <a:rPr lang="tr-TR" sz="2800" dirty="0"/>
              <a:t> </a:t>
            </a:r>
            <a:r>
              <a:rPr lang="tr-TR" sz="2800" dirty="0" err="1"/>
              <a:t>CEA'nın</a:t>
            </a:r>
            <a:r>
              <a:rPr lang="tr-TR" sz="2800" dirty="0"/>
              <a:t> da </a:t>
            </a:r>
            <a:r>
              <a:rPr lang="tr-TR" sz="2800" dirty="0" err="1"/>
              <a:t>prognostik</a:t>
            </a:r>
            <a:r>
              <a:rPr lang="tr-TR" sz="2800" dirty="0"/>
              <a:t> bir gösterge olduğu öne sürülmüştür</a:t>
            </a:r>
          </a:p>
          <a:p>
            <a:r>
              <a:rPr lang="tr-TR" sz="2800" dirty="0" err="1"/>
              <a:t>Preop</a:t>
            </a:r>
            <a:r>
              <a:rPr lang="tr-TR" sz="2800" dirty="0"/>
              <a:t> yüksek </a:t>
            </a:r>
            <a:r>
              <a:rPr lang="tr-TR" sz="2800" dirty="0" err="1"/>
              <a:t>CEA’nın</a:t>
            </a:r>
            <a:r>
              <a:rPr lang="tr-TR" sz="2800" dirty="0"/>
              <a:t> </a:t>
            </a:r>
            <a:r>
              <a:rPr lang="tr-TR" sz="2800" dirty="0" err="1"/>
              <a:t>postop</a:t>
            </a:r>
            <a:r>
              <a:rPr lang="tr-TR" sz="2800" dirty="0"/>
              <a:t> düşmesi ve takipte, geç dönemde </a:t>
            </a:r>
            <a:r>
              <a:rPr lang="tr-TR" sz="2800" dirty="0" err="1"/>
              <a:t>yenıden</a:t>
            </a:r>
            <a:r>
              <a:rPr lang="tr-TR" sz="2800" dirty="0"/>
              <a:t> yükselmesi metastaz </a:t>
            </a:r>
            <a:r>
              <a:rPr lang="tr-TR" sz="2800"/>
              <a:t>olduğunu gösterir</a:t>
            </a:r>
            <a:endParaRPr lang="tr-TR" sz="2800" dirty="0"/>
          </a:p>
        </p:txBody>
      </p:sp>
    </p:spTree>
    <p:extLst>
      <p:ext uri="{BB962C8B-B14F-4D97-AF65-F5344CB8AC3E}">
        <p14:creationId xmlns:p14="http://schemas.microsoft.com/office/powerpoint/2010/main" val="12731724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sv-SE" b="1" dirty="0" smtClean="0"/>
              <a:t>Kolon Ka</a:t>
            </a:r>
            <a:r>
              <a:rPr lang="tr-TR" b="1" dirty="0" err="1" smtClean="0"/>
              <a:t>nseri</a:t>
            </a:r>
            <a:r>
              <a:rPr lang="sv-SE" b="1" dirty="0" smtClean="0"/>
              <a:t> </a:t>
            </a:r>
            <a:r>
              <a:rPr lang="sv-SE" b="1" dirty="0"/>
              <a:t>için Evreye Özgü Tedavi</a:t>
            </a:r>
            <a:endParaRPr lang="tr-TR" b="1" dirty="0"/>
          </a:p>
        </p:txBody>
      </p:sp>
      <p:sp>
        <p:nvSpPr>
          <p:cNvPr id="3" name="İçerik Yer Tutucusu 2"/>
          <p:cNvSpPr>
            <a:spLocks noGrp="1"/>
          </p:cNvSpPr>
          <p:nvPr>
            <p:ph idx="1"/>
          </p:nvPr>
        </p:nvSpPr>
        <p:spPr/>
        <p:txBody>
          <a:bodyPr/>
          <a:lstStyle/>
          <a:p>
            <a:r>
              <a:rPr lang="tr-TR" b="1" dirty="0"/>
              <a:t>Evre 0</a:t>
            </a:r>
            <a:r>
              <a:rPr lang="tr-TR" dirty="0"/>
              <a:t> (</a:t>
            </a:r>
            <a:r>
              <a:rPr lang="tr-TR" dirty="0" err="1"/>
              <a:t>Tis</a:t>
            </a:r>
            <a:r>
              <a:rPr lang="tr-TR" dirty="0"/>
              <a:t>, N0, M0) in </a:t>
            </a:r>
            <a:r>
              <a:rPr lang="tr-TR" dirty="0" err="1"/>
              <a:t>situ</a:t>
            </a:r>
            <a:r>
              <a:rPr lang="tr-TR" dirty="0"/>
              <a:t> </a:t>
            </a:r>
            <a:r>
              <a:rPr lang="tr-TR" dirty="0" err="1"/>
              <a:t>karsinom</a:t>
            </a:r>
            <a:r>
              <a:rPr lang="tr-TR" dirty="0"/>
              <a:t> içeren polipler </a:t>
            </a:r>
            <a:r>
              <a:rPr lang="tr-TR" dirty="0" smtClean="0"/>
              <a:t>(</a:t>
            </a:r>
            <a:r>
              <a:rPr lang="tr-TR" dirty="0" err="1" smtClean="0"/>
              <a:t>intraepiteliyal</a:t>
            </a:r>
            <a:r>
              <a:rPr lang="tr-TR" dirty="0" smtClean="0"/>
              <a:t> veya </a:t>
            </a:r>
            <a:r>
              <a:rPr lang="tr-TR" dirty="0" err="1" smtClean="0"/>
              <a:t>intramukozal</a:t>
            </a:r>
            <a:r>
              <a:rPr lang="tr-TR" dirty="0" smtClean="0"/>
              <a:t>) (veya yüksek </a:t>
            </a:r>
            <a:r>
              <a:rPr lang="tr-TR" dirty="0" err="1"/>
              <a:t>gradlı</a:t>
            </a:r>
            <a:r>
              <a:rPr lang="tr-TR" dirty="0"/>
              <a:t> </a:t>
            </a:r>
            <a:r>
              <a:rPr lang="tr-TR" dirty="0" err="1"/>
              <a:t>displazi</a:t>
            </a:r>
            <a:r>
              <a:rPr lang="tr-TR" dirty="0"/>
              <a:t>) lenf </a:t>
            </a:r>
            <a:r>
              <a:rPr lang="tr-TR" dirty="0" err="1"/>
              <a:t>nodu</a:t>
            </a:r>
            <a:r>
              <a:rPr lang="tr-TR" dirty="0"/>
              <a:t> metastazı riski </a:t>
            </a:r>
            <a:r>
              <a:rPr lang="tr-TR" dirty="0" smtClean="0"/>
              <a:t>taşımaz</a:t>
            </a:r>
          </a:p>
          <a:p>
            <a:r>
              <a:rPr lang="tr-TR" dirty="0" smtClean="0"/>
              <a:t>Endoskopik rezeksiyon yeterlidir</a:t>
            </a:r>
            <a:endParaRPr lang="tr-TR" dirty="0"/>
          </a:p>
          <a:p>
            <a:endParaRPr lang="tr-TR" dirty="0"/>
          </a:p>
        </p:txBody>
      </p:sp>
    </p:spTree>
    <p:extLst>
      <p:ext uri="{BB962C8B-B14F-4D97-AF65-F5344CB8AC3E}">
        <p14:creationId xmlns:p14="http://schemas.microsoft.com/office/powerpoint/2010/main" val="16733556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5220072" y="3488910"/>
            <a:ext cx="3826768" cy="2635921"/>
          </a:xfrm>
          <a:prstGeom prst="rect">
            <a:avLst/>
          </a:prstGeom>
        </p:spPr>
      </p:pic>
      <p:sp>
        <p:nvSpPr>
          <p:cNvPr id="2" name="Unvan 1"/>
          <p:cNvSpPr>
            <a:spLocks noGrp="1"/>
          </p:cNvSpPr>
          <p:nvPr>
            <p:ph type="title"/>
          </p:nvPr>
        </p:nvSpPr>
        <p:spPr/>
        <p:txBody>
          <a:bodyPr>
            <a:normAutofit fontScale="90000"/>
          </a:bodyPr>
          <a:lstStyle/>
          <a:p>
            <a:r>
              <a:rPr lang="tr-TR" b="1" dirty="0"/>
              <a:t>Kolon Kanseri için Evreye Özgü Tedavi</a:t>
            </a:r>
          </a:p>
        </p:txBody>
      </p:sp>
      <p:sp>
        <p:nvSpPr>
          <p:cNvPr id="3" name="İçerik Yer Tutucusu 2"/>
          <p:cNvSpPr>
            <a:spLocks noGrp="1"/>
          </p:cNvSpPr>
          <p:nvPr>
            <p:ph idx="1"/>
          </p:nvPr>
        </p:nvSpPr>
        <p:spPr/>
        <p:txBody>
          <a:bodyPr>
            <a:normAutofit fontScale="92500" lnSpcReduction="20000"/>
          </a:bodyPr>
          <a:lstStyle/>
          <a:p>
            <a:r>
              <a:rPr lang="tr-TR" b="1" dirty="0"/>
              <a:t>Evre I</a:t>
            </a:r>
            <a:r>
              <a:rPr lang="tr-TR" dirty="0"/>
              <a:t> : </a:t>
            </a:r>
            <a:r>
              <a:rPr lang="tr-TR" dirty="0" err="1"/>
              <a:t>Malign</a:t>
            </a:r>
            <a:r>
              <a:rPr lang="tr-TR" dirty="0"/>
              <a:t> Polip (T1, N0, M0) </a:t>
            </a:r>
            <a:r>
              <a:rPr lang="tr-TR" dirty="0" err="1"/>
              <a:t>invaziv</a:t>
            </a:r>
            <a:r>
              <a:rPr lang="tr-TR" dirty="0"/>
              <a:t> </a:t>
            </a:r>
            <a:r>
              <a:rPr lang="tr-TR" dirty="0" err="1"/>
              <a:t>karsinomu</a:t>
            </a:r>
            <a:r>
              <a:rPr lang="tr-TR" dirty="0"/>
              <a:t> barındıran bir polip, </a:t>
            </a:r>
            <a:r>
              <a:rPr lang="tr-TR" dirty="0" err="1"/>
              <a:t>submukozal</a:t>
            </a:r>
            <a:r>
              <a:rPr lang="tr-TR" dirty="0"/>
              <a:t> </a:t>
            </a:r>
            <a:r>
              <a:rPr lang="tr-TR" dirty="0" err="1"/>
              <a:t>invazyon</a:t>
            </a:r>
            <a:r>
              <a:rPr lang="tr-TR" dirty="0"/>
              <a:t> derecesi (Sm1, Sm2, Sm3</a:t>
            </a:r>
            <a:r>
              <a:rPr lang="tr-TR" dirty="0" smtClean="0"/>
              <a:t>)</a:t>
            </a:r>
          </a:p>
          <a:p>
            <a:r>
              <a:rPr lang="tr-TR" dirty="0" smtClean="0"/>
              <a:t>Saplı polip (</a:t>
            </a:r>
            <a:r>
              <a:rPr lang="tr-TR" dirty="0" err="1" smtClean="0"/>
              <a:t>Haggitt</a:t>
            </a:r>
            <a:r>
              <a:rPr lang="tr-TR" dirty="0" smtClean="0"/>
              <a:t> 1-3)</a:t>
            </a:r>
          </a:p>
          <a:p>
            <a:r>
              <a:rPr lang="tr-TR" dirty="0" smtClean="0"/>
              <a:t>Risk faktörleri yok</a:t>
            </a:r>
          </a:p>
          <a:p>
            <a:r>
              <a:rPr lang="tr-TR" dirty="0" err="1" smtClean="0"/>
              <a:t>Polipektomi</a:t>
            </a:r>
            <a:endParaRPr lang="tr-TR" dirty="0" smtClean="0"/>
          </a:p>
          <a:p>
            <a:endParaRPr lang="tr-TR" dirty="0" smtClean="0"/>
          </a:p>
          <a:p>
            <a:r>
              <a:rPr lang="tr-TR" dirty="0" err="1" smtClean="0"/>
              <a:t>Sesil</a:t>
            </a:r>
            <a:r>
              <a:rPr lang="tr-TR" dirty="0" smtClean="0"/>
              <a:t> veya </a:t>
            </a:r>
            <a:r>
              <a:rPr lang="tr-TR" dirty="0" err="1" smtClean="0"/>
              <a:t>flat</a:t>
            </a:r>
            <a:r>
              <a:rPr lang="tr-TR" dirty="0" smtClean="0"/>
              <a:t> polip (Paris sınıflaması)</a:t>
            </a:r>
            <a:endParaRPr lang="tr-TR" dirty="0"/>
          </a:p>
          <a:p>
            <a:r>
              <a:rPr lang="tr-TR" dirty="0" err="1" smtClean="0"/>
              <a:t>Segmental</a:t>
            </a:r>
            <a:r>
              <a:rPr lang="tr-TR" dirty="0" smtClean="0"/>
              <a:t> </a:t>
            </a:r>
            <a:r>
              <a:rPr lang="tr-TR" dirty="0" err="1"/>
              <a:t>kolektomi</a:t>
            </a:r>
            <a:endParaRPr lang="tr-TR" dirty="0"/>
          </a:p>
          <a:p>
            <a:r>
              <a:rPr lang="tr-TR" dirty="0" smtClean="0"/>
              <a:t>5-yıl </a:t>
            </a:r>
            <a:r>
              <a:rPr lang="tr-TR" dirty="0" err="1" smtClean="0"/>
              <a:t>sağkalım</a:t>
            </a:r>
            <a:r>
              <a:rPr lang="tr-TR" dirty="0" smtClean="0"/>
              <a:t> %99</a:t>
            </a:r>
            <a:endParaRPr lang="tr-TR" dirty="0"/>
          </a:p>
        </p:txBody>
      </p:sp>
    </p:spTree>
    <p:extLst>
      <p:ext uri="{BB962C8B-B14F-4D97-AF65-F5344CB8AC3E}">
        <p14:creationId xmlns:p14="http://schemas.microsoft.com/office/powerpoint/2010/main" val="37568130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9512" y="274638"/>
            <a:ext cx="8856984" cy="778098"/>
          </a:xfrm>
        </p:spPr>
        <p:txBody>
          <a:bodyPr>
            <a:normAutofit/>
          </a:bodyPr>
          <a:lstStyle/>
          <a:p>
            <a:r>
              <a:rPr lang="tr-TR" b="1" dirty="0"/>
              <a:t>Kolon Kanseri için Evreye Özgü Tedavi</a:t>
            </a:r>
            <a:endParaRPr lang="tr-TR" dirty="0"/>
          </a:p>
        </p:txBody>
      </p:sp>
      <p:sp>
        <p:nvSpPr>
          <p:cNvPr id="3" name="İçerik Yer Tutucusu 2"/>
          <p:cNvSpPr>
            <a:spLocks noGrp="1"/>
          </p:cNvSpPr>
          <p:nvPr>
            <p:ph idx="1"/>
          </p:nvPr>
        </p:nvSpPr>
        <p:spPr>
          <a:xfrm>
            <a:off x="457200" y="1196752"/>
            <a:ext cx="8229600" cy="4929411"/>
          </a:xfrm>
        </p:spPr>
        <p:txBody>
          <a:bodyPr>
            <a:normAutofit/>
          </a:bodyPr>
          <a:lstStyle/>
          <a:p>
            <a:r>
              <a:rPr lang="tr-TR" b="1" dirty="0" smtClean="0"/>
              <a:t>Evre </a:t>
            </a:r>
            <a:r>
              <a:rPr lang="tr-TR" b="1" dirty="0"/>
              <a:t>I ve II </a:t>
            </a:r>
            <a:r>
              <a:rPr lang="tr-TR" dirty="0"/>
              <a:t>: Lokalize Kolon </a:t>
            </a:r>
            <a:r>
              <a:rPr lang="tr-TR" dirty="0" err="1"/>
              <a:t>Karsinomu</a:t>
            </a:r>
            <a:r>
              <a:rPr lang="tr-TR" dirty="0"/>
              <a:t> (T</a:t>
            </a:r>
            <a:r>
              <a:rPr lang="tr-TR" baseline="-25000" dirty="0"/>
              <a:t>1-3</a:t>
            </a:r>
            <a:r>
              <a:rPr lang="tr-TR" dirty="0"/>
              <a:t>, N</a:t>
            </a:r>
            <a:r>
              <a:rPr lang="tr-TR" baseline="-25000" dirty="0"/>
              <a:t>0</a:t>
            </a:r>
            <a:r>
              <a:rPr lang="tr-TR" dirty="0"/>
              <a:t>, M</a:t>
            </a:r>
            <a:r>
              <a:rPr lang="tr-TR" baseline="-25000" dirty="0"/>
              <a:t>0</a:t>
            </a:r>
            <a:r>
              <a:rPr lang="tr-TR" dirty="0"/>
              <a:t>) evre I: cerrahi rezeksiyon, evre II hastalık (genç hastalar, histolojik bulgusu “yüksek riskli” tümörler) </a:t>
            </a:r>
            <a:endParaRPr lang="tr-TR" dirty="0" smtClean="0"/>
          </a:p>
          <a:p>
            <a:endParaRPr lang="tr-TR" dirty="0"/>
          </a:p>
          <a:p>
            <a:r>
              <a:rPr lang="tr-TR" dirty="0" err="1"/>
              <a:t>A</a:t>
            </a:r>
            <a:r>
              <a:rPr lang="tr-TR" dirty="0" err="1" smtClean="0"/>
              <a:t>djuvan</a:t>
            </a:r>
            <a:r>
              <a:rPr lang="tr-TR" dirty="0" smtClean="0"/>
              <a:t> kemoterapi</a:t>
            </a:r>
          </a:p>
          <a:p>
            <a:endParaRPr lang="tr-TR" dirty="0"/>
          </a:p>
          <a:p>
            <a:endParaRPr lang="tr-TR" sz="3000" dirty="0" smtClean="0">
              <a:solidFill>
                <a:prstClr val="black"/>
              </a:solidFill>
            </a:endParaRPr>
          </a:p>
          <a:p>
            <a:r>
              <a:rPr lang="tr-TR" sz="3000" dirty="0" smtClean="0">
                <a:solidFill>
                  <a:prstClr val="black"/>
                </a:solidFill>
              </a:rPr>
              <a:t>5-yıl </a:t>
            </a:r>
            <a:r>
              <a:rPr lang="tr-TR" sz="3000" dirty="0" err="1" smtClean="0">
                <a:solidFill>
                  <a:prstClr val="black"/>
                </a:solidFill>
              </a:rPr>
              <a:t>sağkalım</a:t>
            </a:r>
            <a:r>
              <a:rPr lang="tr-TR" sz="3000" dirty="0" smtClean="0">
                <a:solidFill>
                  <a:prstClr val="black"/>
                </a:solidFill>
              </a:rPr>
              <a:t> %68 - 83</a:t>
            </a:r>
            <a:endParaRPr lang="tr-TR" dirty="0"/>
          </a:p>
        </p:txBody>
      </p:sp>
      <p:sp>
        <p:nvSpPr>
          <p:cNvPr id="5" name="Metin kutusu 4"/>
          <p:cNvSpPr txBox="1"/>
          <p:nvPr/>
        </p:nvSpPr>
        <p:spPr>
          <a:xfrm>
            <a:off x="5940152" y="2780928"/>
            <a:ext cx="2952328" cy="1754326"/>
          </a:xfrm>
          <a:prstGeom prst="rect">
            <a:avLst/>
          </a:prstGeom>
          <a:noFill/>
          <a:ln>
            <a:solidFill>
              <a:schemeClr val="tx1"/>
            </a:solidFill>
          </a:ln>
        </p:spPr>
        <p:txBody>
          <a:bodyPr wrap="square" rtlCol="0">
            <a:spAutoFit/>
          </a:bodyPr>
          <a:lstStyle/>
          <a:p>
            <a:r>
              <a:rPr lang="tr-TR" dirty="0" smtClean="0"/>
              <a:t>- Yüksek </a:t>
            </a:r>
            <a:r>
              <a:rPr lang="tr-TR" dirty="0" err="1" smtClean="0"/>
              <a:t>gradlı</a:t>
            </a:r>
            <a:r>
              <a:rPr lang="tr-TR" dirty="0" smtClean="0"/>
              <a:t> tümör</a:t>
            </a:r>
          </a:p>
          <a:p>
            <a:r>
              <a:rPr lang="tr-TR" dirty="0" smtClean="0"/>
              <a:t>- </a:t>
            </a:r>
            <a:r>
              <a:rPr lang="tr-TR" dirty="0" err="1" smtClean="0"/>
              <a:t>Vasküler</a:t>
            </a:r>
            <a:r>
              <a:rPr lang="tr-TR" dirty="0" smtClean="0"/>
              <a:t> </a:t>
            </a:r>
            <a:r>
              <a:rPr lang="tr-TR" dirty="0" err="1" smtClean="0"/>
              <a:t>invazyon</a:t>
            </a:r>
            <a:endParaRPr lang="tr-TR" dirty="0" smtClean="0"/>
          </a:p>
          <a:p>
            <a:r>
              <a:rPr lang="tr-TR" dirty="0" smtClean="0"/>
              <a:t>- Lenfatik </a:t>
            </a:r>
            <a:r>
              <a:rPr lang="tr-TR" dirty="0" err="1" smtClean="0"/>
              <a:t>invazyon</a:t>
            </a:r>
            <a:endParaRPr lang="tr-TR" dirty="0" smtClean="0"/>
          </a:p>
          <a:p>
            <a:r>
              <a:rPr lang="tr-TR" dirty="0" smtClean="0"/>
              <a:t>- </a:t>
            </a:r>
            <a:r>
              <a:rPr lang="tr-TR" dirty="0" err="1" smtClean="0"/>
              <a:t>Perinöral</a:t>
            </a:r>
            <a:r>
              <a:rPr lang="tr-TR" dirty="0" smtClean="0"/>
              <a:t> </a:t>
            </a:r>
            <a:r>
              <a:rPr lang="tr-TR" dirty="0" err="1" smtClean="0"/>
              <a:t>invazyon</a:t>
            </a:r>
            <a:endParaRPr lang="tr-TR" dirty="0" smtClean="0"/>
          </a:p>
          <a:p>
            <a:r>
              <a:rPr lang="tr-TR" dirty="0" smtClean="0"/>
              <a:t>- Obstrüksiyonla gelen tümör</a:t>
            </a:r>
          </a:p>
          <a:p>
            <a:r>
              <a:rPr lang="tr-TR" dirty="0" smtClean="0"/>
              <a:t>- </a:t>
            </a:r>
            <a:r>
              <a:rPr lang="tr-TR" dirty="0" err="1" smtClean="0"/>
              <a:t>Preop</a:t>
            </a:r>
            <a:r>
              <a:rPr lang="tr-TR" dirty="0" smtClean="0"/>
              <a:t> yüksek CEA seviyesi</a:t>
            </a:r>
            <a:endParaRPr lang="tr-TR" dirty="0"/>
          </a:p>
        </p:txBody>
      </p:sp>
      <p:sp>
        <p:nvSpPr>
          <p:cNvPr id="6" name="Metin kutusu 5"/>
          <p:cNvSpPr txBox="1"/>
          <p:nvPr/>
        </p:nvSpPr>
        <p:spPr>
          <a:xfrm>
            <a:off x="2987824" y="4450179"/>
            <a:ext cx="2628292" cy="646331"/>
          </a:xfrm>
          <a:prstGeom prst="rect">
            <a:avLst/>
          </a:prstGeom>
          <a:noFill/>
          <a:ln>
            <a:solidFill>
              <a:schemeClr val="tx1"/>
            </a:solidFill>
          </a:ln>
        </p:spPr>
        <p:txBody>
          <a:bodyPr wrap="square" rtlCol="0">
            <a:spAutoFit/>
          </a:bodyPr>
          <a:lstStyle/>
          <a:p>
            <a:r>
              <a:rPr lang="tr-TR" b="1" dirty="0" smtClean="0"/>
              <a:t>MSİ/MMR durumu tayin edilmelidir</a:t>
            </a:r>
            <a:endParaRPr lang="tr-TR" b="1" dirty="0"/>
          </a:p>
        </p:txBody>
      </p:sp>
      <p:sp>
        <p:nvSpPr>
          <p:cNvPr id="7" name="5-Nokta Yıldız 6"/>
          <p:cNvSpPr/>
          <p:nvPr/>
        </p:nvSpPr>
        <p:spPr>
          <a:xfrm>
            <a:off x="2674132" y="4482881"/>
            <a:ext cx="216024" cy="17015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159143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40568" y="87623"/>
            <a:ext cx="8229600" cy="922114"/>
          </a:xfrm>
        </p:spPr>
        <p:txBody>
          <a:bodyPr/>
          <a:lstStyle/>
          <a:p>
            <a:r>
              <a:rPr lang="tr-TR" dirty="0" smtClean="0"/>
              <a:t>Kolon Kanseri </a:t>
            </a:r>
            <a:r>
              <a:rPr lang="tr-TR" dirty="0"/>
              <a:t>Tedavisi</a:t>
            </a:r>
          </a:p>
        </p:txBody>
      </p:sp>
      <p:sp>
        <p:nvSpPr>
          <p:cNvPr id="3" name="İçerik Yer Tutucusu 2"/>
          <p:cNvSpPr>
            <a:spLocks noGrp="1"/>
          </p:cNvSpPr>
          <p:nvPr>
            <p:ph idx="1"/>
          </p:nvPr>
        </p:nvSpPr>
        <p:spPr>
          <a:xfrm>
            <a:off x="323528" y="1047431"/>
            <a:ext cx="8229600" cy="4525963"/>
          </a:xfrm>
        </p:spPr>
        <p:txBody>
          <a:bodyPr/>
          <a:lstStyle/>
          <a:p>
            <a:pPr marL="0" indent="0">
              <a:buNone/>
            </a:pPr>
            <a:r>
              <a:rPr lang="tr-TR" u="sng" dirty="0"/>
              <a:t>Rezeksiyon Kuralları</a:t>
            </a:r>
          </a:p>
          <a:p>
            <a:r>
              <a:rPr lang="tr-TR" dirty="0" err="1"/>
              <a:t>L</a:t>
            </a:r>
            <a:r>
              <a:rPr lang="tr-TR" dirty="0" err="1" smtClean="0"/>
              <a:t>enfovasküler</a:t>
            </a:r>
            <a:r>
              <a:rPr lang="tr-TR" dirty="0" smtClean="0"/>
              <a:t> </a:t>
            </a:r>
            <a:r>
              <a:rPr lang="tr-TR" dirty="0" err="1"/>
              <a:t>pedikülü</a:t>
            </a:r>
            <a:r>
              <a:rPr lang="tr-TR" dirty="0"/>
              <a:t> ile birlikte </a:t>
            </a:r>
            <a:r>
              <a:rPr lang="tr-TR" dirty="0" err="1"/>
              <a:t>primer</a:t>
            </a:r>
            <a:r>
              <a:rPr lang="tr-TR" dirty="0"/>
              <a:t> tümör çıkarılır</a:t>
            </a:r>
          </a:p>
          <a:p>
            <a:r>
              <a:rPr lang="tr-TR" dirty="0"/>
              <a:t>K</a:t>
            </a:r>
            <a:r>
              <a:rPr lang="tr-TR" dirty="0" smtClean="0"/>
              <a:t>olon </a:t>
            </a:r>
            <a:r>
              <a:rPr lang="tr-TR" dirty="0"/>
              <a:t>lenfatikleri o </a:t>
            </a:r>
            <a:r>
              <a:rPr lang="tr-TR" dirty="0" err="1"/>
              <a:t>segmentin</a:t>
            </a:r>
            <a:r>
              <a:rPr lang="tr-TR" dirty="0"/>
              <a:t> esas arteri boyunca ilerler</a:t>
            </a:r>
          </a:p>
          <a:p>
            <a:r>
              <a:rPr lang="tr-TR" dirty="0"/>
              <a:t>Senkron kanserler ve </a:t>
            </a:r>
            <a:r>
              <a:rPr lang="tr-TR" dirty="0" err="1"/>
              <a:t>Metakron</a:t>
            </a:r>
            <a:r>
              <a:rPr lang="tr-TR" dirty="0"/>
              <a:t> tümörler</a:t>
            </a:r>
          </a:p>
          <a:p>
            <a:r>
              <a:rPr lang="tr-TR" dirty="0"/>
              <a:t>Yeterli </a:t>
            </a:r>
            <a:r>
              <a:rPr lang="tr-TR" dirty="0" err="1"/>
              <a:t>evreleme</a:t>
            </a:r>
            <a:r>
              <a:rPr lang="tr-TR" dirty="0"/>
              <a:t> için </a:t>
            </a:r>
            <a:r>
              <a:rPr lang="tr-TR" dirty="0" err="1"/>
              <a:t>rezeke</a:t>
            </a:r>
            <a:r>
              <a:rPr lang="tr-TR" dirty="0"/>
              <a:t> edilen piyeste minimum 12 lenf </a:t>
            </a:r>
            <a:r>
              <a:rPr lang="tr-TR" dirty="0" err="1"/>
              <a:t>nodu</a:t>
            </a:r>
            <a:r>
              <a:rPr lang="tr-TR" dirty="0"/>
              <a:t> bulunması gereklidir</a:t>
            </a:r>
          </a:p>
        </p:txBody>
      </p:sp>
      <p:pic>
        <p:nvPicPr>
          <p:cNvPr id="4" name="Picture 2"/>
          <p:cNvPicPr>
            <a:picLocks noChangeAspect="1" noChangeArrowheads="1"/>
          </p:cNvPicPr>
          <p:nvPr/>
        </p:nvPicPr>
        <p:blipFill>
          <a:blip r:embed="rId2" cstate="print"/>
          <a:srcRect/>
          <a:stretch>
            <a:fillRect/>
          </a:stretch>
        </p:blipFill>
        <p:spPr bwMode="auto">
          <a:xfrm>
            <a:off x="7821064" y="548680"/>
            <a:ext cx="1301231" cy="1800200"/>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37872" y="2395343"/>
            <a:ext cx="1267613" cy="1830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25311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sv-SE" sz="3600" b="1" dirty="0"/>
              <a:t>Kolon Ka</a:t>
            </a:r>
            <a:r>
              <a:rPr lang="tr-TR" sz="3600" b="1" dirty="0" err="1" smtClean="0"/>
              <a:t>nseri</a:t>
            </a:r>
            <a:r>
              <a:rPr lang="sv-SE" sz="3600" b="1" dirty="0" smtClean="0"/>
              <a:t> </a:t>
            </a:r>
            <a:r>
              <a:rPr lang="sv-SE" sz="3600" b="1" dirty="0"/>
              <a:t>için Evreye Özgü Tedavi</a:t>
            </a:r>
            <a:r>
              <a:rPr lang="tr-TR" sz="3600" b="1" dirty="0"/>
              <a:t> Planı</a:t>
            </a:r>
          </a:p>
        </p:txBody>
      </p:sp>
      <p:sp>
        <p:nvSpPr>
          <p:cNvPr id="3" name="İçerik Yer Tutucusu 2"/>
          <p:cNvSpPr>
            <a:spLocks noGrp="1"/>
          </p:cNvSpPr>
          <p:nvPr>
            <p:ph idx="1"/>
          </p:nvPr>
        </p:nvSpPr>
        <p:spPr>
          <a:xfrm>
            <a:off x="457200" y="1484784"/>
            <a:ext cx="8229600" cy="4536504"/>
          </a:xfrm>
        </p:spPr>
        <p:txBody>
          <a:bodyPr>
            <a:normAutofit lnSpcReduction="10000"/>
          </a:bodyPr>
          <a:lstStyle/>
          <a:p>
            <a:r>
              <a:rPr lang="tr-TR" b="1" dirty="0"/>
              <a:t>Evre III </a:t>
            </a:r>
            <a:r>
              <a:rPr lang="tr-TR" dirty="0"/>
              <a:t>: Lenf </a:t>
            </a:r>
            <a:r>
              <a:rPr lang="tr-TR" dirty="0" err="1"/>
              <a:t>Nodu</a:t>
            </a:r>
            <a:r>
              <a:rPr lang="tr-TR" dirty="0"/>
              <a:t> Metastazı (</a:t>
            </a:r>
            <a:r>
              <a:rPr lang="tr-TR" dirty="0" err="1"/>
              <a:t>T</a:t>
            </a:r>
            <a:r>
              <a:rPr lang="tr-TR" baseline="-25000" dirty="0" err="1"/>
              <a:t>herhangi</a:t>
            </a:r>
            <a:r>
              <a:rPr lang="tr-TR" dirty="0"/>
              <a:t>, N</a:t>
            </a:r>
            <a:r>
              <a:rPr lang="tr-TR" baseline="-25000" dirty="0"/>
              <a:t>1</a:t>
            </a:r>
            <a:r>
              <a:rPr lang="tr-TR" dirty="0"/>
              <a:t>, M</a:t>
            </a:r>
            <a:r>
              <a:rPr lang="tr-TR" baseline="-25000" dirty="0"/>
              <a:t>0</a:t>
            </a:r>
            <a:r>
              <a:rPr lang="tr-TR" dirty="0"/>
              <a:t>) </a:t>
            </a:r>
            <a:endParaRPr lang="tr-TR" dirty="0" smtClean="0"/>
          </a:p>
          <a:p>
            <a:r>
              <a:rPr lang="tr-TR" dirty="0" smtClean="0"/>
              <a:t>Cerrahi rezeksiyon</a:t>
            </a:r>
          </a:p>
          <a:p>
            <a:r>
              <a:rPr lang="tr-TR" dirty="0" err="1"/>
              <a:t>A</a:t>
            </a:r>
            <a:r>
              <a:rPr lang="tr-TR" dirty="0" err="1" smtClean="0"/>
              <a:t>djuvan</a:t>
            </a:r>
            <a:r>
              <a:rPr lang="tr-TR" dirty="0" smtClean="0"/>
              <a:t> </a:t>
            </a:r>
            <a:r>
              <a:rPr lang="tr-TR" dirty="0"/>
              <a:t>kemoterapi: 5-Florourasil ve </a:t>
            </a:r>
            <a:r>
              <a:rPr lang="tr-TR" dirty="0" err="1"/>
              <a:t>oksaliplatin</a:t>
            </a:r>
            <a:r>
              <a:rPr lang="tr-TR" dirty="0"/>
              <a:t> (</a:t>
            </a:r>
            <a:r>
              <a:rPr lang="tr-TR" dirty="0" smtClean="0"/>
              <a:t>FOLFOX veya CAPOX) </a:t>
            </a:r>
          </a:p>
          <a:p>
            <a:r>
              <a:rPr lang="tr-TR" dirty="0" err="1" smtClean="0"/>
              <a:t>MSI</a:t>
            </a:r>
            <a:r>
              <a:rPr lang="tr-TR" baseline="-25000" dirty="0" err="1" smtClean="0"/>
              <a:t>Yüksek</a:t>
            </a:r>
            <a:r>
              <a:rPr lang="tr-TR" dirty="0" smtClean="0"/>
              <a:t> </a:t>
            </a:r>
            <a:r>
              <a:rPr lang="tr-TR" dirty="0"/>
              <a:t>evre III hastalıkta </a:t>
            </a:r>
            <a:r>
              <a:rPr lang="tr-TR" dirty="0" smtClean="0"/>
              <a:t>(%15) kemoterapi fayda sağlamaz</a:t>
            </a:r>
          </a:p>
          <a:p>
            <a:r>
              <a:rPr lang="tr-TR" sz="2400" dirty="0" smtClean="0"/>
              <a:t>MLH1 ve PMS2 kaybı varsa </a:t>
            </a:r>
            <a:r>
              <a:rPr lang="tr-TR" sz="2400" i="1" dirty="0" smtClean="0"/>
              <a:t>BRAF</a:t>
            </a:r>
            <a:r>
              <a:rPr lang="tr-TR" sz="2400" dirty="0" smtClean="0"/>
              <a:t> mutasyonu bakılmalıdır (Lynch </a:t>
            </a:r>
            <a:r>
              <a:rPr lang="tr-TR" sz="2400" dirty="0" err="1" smtClean="0"/>
              <a:t>send</a:t>
            </a:r>
            <a:r>
              <a:rPr lang="tr-TR" sz="2400" dirty="0" smtClean="0"/>
              <a:t>. </a:t>
            </a:r>
            <a:r>
              <a:rPr lang="tr-TR" sz="2400" dirty="0"/>
              <a:t>d</a:t>
            </a:r>
            <a:r>
              <a:rPr lang="tr-TR" sz="2400" dirty="0" smtClean="0"/>
              <a:t>eğil)</a:t>
            </a:r>
          </a:p>
          <a:p>
            <a:r>
              <a:rPr lang="tr-TR" dirty="0"/>
              <a:t>5-yıl </a:t>
            </a:r>
            <a:r>
              <a:rPr lang="tr-TR" dirty="0" err="1" smtClean="0"/>
              <a:t>sağkalım</a:t>
            </a:r>
            <a:r>
              <a:rPr lang="tr-TR" dirty="0" smtClean="0"/>
              <a:t> % 45 - 65</a:t>
            </a:r>
            <a:endParaRPr lang="tr-TR" dirty="0"/>
          </a:p>
        </p:txBody>
      </p:sp>
    </p:spTree>
    <p:extLst>
      <p:ext uri="{BB962C8B-B14F-4D97-AF65-F5344CB8AC3E}">
        <p14:creationId xmlns:p14="http://schemas.microsoft.com/office/powerpoint/2010/main" val="26322328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667000" y="152400"/>
            <a:ext cx="6096000" cy="868362"/>
          </a:xfrm>
        </p:spPr>
        <p:txBody>
          <a:bodyPr>
            <a:noAutofit/>
          </a:bodyPr>
          <a:lstStyle/>
          <a:p>
            <a:r>
              <a:rPr lang="tr-TR" sz="3200" dirty="0"/>
              <a:t>Total Mezokolik Eksizyon</a:t>
            </a:r>
            <a:br>
              <a:rPr lang="tr-TR" sz="3200" dirty="0"/>
            </a:br>
            <a:r>
              <a:rPr lang="tr-TR" sz="2000" i="1" dirty="0"/>
              <a:t>Hohenberger W, Colorectal Dis 11 (2009):354-65</a:t>
            </a:r>
            <a:endParaRPr lang="tr-TR" sz="3200" i="1" dirty="0"/>
          </a:p>
        </p:txBody>
      </p:sp>
      <p:sp>
        <p:nvSpPr>
          <p:cNvPr id="12" name="Text Placeholder 11"/>
          <p:cNvSpPr>
            <a:spLocks noGrp="1"/>
          </p:cNvSpPr>
          <p:nvPr>
            <p:ph type="body" idx="1"/>
          </p:nvPr>
        </p:nvSpPr>
        <p:spPr>
          <a:xfrm>
            <a:off x="381000" y="6218238"/>
            <a:ext cx="4040188" cy="639762"/>
          </a:xfrm>
        </p:spPr>
        <p:txBody>
          <a:bodyPr/>
          <a:lstStyle/>
          <a:p>
            <a:r>
              <a:rPr lang="tr-TR" dirty="0"/>
              <a:t>Lokal nüks %6.5  %3.6</a:t>
            </a:r>
          </a:p>
        </p:txBody>
      </p:sp>
      <p:pic>
        <p:nvPicPr>
          <p:cNvPr id="3074" name="Picture 2"/>
          <p:cNvPicPr>
            <a:picLocks noGrp="1" noChangeAspect="1" noChangeArrowheads="1"/>
          </p:cNvPicPr>
          <p:nvPr>
            <p:ph sz="half" idx="2"/>
          </p:nvPr>
        </p:nvPicPr>
        <p:blipFill>
          <a:blip r:embed="rId2" cstate="print"/>
          <a:stretch>
            <a:fillRect/>
          </a:stretch>
        </p:blipFill>
        <p:spPr bwMode="auto">
          <a:xfrm>
            <a:off x="0" y="3048000"/>
            <a:ext cx="2461260" cy="3390900"/>
          </a:xfrm>
          <a:prstGeom prst="rect">
            <a:avLst/>
          </a:prstGeom>
          <a:noFill/>
          <a:ln w="9525">
            <a:noFill/>
            <a:miter lim="800000"/>
            <a:headEnd/>
            <a:tailEnd/>
          </a:ln>
        </p:spPr>
      </p:pic>
      <p:sp>
        <p:nvSpPr>
          <p:cNvPr id="13" name="Text Placeholder 12"/>
          <p:cNvSpPr>
            <a:spLocks noGrp="1"/>
          </p:cNvSpPr>
          <p:nvPr>
            <p:ph type="body" sz="quarter" idx="3"/>
          </p:nvPr>
        </p:nvSpPr>
        <p:spPr>
          <a:xfrm>
            <a:off x="3886200" y="6218238"/>
            <a:ext cx="4041775" cy="639762"/>
          </a:xfrm>
        </p:spPr>
        <p:txBody>
          <a:bodyPr/>
          <a:lstStyle/>
          <a:p>
            <a:r>
              <a:rPr lang="tr-TR" dirty="0"/>
              <a:t>Sağkalım  %82  %89</a:t>
            </a:r>
          </a:p>
        </p:txBody>
      </p:sp>
      <p:pic>
        <p:nvPicPr>
          <p:cNvPr id="3075" name="Picture 3"/>
          <p:cNvPicPr>
            <a:picLocks noGrp="1" noChangeAspect="1" noChangeArrowheads="1"/>
          </p:cNvPicPr>
          <p:nvPr>
            <p:ph sz="quarter" idx="4"/>
          </p:nvPr>
        </p:nvPicPr>
        <p:blipFill>
          <a:blip r:embed="rId3" cstate="print"/>
          <a:stretch>
            <a:fillRect/>
          </a:stretch>
        </p:blipFill>
        <p:spPr bwMode="auto">
          <a:xfrm>
            <a:off x="3200400" y="1600200"/>
            <a:ext cx="2697480" cy="2171700"/>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2362200" y="3810000"/>
            <a:ext cx="3343275" cy="2219325"/>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a:stretch>
            <a:fillRect/>
          </a:stretch>
        </p:blipFill>
        <p:spPr bwMode="auto">
          <a:xfrm>
            <a:off x="0" y="533400"/>
            <a:ext cx="3083719" cy="2667000"/>
          </a:xfrm>
          <a:prstGeom prst="rect">
            <a:avLst/>
          </a:prstGeom>
          <a:noFill/>
          <a:ln w="9525">
            <a:noFill/>
            <a:miter lim="800000"/>
            <a:headEnd/>
            <a:tailEnd/>
          </a:ln>
        </p:spPr>
      </p:pic>
      <p:pic>
        <p:nvPicPr>
          <p:cNvPr id="3078" name="Picture 6"/>
          <p:cNvPicPr>
            <a:picLocks noChangeAspect="1" noChangeArrowheads="1"/>
          </p:cNvPicPr>
          <p:nvPr/>
        </p:nvPicPr>
        <p:blipFill>
          <a:blip r:embed="rId6" cstate="print"/>
          <a:srcRect/>
          <a:stretch>
            <a:fillRect/>
          </a:stretch>
        </p:blipFill>
        <p:spPr bwMode="auto">
          <a:xfrm>
            <a:off x="5838825" y="990600"/>
            <a:ext cx="3305175" cy="2543175"/>
          </a:xfrm>
          <a:prstGeom prst="rect">
            <a:avLst/>
          </a:prstGeom>
          <a:noFill/>
          <a:ln w="9525">
            <a:noFill/>
            <a:miter lim="800000"/>
            <a:headEnd/>
            <a:tailEnd/>
          </a:ln>
        </p:spPr>
      </p:pic>
      <p:pic>
        <p:nvPicPr>
          <p:cNvPr id="3079" name="Picture 7"/>
          <p:cNvPicPr>
            <a:picLocks noChangeAspect="1" noChangeArrowheads="1"/>
          </p:cNvPicPr>
          <p:nvPr/>
        </p:nvPicPr>
        <p:blipFill>
          <a:blip r:embed="rId7" cstate="print"/>
          <a:srcRect/>
          <a:stretch>
            <a:fillRect/>
          </a:stretch>
        </p:blipFill>
        <p:spPr bwMode="auto">
          <a:xfrm>
            <a:off x="5743575" y="3657600"/>
            <a:ext cx="3400425" cy="2638425"/>
          </a:xfrm>
          <a:prstGeom prst="rect">
            <a:avLst/>
          </a:prstGeom>
          <a:noFill/>
          <a:ln w="9525">
            <a:noFill/>
            <a:miter lim="800000"/>
            <a:headEnd/>
            <a:tailEnd/>
          </a:ln>
        </p:spPr>
      </p:pic>
      <p:sp>
        <p:nvSpPr>
          <p:cNvPr id="14" name="Right Arrow 13"/>
          <p:cNvSpPr/>
          <p:nvPr/>
        </p:nvSpPr>
        <p:spPr>
          <a:xfrm>
            <a:off x="2514600" y="6629400"/>
            <a:ext cx="76200"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Right Arrow 14"/>
          <p:cNvSpPr/>
          <p:nvPr/>
        </p:nvSpPr>
        <p:spPr>
          <a:xfrm>
            <a:off x="5791200" y="6629400"/>
            <a:ext cx="762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4018299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pic>
        <p:nvPicPr>
          <p:cNvPr id="4" name="Resim 3"/>
          <p:cNvPicPr>
            <a:picLocks noChangeAspect="1"/>
          </p:cNvPicPr>
          <p:nvPr/>
        </p:nvPicPr>
        <p:blipFill>
          <a:blip r:embed="rId2"/>
          <a:stretch>
            <a:fillRect/>
          </a:stretch>
        </p:blipFill>
        <p:spPr>
          <a:xfrm>
            <a:off x="420480" y="678079"/>
            <a:ext cx="5015520" cy="5501841"/>
          </a:xfrm>
          <a:prstGeom prst="rect">
            <a:avLst/>
          </a:prstGeom>
        </p:spPr>
      </p:pic>
      <p:pic>
        <p:nvPicPr>
          <p:cNvPr id="5" name="Resim 4"/>
          <p:cNvPicPr>
            <a:picLocks noChangeAspect="1"/>
          </p:cNvPicPr>
          <p:nvPr/>
        </p:nvPicPr>
        <p:blipFill>
          <a:blip r:embed="rId3"/>
          <a:stretch>
            <a:fillRect/>
          </a:stretch>
        </p:blipFill>
        <p:spPr>
          <a:xfrm>
            <a:off x="5580112" y="678079"/>
            <a:ext cx="3250800" cy="5827761"/>
          </a:xfrm>
          <a:prstGeom prst="rect">
            <a:avLst/>
          </a:prstGeom>
        </p:spPr>
      </p:pic>
    </p:spTree>
    <p:extLst>
      <p:ext uri="{BB962C8B-B14F-4D97-AF65-F5344CB8AC3E}">
        <p14:creationId xmlns:p14="http://schemas.microsoft.com/office/powerpoint/2010/main" val="39076484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1955880" y="-454881"/>
            <a:ext cx="5232240" cy="7767761"/>
          </a:xfrm>
          <a:prstGeom prst="rect">
            <a:avLst/>
          </a:prstGeom>
        </p:spPr>
      </p:pic>
      <p:sp>
        <p:nvSpPr>
          <p:cNvPr id="2" name="Metin kutusu 1"/>
          <p:cNvSpPr txBox="1"/>
          <p:nvPr/>
        </p:nvSpPr>
        <p:spPr>
          <a:xfrm>
            <a:off x="107504" y="908720"/>
            <a:ext cx="1728192" cy="646331"/>
          </a:xfrm>
          <a:prstGeom prst="rect">
            <a:avLst/>
          </a:prstGeom>
          <a:noFill/>
          <a:ln>
            <a:solidFill>
              <a:schemeClr val="tx1"/>
            </a:solidFill>
          </a:ln>
        </p:spPr>
        <p:txBody>
          <a:bodyPr wrap="square" rtlCol="0">
            <a:spAutoFit/>
          </a:bodyPr>
          <a:lstStyle/>
          <a:p>
            <a:r>
              <a:rPr lang="tr-TR" dirty="0" err="1" smtClean="0"/>
              <a:t>Kolo</a:t>
            </a:r>
            <a:r>
              <a:rPr lang="tr-TR" dirty="0" smtClean="0"/>
              <a:t>-kolik </a:t>
            </a:r>
            <a:r>
              <a:rPr lang="tr-TR" dirty="0" err="1" smtClean="0"/>
              <a:t>anastomoz</a:t>
            </a:r>
            <a:endParaRPr lang="tr-TR" dirty="0"/>
          </a:p>
        </p:txBody>
      </p:sp>
      <p:sp>
        <p:nvSpPr>
          <p:cNvPr id="3" name="Metin kutusu 2"/>
          <p:cNvSpPr txBox="1"/>
          <p:nvPr/>
        </p:nvSpPr>
        <p:spPr>
          <a:xfrm>
            <a:off x="7380312" y="1844824"/>
            <a:ext cx="1656184" cy="646331"/>
          </a:xfrm>
          <a:prstGeom prst="rect">
            <a:avLst/>
          </a:prstGeom>
          <a:noFill/>
          <a:ln>
            <a:solidFill>
              <a:schemeClr val="tx1"/>
            </a:solidFill>
          </a:ln>
        </p:spPr>
        <p:txBody>
          <a:bodyPr wrap="square" rtlCol="0">
            <a:spAutoFit/>
          </a:bodyPr>
          <a:lstStyle/>
          <a:p>
            <a:r>
              <a:rPr lang="tr-TR" dirty="0" err="1" smtClean="0"/>
              <a:t>İleo</a:t>
            </a:r>
            <a:r>
              <a:rPr lang="tr-TR" dirty="0" smtClean="0"/>
              <a:t>-kolik </a:t>
            </a:r>
            <a:r>
              <a:rPr lang="tr-TR" dirty="0" err="1" smtClean="0"/>
              <a:t>anastomoz</a:t>
            </a:r>
            <a:endParaRPr lang="tr-TR" dirty="0"/>
          </a:p>
        </p:txBody>
      </p:sp>
      <p:sp>
        <p:nvSpPr>
          <p:cNvPr id="5" name="Metin kutusu 4"/>
          <p:cNvSpPr txBox="1"/>
          <p:nvPr/>
        </p:nvSpPr>
        <p:spPr>
          <a:xfrm>
            <a:off x="251520" y="4869160"/>
            <a:ext cx="2016224" cy="646331"/>
          </a:xfrm>
          <a:prstGeom prst="rect">
            <a:avLst/>
          </a:prstGeom>
          <a:noFill/>
          <a:ln>
            <a:solidFill>
              <a:schemeClr val="tx1"/>
            </a:solidFill>
          </a:ln>
        </p:spPr>
        <p:txBody>
          <a:bodyPr wrap="square" rtlCol="0">
            <a:spAutoFit/>
          </a:bodyPr>
          <a:lstStyle/>
          <a:p>
            <a:r>
              <a:rPr lang="tr-TR" dirty="0" err="1" smtClean="0"/>
              <a:t>Stapler</a:t>
            </a:r>
            <a:r>
              <a:rPr lang="tr-TR" dirty="0" smtClean="0"/>
              <a:t> ile </a:t>
            </a:r>
            <a:r>
              <a:rPr lang="tr-TR" dirty="0" err="1" smtClean="0"/>
              <a:t>ileo</a:t>
            </a:r>
            <a:r>
              <a:rPr lang="tr-TR" dirty="0" smtClean="0"/>
              <a:t>-kolik </a:t>
            </a:r>
            <a:r>
              <a:rPr lang="tr-TR" dirty="0" err="1" smtClean="0"/>
              <a:t>anastomoz</a:t>
            </a:r>
            <a:endParaRPr lang="tr-TR" dirty="0"/>
          </a:p>
        </p:txBody>
      </p:sp>
    </p:spTree>
    <p:extLst>
      <p:ext uri="{BB962C8B-B14F-4D97-AF65-F5344CB8AC3E}">
        <p14:creationId xmlns:p14="http://schemas.microsoft.com/office/powerpoint/2010/main" val="35855109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pic>
        <p:nvPicPr>
          <p:cNvPr id="4" name="Resim 3"/>
          <p:cNvPicPr>
            <a:picLocks noChangeAspect="1"/>
          </p:cNvPicPr>
          <p:nvPr/>
        </p:nvPicPr>
        <p:blipFill>
          <a:blip r:embed="rId2"/>
          <a:stretch>
            <a:fillRect/>
          </a:stretch>
        </p:blipFill>
        <p:spPr>
          <a:xfrm>
            <a:off x="323528" y="116633"/>
            <a:ext cx="2972655" cy="4464496"/>
          </a:xfrm>
          <a:prstGeom prst="rect">
            <a:avLst/>
          </a:prstGeom>
        </p:spPr>
      </p:pic>
      <p:pic>
        <p:nvPicPr>
          <p:cNvPr id="5" name="Resim 4"/>
          <p:cNvPicPr>
            <a:picLocks noChangeAspect="1"/>
          </p:cNvPicPr>
          <p:nvPr/>
        </p:nvPicPr>
        <p:blipFill>
          <a:blip r:embed="rId3"/>
          <a:stretch>
            <a:fillRect/>
          </a:stretch>
        </p:blipFill>
        <p:spPr>
          <a:xfrm>
            <a:off x="3129460" y="1844824"/>
            <a:ext cx="5885476" cy="4710065"/>
          </a:xfrm>
          <a:prstGeom prst="rect">
            <a:avLst/>
          </a:prstGeom>
        </p:spPr>
      </p:pic>
    </p:spTree>
    <p:extLst>
      <p:ext uri="{BB962C8B-B14F-4D97-AF65-F5344CB8AC3E}">
        <p14:creationId xmlns:p14="http://schemas.microsoft.com/office/powerpoint/2010/main" val="22700537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b="1" dirty="0"/>
              <a:t>Kolon Kanseri için Evreye Özgü Tedavi Planı</a:t>
            </a:r>
          </a:p>
        </p:txBody>
      </p:sp>
      <p:sp>
        <p:nvSpPr>
          <p:cNvPr id="3" name="İçerik Yer Tutucusu 2"/>
          <p:cNvSpPr>
            <a:spLocks noGrp="1"/>
          </p:cNvSpPr>
          <p:nvPr>
            <p:ph idx="1"/>
          </p:nvPr>
        </p:nvSpPr>
        <p:spPr/>
        <p:txBody>
          <a:bodyPr/>
          <a:lstStyle/>
          <a:p>
            <a:r>
              <a:rPr lang="tr-TR" b="1" dirty="0"/>
              <a:t>Evre IV </a:t>
            </a:r>
            <a:r>
              <a:rPr lang="tr-TR" dirty="0"/>
              <a:t>: Uzak Metastaz (</a:t>
            </a:r>
            <a:r>
              <a:rPr lang="tr-TR" dirty="0" err="1"/>
              <a:t>T</a:t>
            </a:r>
            <a:r>
              <a:rPr lang="tr-TR" baseline="-25000" dirty="0" err="1"/>
              <a:t>herhangi</a:t>
            </a:r>
            <a:r>
              <a:rPr lang="tr-TR" dirty="0"/>
              <a:t>, </a:t>
            </a:r>
            <a:r>
              <a:rPr lang="tr-TR" dirty="0" err="1"/>
              <a:t>N</a:t>
            </a:r>
            <a:r>
              <a:rPr lang="tr-TR" baseline="-25000" dirty="0" err="1"/>
              <a:t>herhangi</a:t>
            </a:r>
            <a:r>
              <a:rPr lang="tr-TR" dirty="0"/>
              <a:t>, M</a:t>
            </a:r>
            <a:r>
              <a:rPr lang="tr-TR" baseline="-25000" dirty="0"/>
              <a:t>1</a:t>
            </a:r>
            <a:r>
              <a:rPr lang="tr-TR" dirty="0"/>
              <a:t>) Sistemik kemoterapi -/+ iyi seçilmiş vakalarda </a:t>
            </a:r>
            <a:r>
              <a:rPr lang="tr-TR" dirty="0" err="1"/>
              <a:t>metastazektomi</a:t>
            </a:r>
            <a:endParaRPr lang="tr-TR" dirty="0"/>
          </a:p>
          <a:p>
            <a:endParaRPr lang="tr-TR" dirty="0" smtClean="0"/>
          </a:p>
          <a:p>
            <a:r>
              <a:rPr lang="tr-TR" dirty="0" err="1" smtClean="0"/>
              <a:t>Karsinomatozlu</a:t>
            </a:r>
            <a:r>
              <a:rPr lang="tr-TR" dirty="0" smtClean="0"/>
              <a:t> </a:t>
            </a:r>
            <a:r>
              <a:rPr lang="tr-TR" dirty="0"/>
              <a:t>hastalar için </a:t>
            </a:r>
            <a:r>
              <a:rPr lang="tr-TR" dirty="0" err="1"/>
              <a:t>sitoredüktif</a:t>
            </a:r>
            <a:r>
              <a:rPr lang="tr-TR" dirty="0"/>
              <a:t> cerrahi ve </a:t>
            </a:r>
            <a:r>
              <a:rPr lang="tr-TR" dirty="0" err="1"/>
              <a:t>intraperitoneal</a:t>
            </a:r>
            <a:r>
              <a:rPr lang="tr-TR" dirty="0"/>
              <a:t> kemoterapi (HIPEC) önerilmiştir ??</a:t>
            </a:r>
          </a:p>
          <a:p>
            <a:endParaRPr lang="tr-TR" dirty="0"/>
          </a:p>
        </p:txBody>
      </p:sp>
    </p:spTree>
    <p:extLst>
      <p:ext uri="{BB962C8B-B14F-4D97-AF65-F5344CB8AC3E}">
        <p14:creationId xmlns:p14="http://schemas.microsoft.com/office/powerpoint/2010/main" val="5319637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301" y="1110808"/>
            <a:ext cx="8303050" cy="4670465"/>
          </a:xfrm>
        </p:spPr>
      </p:pic>
    </p:spTree>
    <p:extLst>
      <p:ext uri="{BB962C8B-B14F-4D97-AF65-F5344CB8AC3E}">
        <p14:creationId xmlns:p14="http://schemas.microsoft.com/office/powerpoint/2010/main" val="1860036880"/>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3760</TotalTime>
  <Words>2535</Words>
  <Application>Microsoft Office PowerPoint</Application>
  <PresentationFormat>Ekran Gösterisi (4:3)</PresentationFormat>
  <Paragraphs>457</Paragraphs>
  <Slides>63</Slides>
  <Notes>2</Notes>
  <HiddenSlides>0</HiddenSlides>
  <MMClips>0</MMClips>
  <ScaleCrop>false</ScaleCrop>
  <HeadingPairs>
    <vt:vector size="8" baseType="variant">
      <vt:variant>
        <vt:lpstr>Kullanılan Yazı Tipleri</vt:lpstr>
      </vt:variant>
      <vt:variant>
        <vt:i4>3</vt:i4>
      </vt:variant>
      <vt:variant>
        <vt:lpstr>Tema</vt:lpstr>
      </vt:variant>
      <vt:variant>
        <vt:i4>1</vt:i4>
      </vt:variant>
      <vt:variant>
        <vt:lpstr>Eklenmiş OLE Hizmet Programları</vt:lpstr>
      </vt:variant>
      <vt:variant>
        <vt:i4>1</vt:i4>
      </vt:variant>
      <vt:variant>
        <vt:lpstr>Slayt Başlıkları</vt:lpstr>
      </vt:variant>
      <vt:variant>
        <vt:i4>63</vt:i4>
      </vt:variant>
    </vt:vector>
  </HeadingPairs>
  <TitlesOfParts>
    <vt:vector size="68" baseType="lpstr">
      <vt:lpstr>Arial</vt:lpstr>
      <vt:lpstr>Calibri</vt:lpstr>
      <vt:lpstr>Courier New</vt:lpstr>
      <vt:lpstr>Ofis Teması</vt:lpstr>
      <vt:lpstr>Image</vt:lpstr>
      <vt:lpstr>PowerPoint Sunusu</vt:lpstr>
      <vt:lpstr>KOLON KANSERİ</vt:lpstr>
      <vt:lpstr>Epidemiyoloji (Risk Faktörleri)</vt:lpstr>
      <vt:lpstr>PowerPoint Sunusu</vt:lpstr>
      <vt:lpstr>ABD - SEER Programı</vt:lpstr>
      <vt:lpstr>İNSİDENS</vt:lpstr>
      <vt:lpstr>Kolon-Rektum Kanseri</vt:lpstr>
      <vt:lpstr>Kolorektal Kanserin Patogenezi</vt:lpstr>
      <vt:lpstr>K-ras</vt:lpstr>
      <vt:lpstr>MYH geni</vt:lpstr>
      <vt:lpstr>DCC</vt:lpstr>
      <vt:lpstr>p53</vt:lpstr>
      <vt:lpstr>PowerPoint Sunusu</vt:lpstr>
      <vt:lpstr>PowerPoint Sunusu</vt:lpstr>
      <vt:lpstr>Genetik Yollar</vt:lpstr>
      <vt:lpstr>PowerPoint Sunusu</vt:lpstr>
      <vt:lpstr>PowerPoint Sunusu</vt:lpstr>
      <vt:lpstr>PowerPoint Sunusu</vt:lpstr>
      <vt:lpstr>Polipler</vt:lpstr>
      <vt:lpstr>PowerPoint Sunusu</vt:lpstr>
      <vt:lpstr>Polipler</vt:lpstr>
      <vt:lpstr>Polipler</vt:lpstr>
      <vt:lpstr>Polipler</vt:lpstr>
      <vt:lpstr>Polipler</vt:lpstr>
      <vt:lpstr>Kalıtsal Kolorektal Karsinom</vt:lpstr>
      <vt:lpstr>FAP hastalarında tarama ve takip programları</vt:lpstr>
      <vt:lpstr>APC Gen Defektleri</vt:lpstr>
      <vt:lpstr>Familyal Adenomatöz Polipozis Tedavisi</vt:lpstr>
      <vt:lpstr>PowerPoint Sunusu</vt:lpstr>
      <vt:lpstr>Familyal Adenomatöz Polipozis</vt:lpstr>
      <vt:lpstr>Familyal Adenomatöz Polipozis</vt:lpstr>
      <vt:lpstr>Atenüe Familyal Adenomatöz Polipozis (AFAP)</vt:lpstr>
      <vt:lpstr>HNPCC (Lynch Sendromu)</vt:lpstr>
      <vt:lpstr> </vt:lpstr>
      <vt:lpstr>Lynch Sendromu (Kalıtsal Nonpolipozis Kolon Kanseri; HNPCC)</vt:lpstr>
      <vt:lpstr>Herediter Non-Polipozis Kolorektal Kanser Bethesda Kılavuzu</vt:lpstr>
      <vt:lpstr>HNPCC (Lynch Sendromu)</vt:lpstr>
      <vt:lpstr>PowerPoint Sunusu</vt:lpstr>
      <vt:lpstr>Lynch Sendromu (Kalıtsal Nonpolipozis Kolon Kanseri; HNPCC)</vt:lpstr>
      <vt:lpstr>Ailevi Kolorektal Kanser</vt:lpstr>
      <vt:lpstr>KOLOREKTAL KANSER  Korunma: Tarama ve Takip</vt:lpstr>
      <vt:lpstr>KOLOREKTAL KANSER Yayılma Yolları ve Davranış Biçimleri</vt:lpstr>
      <vt:lpstr>KOLOREKTAL KANSER  Yayılma Yolları ve Davranış Biçimleri</vt:lpstr>
      <vt:lpstr>KOLOREKTAL KANSER  Klinik Tablo</vt:lpstr>
      <vt:lpstr>KOLOREKTAL KANSER  Preoperatif Değerlendirme</vt:lpstr>
      <vt:lpstr>KOLOREKTAL KANSER  Evreleme ve Preoperatif Değerlendirme</vt:lpstr>
      <vt:lpstr>Kolorektal Karsinomun TNM Evrelemesi</vt:lpstr>
      <vt:lpstr>Kolorektal Karsinomun TNM Evrelemesi</vt:lpstr>
      <vt:lpstr>Kolorektal Karsinomun TNM Evrelemesi</vt:lpstr>
      <vt:lpstr>Kolorektal Karsinomun TNM Evrelemesi</vt:lpstr>
      <vt:lpstr>JNCI, 2004</vt:lpstr>
      <vt:lpstr>KOLOREKTAL KANSER  Evreleme ve Preoperatif Değerlendirme</vt:lpstr>
      <vt:lpstr>Kolon Kanseri için Evreye Özgü Tedavi</vt:lpstr>
      <vt:lpstr>Kolon Kanseri için Evreye Özgü Tedavi</vt:lpstr>
      <vt:lpstr>Kolon Kanseri için Evreye Özgü Tedavi</vt:lpstr>
      <vt:lpstr>Kolon Kanseri Tedavisi</vt:lpstr>
      <vt:lpstr>Kolon Kanseri için Evreye Özgü Tedavi Planı</vt:lpstr>
      <vt:lpstr>Total Mezokolik Eksizyon Hohenberger W, Colorectal Dis 11 (2009):354-65</vt:lpstr>
      <vt:lpstr>PowerPoint Sunusu</vt:lpstr>
      <vt:lpstr>PowerPoint Sunusu</vt:lpstr>
      <vt:lpstr>PowerPoint Sunusu</vt:lpstr>
      <vt:lpstr>Kolon Kanseri için Evreye Özgü Tedavi Planı</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KOLOREKTAL KANSER</dc:title>
  <dc:creator>Turker Bulut</dc:creator>
  <cp:lastModifiedBy>Windows Kullanıcısı</cp:lastModifiedBy>
  <cp:revision>182</cp:revision>
  <dcterms:created xsi:type="dcterms:W3CDTF">2020-09-04T13:40:15Z</dcterms:created>
  <dcterms:modified xsi:type="dcterms:W3CDTF">2023-09-04T09:56:58Z</dcterms:modified>
</cp:coreProperties>
</file>